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8.jpg" ContentType="image/png"/>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861" r:id="rId4"/>
  </p:sldMasterIdLst>
  <p:notesMasterIdLst>
    <p:notesMasterId r:id="rId19"/>
  </p:notesMasterIdLst>
  <p:sldIdLst>
    <p:sldId id="256" r:id="rId5"/>
    <p:sldId id="257" r:id="rId6"/>
    <p:sldId id="258" r:id="rId7"/>
    <p:sldId id="2207" r:id="rId8"/>
    <p:sldId id="2208" r:id="rId9"/>
    <p:sldId id="2182" r:id="rId10"/>
    <p:sldId id="269" r:id="rId11"/>
    <p:sldId id="265" r:id="rId12"/>
    <p:sldId id="266" r:id="rId13"/>
    <p:sldId id="267" r:id="rId14"/>
    <p:sldId id="268" r:id="rId15"/>
    <p:sldId id="261" r:id="rId16"/>
    <p:sldId id="262"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5CD91-1864-43C4-AF32-58301DB22EAE}" v="2" dt="2023-04-27T10:06:08.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512" autoAdjust="0"/>
  </p:normalViewPr>
  <p:slideViewPr>
    <p:cSldViewPr snapToGrid="0">
      <p:cViewPr varScale="1">
        <p:scale>
          <a:sx n="54" d="100"/>
          <a:sy n="54" d="100"/>
        </p:scale>
        <p:origin x="1810" y="48"/>
      </p:cViewPr>
      <p:guideLst/>
    </p:cSldViewPr>
  </p:slideViewPr>
  <p:notesTextViewPr>
    <p:cViewPr>
      <p:scale>
        <a:sx n="1" d="1"/>
        <a:sy n="1" d="1"/>
      </p:scale>
      <p:origin x="0" y="0"/>
    </p:cViewPr>
  </p:notesTextViewPr>
  <p:notesViewPr>
    <p:cSldViewPr snapToGrid="0">
      <p:cViewPr varScale="1">
        <p:scale>
          <a:sx n="63" d="100"/>
          <a:sy n="63" d="100"/>
        </p:scale>
        <p:origin x="235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72D64-F9AB-41CE-BBED-F5227A65F659}" type="datetimeFigureOut">
              <a:rPr lang="en-GB" smtClean="0"/>
              <a:t>27/04/2023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C0696-E2BE-4254-A912-8620EC771F56}" type="slidenum">
              <a:rPr lang="en-GB" smtClean="0"/>
              <a:t>‹#›</a:t>
            </a:fld>
            <a:endParaRPr lang="en-GB"/>
          </a:p>
        </p:txBody>
      </p:sp>
    </p:spTree>
    <p:extLst>
      <p:ext uri="{BB962C8B-B14F-4D97-AF65-F5344CB8AC3E}">
        <p14:creationId xmlns:p14="http://schemas.microsoft.com/office/powerpoint/2010/main" val="270756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everyone.</a:t>
            </a:r>
          </a:p>
          <a:p>
            <a:endParaRPr lang="en-GB" dirty="0"/>
          </a:p>
          <a:p>
            <a:r>
              <a:rPr lang="en-GB" dirty="0"/>
              <a:t>Introduce each of the presenters / facilitators for this workshop – Chris, Kirsteen and Vicky</a:t>
            </a:r>
          </a:p>
          <a:p>
            <a:endParaRPr lang="en-GB" dirty="0"/>
          </a:p>
          <a:p>
            <a:r>
              <a:rPr lang="en-GB" dirty="0"/>
              <a:t>Any housekeeping for the session</a:t>
            </a:r>
          </a:p>
          <a:p>
            <a:endParaRPr lang="en-GB" dirty="0"/>
          </a:p>
          <a:p>
            <a:r>
              <a:rPr lang="en-GB" dirty="0"/>
              <a:t>Focus on personalisation and co-production and how VCSE partners can help to promote and develop as a way of working.</a:t>
            </a:r>
          </a:p>
        </p:txBody>
      </p:sp>
      <p:sp>
        <p:nvSpPr>
          <p:cNvPr id="4" name="Slide Number Placeholder 3"/>
          <p:cNvSpPr>
            <a:spLocks noGrp="1"/>
          </p:cNvSpPr>
          <p:nvPr>
            <p:ph type="sldNum" sz="quarter" idx="5"/>
          </p:nvPr>
        </p:nvSpPr>
        <p:spPr/>
        <p:txBody>
          <a:bodyPr/>
          <a:lstStyle/>
          <a:p>
            <a:fld id="{A3AC0696-E2BE-4254-A912-8620EC771F56}" type="slidenum">
              <a:rPr lang="en-GB" smtClean="0"/>
              <a:t>2</a:t>
            </a:fld>
            <a:endParaRPr lang="en-GB"/>
          </a:p>
        </p:txBody>
      </p:sp>
    </p:spTree>
    <p:extLst>
      <p:ext uri="{BB962C8B-B14F-4D97-AF65-F5344CB8AC3E}">
        <p14:creationId xmlns:p14="http://schemas.microsoft.com/office/powerpoint/2010/main" val="233637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do we come to the table?</a:t>
            </a:r>
          </a:p>
          <a:p>
            <a:endParaRPr lang="en-GB"/>
          </a:p>
          <a:p>
            <a:r>
              <a:rPr lang="en-GB"/>
              <a:t>It is a long table with sides – them and us?</a:t>
            </a:r>
          </a:p>
          <a:p>
            <a:endParaRPr lang="en-GB"/>
          </a:p>
          <a:p>
            <a:r>
              <a:rPr lang="en-GB"/>
              <a:t>Or a round table – like a family meal? Everyone equal – no head of table. Everyone can see each other.</a:t>
            </a:r>
          </a:p>
          <a:p>
            <a:endParaRPr lang="en-GB"/>
          </a:p>
        </p:txBody>
      </p:sp>
      <p:sp>
        <p:nvSpPr>
          <p:cNvPr id="4" name="Slide Number Placeholder 3"/>
          <p:cNvSpPr>
            <a:spLocks noGrp="1"/>
          </p:cNvSpPr>
          <p:nvPr>
            <p:ph type="sldNum" sz="quarter" idx="5"/>
          </p:nvPr>
        </p:nvSpPr>
        <p:spPr/>
        <p:txBody>
          <a:bodyPr/>
          <a:lstStyle/>
          <a:p>
            <a:fld id="{B5C5C433-89DF-4274-89C9-335C9BBA9A20}" type="slidenum">
              <a:rPr lang="en-GB" smtClean="0"/>
              <a:t>11</a:t>
            </a:fld>
            <a:endParaRPr lang="en-GB"/>
          </a:p>
        </p:txBody>
      </p:sp>
    </p:spTree>
    <p:extLst>
      <p:ext uri="{BB962C8B-B14F-4D97-AF65-F5344CB8AC3E}">
        <p14:creationId xmlns:p14="http://schemas.microsoft.com/office/powerpoint/2010/main" val="1071305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into Personalisation Programme.</a:t>
            </a:r>
          </a:p>
          <a:p>
            <a:endParaRPr lang="en-GB" dirty="0"/>
          </a:p>
          <a:p>
            <a:r>
              <a:rPr lang="en-GB" dirty="0"/>
              <a:t>Sense check – what might this mean to you?</a:t>
            </a:r>
          </a:p>
        </p:txBody>
      </p:sp>
      <p:sp>
        <p:nvSpPr>
          <p:cNvPr id="4" name="Slide Number Placeholder 3"/>
          <p:cNvSpPr>
            <a:spLocks noGrp="1"/>
          </p:cNvSpPr>
          <p:nvPr>
            <p:ph type="sldNum" sz="quarter" idx="5"/>
          </p:nvPr>
        </p:nvSpPr>
        <p:spPr/>
        <p:txBody>
          <a:bodyPr/>
          <a:lstStyle/>
          <a:p>
            <a:fld id="{A3AC0696-E2BE-4254-A912-8620EC771F56}" type="slidenum">
              <a:rPr lang="en-GB" smtClean="0"/>
              <a:t>13</a:t>
            </a:fld>
            <a:endParaRPr lang="en-GB"/>
          </a:p>
        </p:txBody>
      </p:sp>
    </p:spTree>
    <p:extLst>
      <p:ext uri="{BB962C8B-B14F-4D97-AF65-F5344CB8AC3E}">
        <p14:creationId xmlns:p14="http://schemas.microsoft.com/office/powerpoint/2010/main" val="194769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Recognise that VCSE sector is ‘all about people’. It’s what we do and we are good at it.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Systems are starting to take notice. It is becoming increasingly adopted as a way of working across services and being built into policy and strategy.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SRO for personalisation</a:t>
            </a:r>
          </a:p>
          <a:p>
            <a:pPr marL="171450" indent="-171450">
              <a:buFont typeface="Arial" panose="020B0604020202020204" pitchFamily="34" charset="0"/>
              <a:buChar char="•"/>
            </a:pPr>
            <a:r>
              <a:rPr lang="en-GB" dirty="0"/>
              <a:t>Key priority for ICP</a:t>
            </a:r>
          </a:p>
          <a:p>
            <a:pPr marL="171450" indent="-171450">
              <a:buFont typeface="Arial" panose="020B0604020202020204" pitchFamily="34" charset="0"/>
              <a:buChar char="•"/>
            </a:pPr>
            <a:r>
              <a:rPr lang="en-GB" dirty="0"/>
              <a:t>Joint Forward Plan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Development of Co-production Strategy for Lincolnshire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Personalisation and Co-production feature in Social Care White Paper</a:t>
            </a:r>
          </a:p>
          <a:p>
            <a:pPr marL="171450" indent="-171450">
              <a:buFont typeface="Arial" panose="020B0604020202020204" pitchFamily="34" charset="0"/>
              <a:buChar char="•"/>
            </a:pPr>
            <a:r>
              <a:rPr lang="en-GB" dirty="0"/>
              <a:t>Local Authority CQC – co-production is part.</a:t>
            </a:r>
          </a:p>
        </p:txBody>
      </p:sp>
      <p:sp>
        <p:nvSpPr>
          <p:cNvPr id="4" name="Slide Number Placeholder 3"/>
          <p:cNvSpPr>
            <a:spLocks noGrp="1"/>
          </p:cNvSpPr>
          <p:nvPr>
            <p:ph type="sldNum" sz="quarter" idx="5"/>
          </p:nvPr>
        </p:nvSpPr>
        <p:spPr/>
        <p:txBody>
          <a:bodyPr/>
          <a:lstStyle/>
          <a:p>
            <a:fld id="{A3AC0696-E2BE-4254-A912-8620EC771F56}" type="slidenum">
              <a:rPr lang="en-GB" smtClean="0"/>
              <a:t>3</a:t>
            </a:fld>
            <a:endParaRPr lang="en-GB"/>
          </a:p>
        </p:txBody>
      </p:sp>
    </p:spTree>
    <p:extLst>
      <p:ext uri="{BB962C8B-B14F-4D97-AF65-F5344CB8AC3E}">
        <p14:creationId xmlns:p14="http://schemas.microsoft.com/office/powerpoint/2010/main" val="261259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with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lumMod val="50000"/>
                  </a:schemeClr>
                </a:solidFill>
                <a:latin typeface="Proxima Nova" panose="02000506030000020004"/>
              </a:rPr>
              <a:t>This builds on the approaches and ways of working that social care and community and voluntary sectors services have adopted. </a:t>
            </a:r>
          </a:p>
          <a:p>
            <a:endParaRPr lang="en-GB" dirty="0"/>
          </a:p>
        </p:txBody>
      </p:sp>
      <p:sp>
        <p:nvSpPr>
          <p:cNvPr id="4" name="Slide Number Placeholder 3"/>
          <p:cNvSpPr>
            <a:spLocks noGrp="1"/>
          </p:cNvSpPr>
          <p:nvPr>
            <p:ph type="sldNum" sz="quarter" idx="5"/>
          </p:nvPr>
        </p:nvSpPr>
        <p:spPr/>
        <p:txBody>
          <a:bodyPr/>
          <a:lstStyle/>
          <a:p>
            <a:fld id="{9BA14E5F-6BEF-4D8F-B644-0795D52B5198}" type="slidenum">
              <a:rPr lang="en-GB" smtClean="0"/>
              <a:t>4</a:t>
            </a:fld>
            <a:endParaRPr lang="en-GB"/>
          </a:p>
        </p:txBody>
      </p:sp>
    </p:spTree>
    <p:extLst>
      <p:ext uri="{BB962C8B-B14F-4D97-AF65-F5344CB8AC3E}">
        <p14:creationId xmlns:p14="http://schemas.microsoft.com/office/powerpoint/2010/main" val="277363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1">
                    <a:lumMod val="65000"/>
                    <a:lumOff val="35000"/>
                  </a:schemeClr>
                </a:solidFill>
              </a:rPr>
              <a:t>The 6 Components of Universal </a:t>
            </a:r>
            <a:r>
              <a:rPr lang="en-US" sz="1200" b="1" dirty="0" err="1">
                <a:solidFill>
                  <a:schemeClr val="tx1">
                    <a:lumMod val="65000"/>
                    <a:lumOff val="35000"/>
                  </a:schemeClr>
                </a:solidFill>
              </a:rPr>
              <a:t>Personalised</a:t>
            </a:r>
            <a:r>
              <a:rPr lang="en-US" sz="1200" b="1" dirty="0">
                <a:solidFill>
                  <a:schemeClr val="tx1">
                    <a:lumMod val="65000"/>
                    <a:lumOff val="35000"/>
                  </a:schemeClr>
                </a:solidFill>
              </a:rPr>
              <a:t> Care </a:t>
            </a:r>
            <a:r>
              <a:rPr lang="en-US" sz="1200" dirty="0">
                <a:solidFill>
                  <a:schemeClr val="tx1">
                    <a:lumMod val="65000"/>
                    <a:lumOff val="35000"/>
                  </a:schemeClr>
                </a:solidFill>
              </a:rPr>
              <a:t>alongside the key enablers </a:t>
            </a:r>
          </a:p>
          <a:p>
            <a:pPr lvl="1"/>
            <a:r>
              <a:rPr lang="en-US" sz="1200" b="1" dirty="0">
                <a:solidFill>
                  <a:schemeClr val="tx1">
                    <a:lumMod val="65000"/>
                    <a:lumOff val="35000"/>
                  </a:schemeClr>
                </a:solidFill>
              </a:rPr>
              <a:t>People and place </a:t>
            </a:r>
          </a:p>
          <a:p>
            <a:pPr lvl="2"/>
            <a:r>
              <a:rPr lang="en-US" sz="1200" dirty="0">
                <a:solidFill>
                  <a:schemeClr val="tx1">
                    <a:lumMod val="65000"/>
                    <a:lumOff val="35000"/>
                  </a:schemeClr>
                </a:solidFill>
              </a:rPr>
              <a:t>working with  and preparing people and communities for strength-based person </a:t>
            </a:r>
            <a:r>
              <a:rPr lang="en-US" sz="1200" dirty="0" err="1">
                <a:solidFill>
                  <a:schemeClr val="tx1">
                    <a:lumMod val="65000"/>
                    <a:lumOff val="35000"/>
                  </a:schemeClr>
                </a:solidFill>
              </a:rPr>
              <a:t>centred</a:t>
            </a:r>
            <a:r>
              <a:rPr lang="en-US" sz="1200" dirty="0">
                <a:solidFill>
                  <a:schemeClr val="tx1">
                    <a:lumMod val="65000"/>
                    <a:lumOff val="35000"/>
                  </a:schemeClr>
                </a:solidFill>
              </a:rPr>
              <a:t> conversations</a:t>
            </a:r>
          </a:p>
          <a:p>
            <a:pPr lvl="2"/>
            <a:r>
              <a:rPr lang="en-US" sz="1200" dirty="0">
                <a:solidFill>
                  <a:schemeClr val="tx1">
                    <a:lumMod val="65000"/>
                    <a:lumOff val="35000"/>
                  </a:schemeClr>
                </a:solidFill>
              </a:rPr>
              <a:t>Understanding and exploring the local community assets </a:t>
            </a:r>
          </a:p>
          <a:p>
            <a:pPr lvl="1"/>
            <a:r>
              <a:rPr lang="en-US" sz="1200" b="1" dirty="0">
                <a:solidFill>
                  <a:schemeClr val="tx1">
                    <a:lumMod val="65000"/>
                    <a:lumOff val="35000"/>
                  </a:schemeClr>
                </a:solidFill>
              </a:rPr>
              <a:t>Workforce</a:t>
            </a:r>
          </a:p>
          <a:p>
            <a:pPr lvl="2"/>
            <a:r>
              <a:rPr lang="en-US" sz="1200" dirty="0">
                <a:solidFill>
                  <a:schemeClr val="tx1">
                    <a:lumMod val="65000"/>
                    <a:lumOff val="35000"/>
                  </a:schemeClr>
                </a:solidFill>
              </a:rPr>
              <a:t>Culture and </a:t>
            </a:r>
            <a:r>
              <a:rPr lang="en-US" sz="1200" dirty="0" err="1">
                <a:solidFill>
                  <a:schemeClr val="tx1">
                    <a:lumMod val="65000"/>
                    <a:lumOff val="35000"/>
                  </a:schemeClr>
                </a:solidFill>
              </a:rPr>
              <a:t>behaviour</a:t>
            </a:r>
            <a:r>
              <a:rPr lang="en-US" sz="1200" dirty="0">
                <a:solidFill>
                  <a:schemeClr val="tx1">
                    <a:lumMod val="65000"/>
                    <a:lumOff val="35000"/>
                  </a:schemeClr>
                </a:solidFill>
              </a:rPr>
              <a:t> change </a:t>
            </a:r>
          </a:p>
          <a:p>
            <a:pPr lvl="2"/>
            <a:r>
              <a:rPr lang="en-US" sz="1200" dirty="0">
                <a:solidFill>
                  <a:schemeClr val="tx1">
                    <a:lumMod val="65000"/>
                    <a:lumOff val="35000"/>
                  </a:schemeClr>
                </a:solidFill>
              </a:rPr>
              <a:t>New </a:t>
            </a:r>
            <a:r>
              <a:rPr lang="en-US" sz="1200" dirty="0" err="1">
                <a:solidFill>
                  <a:schemeClr val="tx1">
                    <a:lumMod val="65000"/>
                    <a:lumOff val="35000"/>
                  </a:schemeClr>
                </a:solidFill>
              </a:rPr>
              <a:t>personalised</a:t>
            </a:r>
            <a:r>
              <a:rPr lang="en-US" sz="1200" dirty="0">
                <a:solidFill>
                  <a:schemeClr val="tx1">
                    <a:lumMod val="65000"/>
                    <a:lumOff val="35000"/>
                  </a:schemeClr>
                </a:solidFill>
              </a:rPr>
              <a:t> care roles</a:t>
            </a:r>
          </a:p>
          <a:p>
            <a:pPr lvl="2"/>
            <a:r>
              <a:rPr lang="en-US" sz="1200" dirty="0">
                <a:solidFill>
                  <a:schemeClr val="tx1">
                    <a:lumMod val="65000"/>
                    <a:lumOff val="35000"/>
                  </a:schemeClr>
                </a:solidFill>
              </a:rPr>
              <a:t>Learning and development </a:t>
            </a:r>
          </a:p>
          <a:p>
            <a:pPr lvl="1"/>
            <a:r>
              <a:rPr lang="en-US" sz="1200" b="1" dirty="0">
                <a:solidFill>
                  <a:schemeClr val="tx1">
                    <a:lumMod val="65000"/>
                    <a:lumOff val="35000"/>
                  </a:schemeClr>
                </a:solidFill>
              </a:rPr>
              <a:t>Leadership, Co Production, communication and change</a:t>
            </a:r>
          </a:p>
          <a:p>
            <a:pPr lvl="2"/>
            <a:r>
              <a:rPr lang="en-US" sz="1200" dirty="0">
                <a:solidFill>
                  <a:schemeClr val="tx1">
                    <a:lumMod val="65000"/>
                    <a:lumOff val="35000"/>
                  </a:schemeClr>
                </a:solidFill>
              </a:rPr>
              <a:t>Leaders who drive </a:t>
            </a:r>
            <a:r>
              <a:rPr lang="en-US" sz="1200" dirty="0" err="1">
                <a:solidFill>
                  <a:schemeClr val="tx1">
                    <a:lumMod val="65000"/>
                    <a:lumOff val="35000"/>
                  </a:schemeClr>
                </a:solidFill>
              </a:rPr>
              <a:t>behaviour</a:t>
            </a:r>
            <a:r>
              <a:rPr lang="en-US" sz="1200" dirty="0">
                <a:solidFill>
                  <a:schemeClr val="tx1">
                    <a:lumMod val="65000"/>
                    <a:lumOff val="35000"/>
                  </a:schemeClr>
                </a:solidFill>
              </a:rPr>
              <a:t> change </a:t>
            </a:r>
          </a:p>
          <a:p>
            <a:pPr lvl="2"/>
            <a:r>
              <a:rPr lang="en-US" sz="1200" dirty="0">
                <a:solidFill>
                  <a:schemeClr val="tx1">
                    <a:lumMod val="65000"/>
                    <a:lumOff val="35000"/>
                  </a:schemeClr>
                </a:solidFill>
              </a:rPr>
              <a:t>Working with people with lived experience  to deliver the messages </a:t>
            </a:r>
          </a:p>
          <a:p>
            <a:pPr lvl="2"/>
            <a:r>
              <a:rPr lang="en-US" sz="1200" dirty="0">
                <a:solidFill>
                  <a:schemeClr val="tx1">
                    <a:lumMod val="65000"/>
                    <a:lumOff val="35000"/>
                  </a:schemeClr>
                </a:solidFill>
              </a:rPr>
              <a:t>Meaningful and relevant information and communication for workforce and people. </a:t>
            </a:r>
          </a:p>
          <a:p>
            <a:pPr lvl="1"/>
            <a:r>
              <a:rPr lang="en-US" sz="1200" b="1" dirty="0">
                <a:solidFill>
                  <a:schemeClr val="tx1">
                    <a:lumMod val="65000"/>
                    <a:lumOff val="35000"/>
                  </a:schemeClr>
                </a:solidFill>
              </a:rPr>
              <a:t>Digital</a:t>
            </a:r>
          </a:p>
          <a:p>
            <a:pPr lvl="2"/>
            <a:r>
              <a:rPr lang="en-US" sz="1200" dirty="0">
                <a:solidFill>
                  <a:schemeClr val="tx1">
                    <a:lumMod val="65000"/>
                    <a:lumOff val="35000"/>
                  </a:schemeClr>
                </a:solidFill>
              </a:rPr>
              <a:t>Technology Enabled Care</a:t>
            </a:r>
          </a:p>
          <a:p>
            <a:pPr lvl="2"/>
            <a:r>
              <a:rPr lang="en-US" sz="1200" dirty="0">
                <a:solidFill>
                  <a:schemeClr val="tx1">
                    <a:lumMod val="65000"/>
                    <a:lumOff val="35000"/>
                  </a:schemeClr>
                </a:solidFill>
              </a:rPr>
              <a:t>People driven solutions</a:t>
            </a:r>
          </a:p>
          <a:p>
            <a:pPr lvl="2"/>
            <a:r>
              <a:rPr lang="en-US" sz="1200" dirty="0">
                <a:solidFill>
                  <a:schemeClr val="tx1">
                    <a:lumMod val="65000"/>
                    <a:lumOff val="35000"/>
                  </a:schemeClr>
                </a:solidFill>
              </a:rPr>
              <a:t>Joined up and integrated systems </a:t>
            </a:r>
          </a:p>
          <a:p>
            <a:pPr lvl="1"/>
            <a:r>
              <a:rPr lang="en-US" sz="1200" b="1" dirty="0">
                <a:solidFill>
                  <a:schemeClr val="tx1">
                    <a:lumMod val="65000"/>
                    <a:lumOff val="35000"/>
                  </a:schemeClr>
                </a:solidFill>
              </a:rPr>
              <a:t>Commissioning, contracting and finance</a:t>
            </a:r>
          </a:p>
          <a:p>
            <a:pPr lvl="2"/>
            <a:r>
              <a:rPr lang="en-US" sz="1200" dirty="0">
                <a:solidFill>
                  <a:schemeClr val="tx1">
                    <a:lumMod val="65000"/>
                    <a:lumOff val="35000"/>
                  </a:schemeClr>
                </a:solidFill>
              </a:rPr>
              <a:t>Collaborative commissioning – embeds </a:t>
            </a:r>
            <a:r>
              <a:rPr lang="en-US" sz="1200" dirty="0" err="1">
                <a:solidFill>
                  <a:schemeClr val="tx1">
                    <a:lumMod val="65000"/>
                    <a:lumOff val="35000"/>
                  </a:schemeClr>
                </a:solidFill>
              </a:rPr>
              <a:t>personalised</a:t>
            </a:r>
            <a:r>
              <a:rPr lang="en-US" sz="1200" dirty="0">
                <a:solidFill>
                  <a:schemeClr val="tx1">
                    <a:lumMod val="65000"/>
                    <a:lumOff val="35000"/>
                  </a:schemeClr>
                </a:solidFill>
              </a:rPr>
              <a:t> care outcomes, such as; </a:t>
            </a:r>
          </a:p>
          <a:p>
            <a:pPr lvl="3"/>
            <a:r>
              <a:rPr lang="en-US" sz="1200" dirty="0">
                <a:solidFill>
                  <a:schemeClr val="tx1">
                    <a:lumMod val="65000"/>
                    <a:lumOff val="35000"/>
                  </a:schemeClr>
                </a:solidFill>
              </a:rPr>
              <a:t>people who have tailored health and wellbeing conversations see an improvement in their skills, knowledge and confidence in managing their health and wellbeing</a:t>
            </a:r>
          </a:p>
          <a:p>
            <a:pPr lvl="2"/>
            <a:r>
              <a:rPr lang="en-US" sz="1200" dirty="0">
                <a:solidFill>
                  <a:schemeClr val="tx1">
                    <a:lumMod val="65000"/>
                    <a:lumOff val="35000"/>
                  </a:schemeClr>
                </a:solidFill>
              </a:rPr>
              <a:t>Forms part of the ICB service delivery plans</a:t>
            </a:r>
          </a:p>
          <a:p>
            <a:endParaRPr lang="en-GB" dirty="0"/>
          </a:p>
        </p:txBody>
      </p:sp>
      <p:sp>
        <p:nvSpPr>
          <p:cNvPr id="4" name="Slide Number Placeholder 3"/>
          <p:cNvSpPr>
            <a:spLocks noGrp="1"/>
          </p:cNvSpPr>
          <p:nvPr>
            <p:ph type="sldNum" sz="quarter" idx="5"/>
          </p:nvPr>
        </p:nvSpPr>
        <p:spPr/>
        <p:txBody>
          <a:bodyPr/>
          <a:lstStyle/>
          <a:p>
            <a:fld id="{9BA14E5F-6BEF-4D8F-B644-0795D52B5198}" type="slidenum">
              <a:rPr lang="en-GB" smtClean="0"/>
              <a:t>5</a:t>
            </a:fld>
            <a:endParaRPr lang="en-GB"/>
          </a:p>
        </p:txBody>
      </p:sp>
    </p:spTree>
    <p:extLst>
      <p:ext uri="{BB962C8B-B14F-4D97-AF65-F5344CB8AC3E}">
        <p14:creationId xmlns:p14="http://schemas.microsoft.com/office/powerpoint/2010/main" val="4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1933F1-0731-45BD-A921-66C971A7859C}" type="slidenum">
              <a:rPr lang="en-GB" smtClean="0"/>
              <a:t>6</a:t>
            </a:fld>
            <a:endParaRPr lang="en-GB"/>
          </a:p>
        </p:txBody>
      </p:sp>
    </p:spTree>
    <p:extLst>
      <p:ext uri="{BB962C8B-B14F-4D97-AF65-F5344CB8AC3E}">
        <p14:creationId xmlns:p14="http://schemas.microsoft.com/office/powerpoint/2010/main" val="324351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So remember – it’s just people working together to make things better !</a:t>
            </a:r>
          </a:p>
          <a:p>
            <a:pPr algn="l"/>
            <a:endParaRPr lang="en-GB" b="1"/>
          </a:p>
        </p:txBody>
      </p:sp>
      <p:sp>
        <p:nvSpPr>
          <p:cNvPr id="4" name="Slide Number Placeholder 3"/>
          <p:cNvSpPr>
            <a:spLocks noGrp="1"/>
          </p:cNvSpPr>
          <p:nvPr>
            <p:ph type="sldNum" sz="quarter" idx="10"/>
          </p:nvPr>
        </p:nvSpPr>
        <p:spPr/>
        <p:txBody>
          <a:bodyPr/>
          <a:lstStyle/>
          <a:p>
            <a:fld id="{A9E87204-B97C-4E5F-B93D-138876195372}" type="slidenum">
              <a:rPr lang="en-GB" smtClean="0"/>
              <a:t>7</a:t>
            </a:fld>
            <a:endParaRPr lang="en-GB"/>
          </a:p>
        </p:txBody>
      </p:sp>
    </p:spTree>
    <p:extLst>
      <p:ext uri="{BB962C8B-B14F-4D97-AF65-F5344CB8AC3E}">
        <p14:creationId xmlns:p14="http://schemas.microsoft.com/office/powerpoint/2010/main" val="115574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755650"/>
            <a:ext cx="3211513" cy="1808163"/>
          </a:xfrm>
        </p:spPr>
      </p:sp>
      <p:sp>
        <p:nvSpPr>
          <p:cNvPr id="3" name="Notes Placeholder 2"/>
          <p:cNvSpPr>
            <a:spLocks noGrp="1"/>
          </p:cNvSpPr>
          <p:nvPr>
            <p:ph type="body" idx="1"/>
          </p:nvPr>
        </p:nvSpPr>
        <p:spPr/>
        <p:txBody>
          <a:bodyPr/>
          <a:lstStyle/>
          <a:p>
            <a:r>
              <a:rPr lang="en-GB" sz="2000"/>
              <a:t>We talk about services and pathways and spend a lot of time designing services to meet people’s needs.</a:t>
            </a:r>
          </a:p>
          <a:p>
            <a:endParaRPr lang="en-GB" sz="2000"/>
          </a:p>
          <a:p>
            <a:r>
              <a:rPr lang="en-GB" sz="2000"/>
              <a:t>If we co-produce with them, they will tell is what their desire lines are.</a:t>
            </a:r>
          </a:p>
          <a:p>
            <a:endParaRPr lang="en-GB" sz="2000"/>
          </a:p>
        </p:txBody>
      </p:sp>
      <p:sp>
        <p:nvSpPr>
          <p:cNvPr id="4" name="Slide Number Placeholder 3"/>
          <p:cNvSpPr>
            <a:spLocks noGrp="1"/>
          </p:cNvSpPr>
          <p:nvPr>
            <p:ph type="sldNum" sz="quarter" idx="10"/>
          </p:nvPr>
        </p:nvSpPr>
        <p:spPr/>
        <p:txBody>
          <a:bodyPr/>
          <a:lstStyle/>
          <a:p>
            <a:fld id="{A9E87204-B97C-4E5F-B93D-138876195372}" type="slidenum">
              <a:rPr lang="en-GB" smtClean="0"/>
              <a:t>8</a:t>
            </a:fld>
            <a:endParaRPr lang="en-GB"/>
          </a:p>
        </p:txBody>
      </p:sp>
    </p:spTree>
    <p:extLst>
      <p:ext uri="{BB962C8B-B14F-4D97-AF65-F5344CB8AC3E}">
        <p14:creationId xmlns:p14="http://schemas.microsoft.com/office/powerpoint/2010/main" val="3267254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Co-production is a term that is often misused.</a:t>
            </a:r>
          </a:p>
          <a:p>
            <a:endParaRPr lang="en-GB"/>
          </a:p>
          <a:p>
            <a:r>
              <a:rPr lang="en-GB"/>
              <a:t>Co-production is not about working with colleagues – that is collaboration</a:t>
            </a:r>
          </a:p>
        </p:txBody>
      </p:sp>
      <p:sp>
        <p:nvSpPr>
          <p:cNvPr id="4" name="Slide Number Placeholder 3"/>
          <p:cNvSpPr>
            <a:spLocks noGrp="1"/>
          </p:cNvSpPr>
          <p:nvPr>
            <p:ph type="sldNum" sz="quarter" idx="10"/>
          </p:nvPr>
        </p:nvSpPr>
        <p:spPr/>
        <p:txBody>
          <a:bodyPr/>
          <a:lstStyle/>
          <a:p>
            <a:fld id="{A9E87204-B97C-4E5F-B93D-138876195372}" type="slidenum">
              <a:rPr lang="en-GB" smtClean="0"/>
              <a:t>9</a:t>
            </a:fld>
            <a:endParaRPr lang="en-GB"/>
          </a:p>
        </p:txBody>
      </p:sp>
    </p:spTree>
    <p:extLst>
      <p:ext uri="{BB962C8B-B14F-4D97-AF65-F5344CB8AC3E}">
        <p14:creationId xmlns:p14="http://schemas.microsoft.com/office/powerpoint/2010/main" val="417805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684213"/>
            <a:ext cx="4181475" cy="2352675"/>
          </a:xfrm>
        </p:spPr>
      </p:sp>
      <p:sp>
        <p:nvSpPr>
          <p:cNvPr id="3" name="Notes Placeholder 2"/>
          <p:cNvSpPr>
            <a:spLocks noGrp="1"/>
          </p:cNvSpPr>
          <p:nvPr>
            <p:ph type="body" idx="1"/>
          </p:nvPr>
        </p:nvSpPr>
        <p:spPr/>
        <p:txBody>
          <a:bodyPr/>
          <a:lstStyle/>
          <a:p>
            <a:r>
              <a:rPr lang="en-GB"/>
              <a:t>Many of you will be familiar with the ladder of engagement suggesting ways we can engage with people ranging from coercion to co-production.</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There is a right time and a right place for each of these – not everything can be co-produced. …… if there is a fire today, we will not co-produce our exit, we will be coerced out of the building!</a:t>
            </a:r>
          </a:p>
          <a:p>
            <a:endParaRPr lang="en-GB"/>
          </a:p>
          <a:p>
            <a:r>
              <a:rPr lang="en-GB"/>
              <a:t>The important thing though is to get the right people around the table for the right thing at the right time.</a:t>
            </a:r>
          </a:p>
          <a:p>
            <a:endParaRPr lang="en-GB"/>
          </a:p>
          <a:p>
            <a:r>
              <a:rPr lang="en-GB"/>
              <a:t>Whilst this ladder is absolutely right, it comes from the direction of the commissioner ….. </a:t>
            </a:r>
          </a:p>
          <a:p>
            <a:r>
              <a:rPr lang="en-GB"/>
              <a:t>---------------------------------------</a:t>
            </a:r>
          </a:p>
          <a:p>
            <a:r>
              <a:rPr lang="en-GB"/>
              <a:t>I believe we also need to look at people’s motivations for engagement?</a:t>
            </a:r>
          </a:p>
          <a:p>
            <a:endParaRPr lang="en-GB"/>
          </a:p>
          <a:p>
            <a:pPr marL="0" indent="0">
              <a:buFont typeface="Arial" panose="020B0604020202020204" pitchFamily="34" charset="0"/>
              <a:buNone/>
            </a:pPr>
            <a:r>
              <a:rPr lang="en-GB" b="1"/>
              <a:t>	Champion		Petitioner		Crusader           	Lobbyist		</a:t>
            </a:r>
          </a:p>
          <a:p>
            <a:pPr marL="0" indent="0">
              <a:buFont typeface="Arial" panose="020B0604020202020204" pitchFamily="34" charset="0"/>
              <a:buNone/>
            </a:pPr>
            <a:r>
              <a:rPr lang="en-GB" b="1"/>
              <a:t>Campaigner		Receiver		Activist		Supporter		Follower</a:t>
            </a:r>
          </a:p>
          <a:p>
            <a:endParaRPr lang="en-GB"/>
          </a:p>
          <a:p>
            <a:r>
              <a:rPr lang="en-GB"/>
              <a:t>All are valid and needed – but for true co-production to take place, we need people together who believe in it’s value. </a:t>
            </a:r>
          </a:p>
          <a:p>
            <a:endParaRPr lang="en-GB"/>
          </a:p>
          <a:p>
            <a:r>
              <a:rPr lang="en-GB"/>
              <a:t>At the top of both ladders if where the magic happens. Where the real difference can  be made. </a:t>
            </a:r>
          </a:p>
          <a:p>
            <a:endParaRPr lang="en-GB"/>
          </a:p>
          <a:p>
            <a:r>
              <a:rPr lang="en-GB"/>
              <a:t>I would say it wouldn’t I, but it is recognised that this is best done with neutral facilitation supporting this magic to happen. </a:t>
            </a:r>
          </a:p>
          <a:p>
            <a:endParaRPr lang="en-GB"/>
          </a:p>
          <a:p>
            <a:r>
              <a:rPr lang="en-GB"/>
              <a:t>So my advice is either do it and do it well…. Or don’t do it at all.</a:t>
            </a:r>
          </a:p>
        </p:txBody>
      </p:sp>
      <p:sp>
        <p:nvSpPr>
          <p:cNvPr id="4" name="Slide Number Placeholder 3"/>
          <p:cNvSpPr>
            <a:spLocks noGrp="1"/>
          </p:cNvSpPr>
          <p:nvPr>
            <p:ph type="sldNum" sz="quarter" idx="10"/>
          </p:nvPr>
        </p:nvSpPr>
        <p:spPr/>
        <p:txBody>
          <a:bodyPr/>
          <a:lstStyle/>
          <a:p>
            <a:fld id="{A9E87204-B97C-4E5F-B93D-138876195372}" type="slidenum">
              <a:rPr lang="en-GB" smtClean="0"/>
              <a:t>10</a:t>
            </a:fld>
            <a:endParaRPr lang="en-GB"/>
          </a:p>
        </p:txBody>
      </p:sp>
    </p:spTree>
    <p:extLst>
      <p:ext uri="{BB962C8B-B14F-4D97-AF65-F5344CB8AC3E}">
        <p14:creationId xmlns:p14="http://schemas.microsoft.com/office/powerpoint/2010/main" val="206975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947E-8E16-AC64-D8D3-636A679F79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FF07E7-7C30-39FB-E9CD-B276CC1E2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633F3A-6D40-2669-A8FD-6B7356423813}"/>
              </a:ext>
            </a:extLst>
          </p:cNvPr>
          <p:cNvSpPr>
            <a:spLocks noGrp="1"/>
          </p:cNvSpPr>
          <p:nvPr>
            <p:ph type="dt" sz="half" idx="10"/>
          </p:nvPr>
        </p:nvSpPr>
        <p:spPr/>
        <p:txBody>
          <a:bodyPr/>
          <a:lstStyle/>
          <a:p>
            <a:fld id="{22A86E24-2107-4F93-BC36-7C061C1FF743}" type="datetimeFigureOut">
              <a:rPr lang="en-GB" smtClean="0"/>
              <a:t>27/04/2023</a:t>
            </a:fld>
            <a:endParaRPr lang="en-GB"/>
          </a:p>
        </p:txBody>
      </p:sp>
      <p:sp>
        <p:nvSpPr>
          <p:cNvPr id="5" name="Footer Placeholder 4">
            <a:extLst>
              <a:ext uri="{FF2B5EF4-FFF2-40B4-BE49-F238E27FC236}">
                <a16:creationId xmlns:a16="http://schemas.microsoft.com/office/drawing/2014/main" id="{3CB35AF4-1CC1-BDAD-2C55-4D8C2E61DD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6C3B9F-ECC5-2FE9-E072-BB91B364EDE1}"/>
              </a:ext>
            </a:extLst>
          </p:cNvPr>
          <p:cNvSpPr>
            <a:spLocks noGrp="1"/>
          </p:cNvSpPr>
          <p:nvPr>
            <p:ph type="sldNum" sz="quarter" idx="12"/>
          </p:nvPr>
        </p:nvSpPr>
        <p:spPr/>
        <p:txBody>
          <a:bodyPr/>
          <a:lstStyle/>
          <a:p>
            <a:fld id="{9EE95AA6-45F0-49FE-8D56-19DC0F0EF69A}" type="slidenum">
              <a:rPr lang="en-GB" smtClean="0"/>
              <a:t>‹#›</a:t>
            </a:fld>
            <a:endParaRPr lang="en-GB"/>
          </a:p>
        </p:txBody>
      </p:sp>
    </p:spTree>
    <p:extLst>
      <p:ext uri="{BB962C8B-B14F-4D97-AF65-F5344CB8AC3E}">
        <p14:creationId xmlns:p14="http://schemas.microsoft.com/office/powerpoint/2010/main" val="125573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3FAD-5E97-F5E1-DBE0-13CB7F5A0B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C53F2B-59EF-6387-1B91-32F1883A0A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21150-635D-8FC7-1A7F-EF1A209C69DC}"/>
              </a:ext>
            </a:extLst>
          </p:cNvPr>
          <p:cNvSpPr>
            <a:spLocks noGrp="1"/>
          </p:cNvSpPr>
          <p:nvPr>
            <p:ph type="dt" sz="half" idx="10"/>
          </p:nvPr>
        </p:nvSpPr>
        <p:spPr/>
        <p:txBody>
          <a:bodyPr/>
          <a:lstStyle/>
          <a:p>
            <a:fld id="{22A86E24-2107-4F93-BC36-7C061C1FF743}" type="datetimeFigureOut">
              <a:rPr lang="en-GB" smtClean="0"/>
              <a:t>27/04/2023</a:t>
            </a:fld>
            <a:endParaRPr lang="en-GB"/>
          </a:p>
        </p:txBody>
      </p:sp>
      <p:sp>
        <p:nvSpPr>
          <p:cNvPr id="5" name="Footer Placeholder 4">
            <a:extLst>
              <a:ext uri="{FF2B5EF4-FFF2-40B4-BE49-F238E27FC236}">
                <a16:creationId xmlns:a16="http://schemas.microsoft.com/office/drawing/2014/main" id="{D0194412-D931-4987-DE90-169A729BF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84E55-3968-29E1-CBC5-E41E8334FCB2}"/>
              </a:ext>
            </a:extLst>
          </p:cNvPr>
          <p:cNvSpPr>
            <a:spLocks noGrp="1"/>
          </p:cNvSpPr>
          <p:nvPr>
            <p:ph type="sldNum" sz="quarter" idx="12"/>
          </p:nvPr>
        </p:nvSpPr>
        <p:spPr/>
        <p:txBody>
          <a:bodyPr/>
          <a:lstStyle/>
          <a:p>
            <a:fld id="{9EE95AA6-45F0-49FE-8D56-19DC0F0EF69A}"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86C2F2F2-0F1B-0E98-9BC1-EF29C01BEF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835" t="2905" r="20367"/>
          <a:stretch/>
        </p:blipFill>
        <p:spPr>
          <a:xfrm>
            <a:off x="10956662" y="102670"/>
            <a:ext cx="1235338" cy="1295400"/>
          </a:xfrm>
          <a:prstGeom prst="rect">
            <a:avLst/>
          </a:prstGeom>
        </p:spPr>
      </p:pic>
    </p:spTree>
    <p:extLst>
      <p:ext uri="{BB962C8B-B14F-4D97-AF65-F5344CB8AC3E}">
        <p14:creationId xmlns:p14="http://schemas.microsoft.com/office/powerpoint/2010/main" val="91160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50D7F-F492-EF12-A4C2-3F8DB39EDE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82156-D1E2-21A1-4C94-5E2EDDD0BD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51F76-FFE8-315C-539C-EDCDDDFC37F0}"/>
              </a:ext>
            </a:extLst>
          </p:cNvPr>
          <p:cNvSpPr>
            <a:spLocks noGrp="1"/>
          </p:cNvSpPr>
          <p:nvPr>
            <p:ph type="dt" sz="half" idx="10"/>
          </p:nvPr>
        </p:nvSpPr>
        <p:spPr/>
        <p:txBody>
          <a:bodyPr/>
          <a:lstStyle/>
          <a:p>
            <a:fld id="{22A86E24-2107-4F93-BC36-7C061C1FF743}" type="datetimeFigureOut">
              <a:rPr lang="en-GB" smtClean="0"/>
              <a:t>27/04/2023</a:t>
            </a:fld>
            <a:endParaRPr lang="en-GB"/>
          </a:p>
        </p:txBody>
      </p:sp>
      <p:sp>
        <p:nvSpPr>
          <p:cNvPr id="5" name="Footer Placeholder 4">
            <a:extLst>
              <a:ext uri="{FF2B5EF4-FFF2-40B4-BE49-F238E27FC236}">
                <a16:creationId xmlns:a16="http://schemas.microsoft.com/office/drawing/2014/main" id="{9A7BC1D8-61AF-D9C8-0EDB-FADB29EDA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009E06-EC19-9B27-8603-DB297904C2A1}"/>
              </a:ext>
            </a:extLst>
          </p:cNvPr>
          <p:cNvSpPr>
            <a:spLocks noGrp="1"/>
          </p:cNvSpPr>
          <p:nvPr>
            <p:ph type="sldNum" sz="quarter" idx="12"/>
          </p:nvPr>
        </p:nvSpPr>
        <p:spPr/>
        <p:txBody>
          <a:bodyPr/>
          <a:lstStyle/>
          <a:p>
            <a:fld id="{9EE95AA6-45F0-49FE-8D56-19DC0F0EF69A}"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8F94410C-87DF-97B2-E484-5A2F1D6202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835" t="2905" r="20367"/>
          <a:stretch/>
        </p:blipFill>
        <p:spPr>
          <a:xfrm>
            <a:off x="10956662" y="102670"/>
            <a:ext cx="1235338" cy="1295400"/>
          </a:xfrm>
          <a:prstGeom prst="rect">
            <a:avLst/>
          </a:prstGeom>
        </p:spPr>
      </p:pic>
    </p:spTree>
    <p:extLst>
      <p:ext uri="{BB962C8B-B14F-4D97-AF65-F5344CB8AC3E}">
        <p14:creationId xmlns:p14="http://schemas.microsoft.com/office/powerpoint/2010/main" val="1575573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F086C-CB51-4A8F-BCD4-66BB3858D249}"/>
              </a:ext>
            </a:extLst>
          </p:cNvPr>
          <p:cNvSpPr>
            <a:spLocks noGrp="1"/>
          </p:cNvSpPr>
          <p:nvPr>
            <p:ph type="dt" sz="half" idx="10"/>
          </p:nvPr>
        </p:nvSpPr>
        <p:spPr/>
        <p:txBody>
          <a:bodyPr/>
          <a:lstStyle/>
          <a:p>
            <a:fld id="{B6E1EA4E-3B90-4B40-AF50-A69DCB59B616}" type="datetimeFigureOut">
              <a:rPr lang="en-GB" smtClean="0"/>
              <a:t>27/04/2023</a:t>
            </a:fld>
            <a:endParaRPr lang="en-GB"/>
          </a:p>
        </p:txBody>
      </p:sp>
      <p:sp>
        <p:nvSpPr>
          <p:cNvPr id="3" name="Footer Placeholder 2">
            <a:extLst>
              <a:ext uri="{FF2B5EF4-FFF2-40B4-BE49-F238E27FC236}">
                <a16:creationId xmlns:a16="http://schemas.microsoft.com/office/drawing/2014/main" id="{673452F1-1B4E-4CFE-A358-9EC90C17F2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61DF52-E26F-4E9D-AE26-163277C7E3E4}"/>
              </a:ext>
            </a:extLst>
          </p:cNvPr>
          <p:cNvSpPr>
            <a:spLocks noGrp="1"/>
          </p:cNvSpPr>
          <p:nvPr>
            <p:ph type="sldNum" sz="quarter" idx="12"/>
          </p:nvPr>
        </p:nvSpPr>
        <p:spPr/>
        <p:txBody>
          <a:bodyPr/>
          <a:lstStyle/>
          <a:p>
            <a:fld id="{9B85B1AA-E194-41F1-9344-DA2DC70349AF}" type="slidenum">
              <a:rPr lang="en-GB" smtClean="0"/>
              <a:t>‹#›</a:t>
            </a:fld>
            <a:endParaRPr lang="en-GB"/>
          </a:p>
        </p:txBody>
      </p:sp>
    </p:spTree>
    <p:extLst>
      <p:ext uri="{BB962C8B-B14F-4D97-AF65-F5344CB8AC3E}">
        <p14:creationId xmlns:p14="http://schemas.microsoft.com/office/powerpoint/2010/main" val="2899431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052C-0EC9-4E52-B80F-D9DD8EA734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5F2BDD-4908-4543-B981-990B714818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CD7951-A8B4-4AE2-9760-28C355D931E4}"/>
              </a:ext>
            </a:extLst>
          </p:cNvPr>
          <p:cNvSpPr>
            <a:spLocks noGrp="1"/>
          </p:cNvSpPr>
          <p:nvPr>
            <p:ph type="dt" sz="half" idx="10"/>
          </p:nvPr>
        </p:nvSpPr>
        <p:spPr/>
        <p:txBody>
          <a:bodyPr/>
          <a:lstStyle/>
          <a:p>
            <a:fld id="{B6E1EA4E-3B90-4B40-AF50-A69DCB59B616}" type="datetimeFigureOut">
              <a:rPr lang="en-GB" smtClean="0"/>
              <a:t>27/04/2023</a:t>
            </a:fld>
            <a:endParaRPr lang="en-GB"/>
          </a:p>
        </p:txBody>
      </p:sp>
      <p:sp>
        <p:nvSpPr>
          <p:cNvPr id="5" name="Footer Placeholder 4">
            <a:extLst>
              <a:ext uri="{FF2B5EF4-FFF2-40B4-BE49-F238E27FC236}">
                <a16:creationId xmlns:a16="http://schemas.microsoft.com/office/drawing/2014/main" id="{1B0E8658-2857-4C9D-A2AF-60C87D7606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643A1D-03E3-400D-91BB-5F97581B18B3}"/>
              </a:ext>
            </a:extLst>
          </p:cNvPr>
          <p:cNvSpPr>
            <a:spLocks noGrp="1"/>
          </p:cNvSpPr>
          <p:nvPr>
            <p:ph type="sldNum" sz="quarter" idx="12"/>
          </p:nvPr>
        </p:nvSpPr>
        <p:spPr/>
        <p:txBody>
          <a:bodyPr/>
          <a:lstStyle/>
          <a:p>
            <a:fld id="{9B85B1AA-E194-41F1-9344-DA2DC70349AF}" type="slidenum">
              <a:rPr lang="en-GB" smtClean="0"/>
              <a:t>‹#›</a:t>
            </a:fld>
            <a:endParaRPr lang="en-GB"/>
          </a:p>
        </p:txBody>
      </p:sp>
    </p:spTree>
    <p:extLst>
      <p:ext uri="{BB962C8B-B14F-4D97-AF65-F5344CB8AC3E}">
        <p14:creationId xmlns:p14="http://schemas.microsoft.com/office/powerpoint/2010/main" val="340886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9E81-1D89-BB38-650B-BE32696DC2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DD33A3-ECDB-7715-E0F9-BB1FFEC8CE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555300-B4EC-4A9D-807E-E6958A4302FB}"/>
              </a:ext>
            </a:extLst>
          </p:cNvPr>
          <p:cNvSpPr>
            <a:spLocks noGrp="1"/>
          </p:cNvSpPr>
          <p:nvPr>
            <p:ph type="dt" sz="half" idx="10"/>
          </p:nvPr>
        </p:nvSpPr>
        <p:spPr/>
        <p:txBody>
          <a:bodyPr/>
          <a:lstStyle/>
          <a:p>
            <a:fld id="{22A86E24-2107-4F93-BC36-7C061C1FF743}" type="datetimeFigureOut">
              <a:rPr lang="en-GB" smtClean="0"/>
              <a:t>27/04/2023</a:t>
            </a:fld>
            <a:endParaRPr lang="en-GB"/>
          </a:p>
        </p:txBody>
      </p:sp>
      <p:sp>
        <p:nvSpPr>
          <p:cNvPr id="5" name="Footer Placeholder 4">
            <a:extLst>
              <a:ext uri="{FF2B5EF4-FFF2-40B4-BE49-F238E27FC236}">
                <a16:creationId xmlns:a16="http://schemas.microsoft.com/office/drawing/2014/main" id="{94903CF8-6CBC-E3DD-2498-3265E031E7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FCD46D-B25C-7F88-2792-D04E16D8506B}"/>
              </a:ext>
            </a:extLst>
          </p:cNvPr>
          <p:cNvSpPr>
            <a:spLocks noGrp="1"/>
          </p:cNvSpPr>
          <p:nvPr>
            <p:ph type="sldNum" sz="quarter" idx="12"/>
          </p:nvPr>
        </p:nvSpPr>
        <p:spPr/>
        <p:txBody>
          <a:bodyPr/>
          <a:lstStyle/>
          <a:p>
            <a:fld id="{9EE95AA6-45F0-49FE-8D56-19DC0F0EF69A}"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19499D95-A07E-B346-BCDF-213F55E7F3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835" t="2905" r="20367"/>
          <a:stretch/>
        </p:blipFill>
        <p:spPr>
          <a:xfrm>
            <a:off x="10956662" y="102670"/>
            <a:ext cx="1235338" cy="1295400"/>
          </a:xfrm>
          <a:prstGeom prst="rect">
            <a:avLst/>
          </a:prstGeom>
        </p:spPr>
      </p:pic>
    </p:spTree>
    <p:extLst>
      <p:ext uri="{BB962C8B-B14F-4D97-AF65-F5344CB8AC3E}">
        <p14:creationId xmlns:p14="http://schemas.microsoft.com/office/powerpoint/2010/main" val="131257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24A1B-BE36-017B-D943-F295EF6520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B94779-6200-92CD-8E12-49B853B6F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1BAA44-6596-3C98-DB6F-CB20772B79EC}"/>
              </a:ext>
            </a:extLst>
          </p:cNvPr>
          <p:cNvSpPr>
            <a:spLocks noGrp="1"/>
          </p:cNvSpPr>
          <p:nvPr>
            <p:ph type="dt" sz="half" idx="10"/>
          </p:nvPr>
        </p:nvSpPr>
        <p:spPr/>
        <p:txBody>
          <a:bodyPr/>
          <a:lstStyle/>
          <a:p>
            <a:fld id="{22A86E24-2107-4F93-BC36-7C061C1FF743}" type="datetimeFigureOut">
              <a:rPr lang="en-GB" smtClean="0"/>
              <a:t>27/04/2023</a:t>
            </a:fld>
            <a:endParaRPr lang="en-GB"/>
          </a:p>
        </p:txBody>
      </p:sp>
      <p:sp>
        <p:nvSpPr>
          <p:cNvPr id="5" name="Footer Placeholder 4">
            <a:extLst>
              <a:ext uri="{FF2B5EF4-FFF2-40B4-BE49-F238E27FC236}">
                <a16:creationId xmlns:a16="http://schemas.microsoft.com/office/drawing/2014/main" id="{BFE5FE34-6CD7-F98A-44C0-4C153E41FE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7E4AC7-2436-AAB7-E6AF-77046BFDC3D4}"/>
              </a:ext>
            </a:extLst>
          </p:cNvPr>
          <p:cNvSpPr>
            <a:spLocks noGrp="1"/>
          </p:cNvSpPr>
          <p:nvPr>
            <p:ph type="sldNum" sz="quarter" idx="12"/>
          </p:nvPr>
        </p:nvSpPr>
        <p:spPr/>
        <p:txBody>
          <a:bodyPr/>
          <a:lstStyle/>
          <a:p>
            <a:fld id="{9EE95AA6-45F0-49FE-8D56-19DC0F0EF69A}"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C5874102-3DAC-4FF5-8E9B-21B4A12ED5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835" t="2905" r="20367"/>
          <a:stretch/>
        </p:blipFill>
        <p:spPr>
          <a:xfrm>
            <a:off x="10956662" y="102670"/>
            <a:ext cx="1235338" cy="1295400"/>
          </a:xfrm>
          <a:prstGeom prst="rect">
            <a:avLst/>
          </a:prstGeom>
        </p:spPr>
      </p:pic>
    </p:spTree>
    <p:extLst>
      <p:ext uri="{BB962C8B-B14F-4D97-AF65-F5344CB8AC3E}">
        <p14:creationId xmlns:p14="http://schemas.microsoft.com/office/powerpoint/2010/main" val="278307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EE13-DA63-D686-041C-8FFC095F88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86BBAC-446F-BB1A-717C-8B18B4E1DF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2962FA-DD70-92E2-F79D-C4E84264D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176B00-DD20-3AE5-9894-1F9131850DBD}"/>
              </a:ext>
            </a:extLst>
          </p:cNvPr>
          <p:cNvSpPr>
            <a:spLocks noGrp="1"/>
          </p:cNvSpPr>
          <p:nvPr>
            <p:ph type="dt" sz="half" idx="10"/>
          </p:nvPr>
        </p:nvSpPr>
        <p:spPr/>
        <p:txBody>
          <a:bodyPr/>
          <a:lstStyle/>
          <a:p>
            <a:fld id="{22A86E24-2107-4F93-BC36-7C061C1FF743}" type="datetimeFigureOut">
              <a:rPr lang="en-GB" smtClean="0"/>
              <a:t>27/04/2023</a:t>
            </a:fld>
            <a:endParaRPr lang="en-GB"/>
          </a:p>
        </p:txBody>
      </p:sp>
      <p:sp>
        <p:nvSpPr>
          <p:cNvPr id="6" name="Footer Placeholder 5">
            <a:extLst>
              <a:ext uri="{FF2B5EF4-FFF2-40B4-BE49-F238E27FC236}">
                <a16:creationId xmlns:a16="http://schemas.microsoft.com/office/drawing/2014/main" id="{C6BD79A3-8969-42D9-1B17-AE50F26E4C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4B907E-4DA6-62C6-9A72-359CF277FCCD}"/>
              </a:ext>
            </a:extLst>
          </p:cNvPr>
          <p:cNvSpPr>
            <a:spLocks noGrp="1"/>
          </p:cNvSpPr>
          <p:nvPr>
            <p:ph type="sldNum" sz="quarter" idx="12"/>
          </p:nvPr>
        </p:nvSpPr>
        <p:spPr/>
        <p:txBody>
          <a:bodyPr/>
          <a:lstStyle/>
          <a:p>
            <a:fld id="{9EE95AA6-45F0-49FE-8D56-19DC0F0EF69A}" type="slidenum">
              <a:rPr lang="en-GB" smtClean="0"/>
              <a:t>‹#›</a:t>
            </a:fld>
            <a:endParaRPr lang="en-GB"/>
          </a:p>
        </p:txBody>
      </p:sp>
      <p:pic>
        <p:nvPicPr>
          <p:cNvPr id="8" name="Picture 7" descr="Logo, company name&#10;&#10;Description automatically generated">
            <a:extLst>
              <a:ext uri="{FF2B5EF4-FFF2-40B4-BE49-F238E27FC236}">
                <a16:creationId xmlns:a16="http://schemas.microsoft.com/office/drawing/2014/main" id="{C45F061A-2A74-EABE-EC14-106506665D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835" t="2905" r="20367"/>
          <a:stretch/>
        </p:blipFill>
        <p:spPr>
          <a:xfrm>
            <a:off x="10956662" y="102670"/>
            <a:ext cx="1235338" cy="1295400"/>
          </a:xfrm>
          <a:prstGeom prst="rect">
            <a:avLst/>
          </a:prstGeom>
        </p:spPr>
      </p:pic>
    </p:spTree>
    <p:extLst>
      <p:ext uri="{BB962C8B-B14F-4D97-AF65-F5344CB8AC3E}">
        <p14:creationId xmlns:p14="http://schemas.microsoft.com/office/powerpoint/2010/main" val="212920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5F2F-9317-6CF9-0A69-3DC0757FCB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F929A9-0348-D98F-0811-26C653D1E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BC4DD0-26A3-5F05-AF75-ADEDA2719D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428EE7-D859-265D-E4A3-CEBBC24D03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9DAF8C-0B52-CDC4-86E5-7ABFE90EB1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71885A-702D-841E-3C35-69355CC36757}"/>
              </a:ext>
            </a:extLst>
          </p:cNvPr>
          <p:cNvSpPr>
            <a:spLocks noGrp="1"/>
          </p:cNvSpPr>
          <p:nvPr>
            <p:ph type="dt" sz="half" idx="10"/>
          </p:nvPr>
        </p:nvSpPr>
        <p:spPr/>
        <p:txBody>
          <a:bodyPr/>
          <a:lstStyle/>
          <a:p>
            <a:fld id="{22A86E24-2107-4F93-BC36-7C061C1FF743}" type="datetimeFigureOut">
              <a:rPr lang="en-GB" smtClean="0"/>
              <a:t>27/04/2023</a:t>
            </a:fld>
            <a:endParaRPr lang="en-GB"/>
          </a:p>
        </p:txBody>
      </p:sp>
      <p:sp>
        <p:nvSpPr>
          <p:cNvPr id="8" name="Footer Placeholder 7">
            <a:extLst>
              <a:ext uri="{FF2B5EF4-FFF2-40B4-BE49-F238E27FC236}">
                <a16:creationId xmlns:a16="http://schemas.microsoft.com/office/drawing/2014/main" id="{A8B112C8-F350-5EF2-6673-0A3BC4E141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2FD37F-7B00-BD3D-7C54-38CACE6770BB}"/>
              </a:ext>
            </a:extLst>
          </p:cNvPr>
          <p:cNvSpPr>
            <a:spLocks noGrp="1"/>
          </p:cNvSpPr>
          <p:nvPr>
            <p:ph type="sldNum" sz="quarter" idx="12"/>
          </p:nvPr>
        </p:nvSpPr>
        <p:spPr/>
        <p:txBody>
          <a:bodyPr/>
          <a:lstStyle/>
          <a:p>
            <a:fld id="{9EE95AA6-45F0-49FE-8D56-19DC0F0EF69A}" type="slidenum">
              <a:rPr lang="en-GB" smtClean="0"/>
              <a:t>‹#›</a:t>
            </a:fld>
            <a:endParaRPr lang="en-GB"/>
          </a:p>
        </p:txBody>
      </p:sp>
      <p:pic>
        <p:nvPicPr>
          <p:cNvPr id="10" name="Picture 9" descr="Logo, company name&#10;&#10;Description automatically generated">
            <a:extLst>
              <a:ext uri="{FF2B5EF4-FFF2-40B4-BE49-F238E27FC236}">
                <a16:creationId xmlns:a16="http://schemas.microsoft.com/office/drawing/2014/main" id="{0A5461E0-4E23-6E85-06B7-024CDABD62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835" t="2905" r="20367"/>
          <a:stretch/>
        </p:blipFill>
        <p:spPr>
          <a:xfrm>
            <a:off x="10956662" y="102670"/>
            <a:ext cx="1235338" cy="1295400"/>
          </a:xfrm>
          <a:prstGeom prst="rect">
            <a:avLst/>
          </a:prstGeom>
        </p:spPr>
      </p:pic>
    </p:spTree>
    <p:extLst>
      <p:ext uri="{BB962C8B-B14F-4D97-AF65-F5344CB8AC3E}">
        <p14:creationId xmlns:p14="http://schemas.microsoft.com/office/powerpoint/2010/main" val="365781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F8B6-96A6-7D05-8917-38A91874D0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07A2014-B3AC-2B9E-ABE8-994D5A770433}"/>
              </a:ext>
            </a:extLst>
          </p:cNvPr>
          <p:cNvSpPr>
            <a:spLocks noGrp="1"/>
          </p:cNvSpPr>
          <p:nvPr>
            <p:ph type="dt" sz="half" idx="10"/>
          </p:nvPr>
        </p:nvSpPr>
        <p:spPr/>
        <p:txBody>
          <a:bodyPr/>
          <a:lstStyle/>
          <a:p>
            <a:fld id="{22A86E24-2107-4F93-BC36-7C061C1FF743}" type="datetimeFigureOut">
              <a:rPr lang="en-GB" smtClean="0"/>
              <a:t>27/04/2023</a:t>
            </a:fld>
            <a:endParaRPr lang="en-GB"/>
          </a:p>
        </p:txBody>
      </p:sp>
      <p:sp>
        <p:nvSpPr>
          <p:cNvPr id="4" name="Footer Placeholder 3">
            <a:extLst>
              <a:ext uri="{FF2B5EF4-FFF2-40B4-BE49-F238E27FC236}">
                <a16:creationId xmlns:a16="http://schemas.microsoft.com/office/drawing/2014/main" id="{FD5C8BAE-CE81-B813-4245-875D0F35FB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42CC7C-4826-385E-5410-15064FFE959A}"/>
              </a:ext>
            </a:extLst>
          </p:cNvPr>
          <p:cNvSpPr>
            <a:spLocks noGrp="1"/>
          </p:cNvSpPr>
          <p:nvPr>
            <p:ph type="sldNum" sz="quarter" idx="12"/>
          </p:nvPr>
        </p:nvSpPr>
        <p:spPr/>
        <p:txBody>
          <a:bodyPr/>
          <a:lstStyle/>
          <a:p>
            <a:fld id="{9EE95AA6-45F0-49FE-8D56-19DC0F0EF69A}" type="slidenum">
              <a:rPr lang="en-GB" smtClean="0"/>
              <a:t>‹#›</a:t>
            </a:fld>
            <a:endParaRPr lang="en-GB"/>
          </a:p>
        </p:txBody>
      </p:sp>
      <p:pic>
        <p:nvPicPr>
          <p:cNvPr id="6" name="Picture 5" descr="Logo, company name&#10;&#10;Description automatically generated">
            <a:extLst>
              <a:ext uri="{FF2B5EF4-FFF2-40B4-BE49-F238E27FC236}">
                <a16:creationId xmlns:a16="http://schemas.microsoft.com/office/drawing/2014/main" id="{7B90F34E-F5A6-B4F2-7E9A-36D8EA63E9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835" t="2905" r="20367"/>
          <a:stretch/>
        </p:blipFill>
        <p:spPr>
          <a:xfrm>
            <a:off x="10956662" y="102670"/>
            <a:ext cx="1235338" cy="1295400"/>
          </a:xfrm>
          <a:prstGeom prst="rect">
            <a:avLst/>
          </a:prstGeom>
        </p:spPr>
      </p:pic>
    </p:spTree>
    <p:extLst>
      <p:ext uri="{BB962C8B-B14F-4D97-AF65-F5344CB8AC3E}">
        <p14:creationId xmlns:p14="http://schemas.microsoft.com/office/powerpoint/2010/main" val="421121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E711C-9F2D-F00A-F72A-C0C5BA94462C}"/>
              </a:ext>
            </a:extLst>
          </p:cNvPr>
          <p:cNvSpPr>
            <a:spLocks noGrp="1"/>
          </p:cNvSpPr>
          <p:nvPr>
            <p:ph type="dt" sz="half" idx="10"/>
          </p:nvPr>
        </p:nvSpPr>
        <p:spPr/>
        <p:txBody>
          <a:bodyPr/>
          <a:lstStyle/>
          <a:p>
            <a:fld id="{22A86E24-2107-4F93-BC36-7C061C1FF743}" type="datetimeFigureOut">
              <a:rPr lang="en-GB" smtClean="0"/>
              <a:t>27/04/2023</a:t>
            </a:fld>
            <a:endParaRPr lang="en-GB"/>
          </a:p>
        </p:txBody>
      </p:sp>
      <p:sp>
        <p:nvSpPr>
          <p:cNvPr id="3" name="Footer Placeholder 2">
            <a:extLst>
              <a:ext uri="{FF2B5EF4-FFF2-40B4-BE49-F238E27FC236}">
                <a16:creationId xmlns:a16="http://schemas.microsoft.com/office/drawing/2014/main" id="{ADF689D7-C2C9-9388-688D-51B9E118CA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14CD49-6146-5477-79A1-F183D336E429}"/>
              </a:ext>
            </a:extLst>
          </p:cNvPr>
          <p:cNvSpPr>
            <a:spLocks noGrp="1"/>
          </p:cNvSpPr>
          <p:nvPr>
            <p:ph type="sldNum" sz="quarter" idx="12"/>
          </p:nvPr>
        </p:nvSpPr>
        <p:spPr/>
        <p:txBody>
          <a:bodyPr/>
          <a:lstStyle/>
          <a:p>
            <a:fld id="{9EE95AA6-45F0-49FE-8D56-19DC0F0EF69A}" type="slidenum">
              <a:rPr lang="en-GB" smtClean="0"/>
              <a:t>‹#›</a:t>
            </a:fld>
            <a:endParaRPr lang="en-GB"/>
          </a:p>
        </p:txBody>
      </p:sp>
      <p:pic>
        <p:nvPicPr>
          <p:cNvPr id="5" name="Picture 4" descr="Logo, company name&#10;&#10;Description automatically generated">
            <a:extLst>
              <a:ext uri="{FF2B5EF4-FFF2-40B4-BE49-F238E27FC236}">
                <a16:creationId xmlns:a16="http://schemas.microsoft.com/office/drawing/2014/main" id="{2044444B-C4AB-E908-F6D4-B93E861D56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835" t="2905" r="20367"/>
          <a:stretch/>
        </p:blipFill>
        <p:spPr>
          <a:xfrm>
            <a:off x="10956662" y="111906"/>
            <a:ext cx="1235338" cy="1295400"/>
          </a:xfrm>
          <a:prstGeom prst="rect">
            <a:avLst/>
          </a:prstGeom>
        </p:spPr>
      </p:pic>
    </p:spTree>
    <p:extLst>
      <p:ext uri="{BB962C8B-B14F-4D97-AF65-F5344CB8AC3E}">
        <p14:creationId xmlns:p14="http://schemas.microsoft.com/office/powerpoint/2010/main" val="385355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59EB-F76C-CB32-BA41-25FCA536E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4819FE-7D4A-85D7-E0CD-03185314E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1FA39E-7818-362F-E49B-AF22A7831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4CE10A-25AA-E3BD-D7E7-7163A9706F2A}"/>
              </a:ext>
            </a:extLst>
          </p:cNvPr>
          <p:cNvSpPr>
            <a:spLocks noGrp="1"/>
          </p:cNvSpPr>
          <p:nvPr>
            <p:ph type="dt" sz="half" idx="10"/>
          </p:nvPr>
        </p:nvSpPr>
        <p:spPr/>
        <p:txBody>
          <a:bodyPr/>
          <a:lstStyle/>
          <a:p>
            <a:fld id="{22A86E24-2107-4F93-BC36-7C061C1FF743}" type="datetimeFigureOut">
              <a:rPr lang="en-GB" smtClean="0"/>
              <a:t>27/04/2023</a:t>
            </a:fld>
            <a:endParaRPr lang="en-GB"/>
          </a:p>
        </p:txBody>
      </p:sp>
      <p:sp>
        <p:nvSpPr>
          <p:cNvPr id="6" name="Footer Placeholder 5">
            <a:extLst>
              <a:ext uri="{FF2B5EF4-FFF2-40B4-BE49-F238E27FC236}">
                <a16:creationId xmlns:a16="http://schemas.microsoft.com/office/drawing/2014/main" id="{754824E5-DDE3-C245-F797-8B32B88BD3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D833B6-70F0-1E7F-253E-1238CC710EA2}"/>
              </a:ext>
            </a:extLst>
          </p:cNvPr>
          <p:cNvSpPr>
            <a:spLocks noGrp="1"/>
          </p:cNvSpPr>
          <p:nvPr>
            <p:ph type="sldNum" sz="quarter" idx="12"/>
          </p:nvPr>
        </p:nvSpPr>
        <p:spPr/>
        <p:txBody>
          <a:bodyPr/>
          <a:lstStyle/>
          <a:p>
            <a:fld id="{9EE95AA6-45F0-49FE-8D56-19DC0F0EF69A}" type="slidenum">
              <a:rPr lang="en-GB" smtClean="0"/>
              <a:t>‹#›</a:t>
            </a:fld>
            <a:endParaRPr lang="en-GB"/>
          </a:p>
        </p:txBody>
      </p:sp>
      <p:pic>
        <p:nvPicPr>
          <p:cNvPr id="8" name="Picture 7" descr="Logo, company name&#10;&#10;Description automatically generated">
            <a:extLst>
              <a:ext uri="{FF2B5EF4-FFF2-40B4-BE49-F238E27FC236}">
                <a16:creationId xmlns:a16="http://schemas.microsoft.com/office/drawing/2014/main" id="{883588FC-8145-73DC-50A0-92965E7407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835" t="2905" r="20367"/>
          <a:stretch/>
        </p:blipFill>
        <p:spPr>
          <a:xfrm>
            <a:off x="10956662" y="102670"/>
            <a:ext cx="1235338" cy="1295400"/>
          </a:xfrm>
          <a:prstGeom prst="rect">
            <a:avLst/>
          </a:prstGeom>
        </p:spPr>
      </p:pic>
    </p:spTree>
    <p:extLst>
      <p:ext uri="{BB962C8B-B14F-4D97-AF65-F5344CB8AC3E}">
        <p14:creationId xmlns:p14="http://schemas.microsoft.com/office/powerpoint/2010/main" val="283609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DE59-EB8D-7FF2-05B6-728E9581E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9D6A0E-6E38-52D3-73E7-CD8FF036C8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2D80EA-D964-C8E9-6413-893CC31F8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555D99-1A6E-D41D-E8BC-ABF5D4AB7BA6}"/>
              </a:ext>
            </a:extLst>
          </p:cNvPr>
          <p:cNvSpPr>
            <a:spLocks noGrp="1"/>
          </p:cNvSpPr>
          <p:nvPr>
            <p:ph type="dt" sz="half" idx="10"/>
          </p:nvPr>
        </p:nvSpPr>
        <p:spPr/>
        <p:txBody>
          <a:bodyPr/>
          <a:lstStyle/>
          <a:p>
            <a:fld id="{22A86E24-2107-4F93-BC36-7C061C1FF743}" type="datetimeFigureOut">
              <a:rPr lang="en-GB" smtClean="0"/>
              <a:t>27/04/2023</a:t>
            </a:fld>
            <a:endParaRPr lang="en-GB"/>
          </a:p>
        </p:txBody>
      </p:sp>
      <p:sp>
        <p:nvSpPr>
          <p:cNvPr id="6" name="Footer Placeholder 5">
            <a:extLst>
              <a:ext uri="{FF2B5EF4-FFF2-40B4-BE49-F238E27FC236}">
                <a16:creationId xmlns:a16="http://schemas.microsoft.com/office/drawing/2014/main" id="{B0E6669C-1BCB-9379-6E57-F4B6D32DA3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E56FF1-F679-EED6-7729-2985E6D5CF91}"/>
              </a:ext>
            </a:extLst>
          </p:cNvPr>
          <p:cNvSpPr>
            <a:spLocks noGrp="1"/>
          </p:cNvSpPr>
          <p:nvPr>
            <p:ph type="sldNum" sz="quarter" idx="12"/>
          </p:nvPr>
        </p:nvSpPr>
        <p:spPr/>
        <p:txBody>
          <a:bodyPr/>
          <a:lstStyle/>
          <a:p>
            <a:fld id="{9EE95AA6-45F0-49FE-8D56-19DC0F0EF69A}" type="slidenum">
              <a:rPr lang="en-GB" smtClean="0"/>
              <a:t>‹#›</a:t>
            </a:fld>
            <a:endParaRPr lang="en-GB"/>
          </a:p>
        </p:txBody>
      </p:sp>
      <p:pic>
        <p:nvPicPr>
          <p:cNvPr id="8" name="Picture 7" descr="Logo, company name&#10;&#10;Description automatically generated">
            <a:extLst>
              <a:ext uri="{FF2B5EF4-FFF2-40B4-BE49-F238E27FC236}">
                <a16:creationId xmlns:a16="http://schemas.microsoft.com/office/drawing/2014/main" id="{23A46AF4-F100-CB06-7F05-5EEA6CF702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835" t="2905" r="20367"/>
          <a:stretch/>
        </p:blipFill>
        <p:spPr>
          <a:xfrm>
            <a:off x="10956662" y="102670"/>
            <a:ext cx="1235338" cy="1295400"/>
          </a:xfrm>
          <a:prstGeom prst="rect">
            <a:avLst/>
          </a:prstGeom>
        </p:spPr>
      </p:pic>
    </p:spTree>
    <p:extLst>
      <p:ext uri="{BB962C8B-B14F-4D97-AF65-F5344CB8AC3E}">
        <p14:creationId xmlns:p14="http://schemas.microsoft.com/office/powerpoint/2010/main" val="10541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37000" b="-3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A796A2-E6A6-7F2F-4661-18D7DD956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60A56B-40C9-EB1E-DF01-533BEA0EB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BDBCC6-0CBF-B07F-16D4-C558DD9E7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86E24-2107-4F93-BC36-7C061C1FF743}" type="datetimeFigureOut">
              <a:rPr lang="en-GB" smtClean="0"/>
              <a:t>27/04/2023</a:t>
            </a:fld>
            <a:endParaRPr lang="en-GB"/>
          </a:p>
        </p:txBody>
      </p:sp>
      <p:sp>
        <p:nvSpPr>
          <p:cNvPr id="5" name="Footer Placeholder 4">
            <a:extLst>
              <a:ext uri="{FF2B5EF4-FFF2-40B4-BE49-F238E27FC236}">
                <a16:creationId xmlns:a16="http://schemas.microsoft.com/office/drawing/2014/main" id="{B303F556-92F3-2D1D-D432-D7E640BD8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CD6A87-15B5-590D-B7EB-A718F72B2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95AA6-45F0-49FE-8D56-19DC0F0EF69A}" type="slidenum">
              <a:rPr lang="en-GB" smtClean="0"/>
              <a:t>‹#›</a:t>
            </a:fld>
            <a:endParaRPr lang="en-GB"/>
          </a:p>
        </p:txBody>
      </p:sp>
    </p:spTree>
    <p:extLst>
      <p:ext uri="{BB962C8B-B14F-4D97-AF65-F5344CB8AC3E}">
        <p14:creationId xmlns:p14="http://schemas.microsoft.com/office/powerpoint/2010/main" val="376421060"/>
      </p:ext>
    </p:extLst>
  </p:cSld>
  <p:clrMap bg1="lt1" tx1="dk1" bg2="lt2" tx2="dk2" accent1="accent1" accent2="accent2" accent3="accent3" accent4="accent4" accent5="accent5" accent6="accent6" hlink="hlink" folHlink="folHlink"/>
  <p:sldLayoutIdLst>
    <p:sldLayoutId id="2147483862" r:id="rId1"/>
    <p:sldLayoutId id="2147483650" r:id="rId2"/>
    <p:sldLayoutId id="2147483651" r:id="rId3"/>
    <p:sldLayoutId id="2147483652" r:id="rId4"/>
    <p:sldLayoutId id="2147483653" r:id="rId5"/>
    <p:sldLayoutId id="2147483654" r:id="rId6"/>
    <p:sldLayoutId id="2147483863"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EB40A-6E33-4448-893B-2E7685D80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DF5021-CA92-40A8-94EE-A0252C297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EC981-23E1-45D2-8A50-27BA768F7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1EA4E-3B90-4B40-AF50-A69DCB59B616}" type="datetimeFigureOut">
              <a:rPr lang="en-GB" smtClean="0"/>
              <a:t>27/04/2023</a:t>
            </a:fld>
            <a:endParaRPr lang="en-GB"/>
          </a:p>
        </p:txBody>
      </p:sp>
      <p:sp>
        <p:nvSpPr>
          <p:cNvPr id="5" name="Footer Placeholder 4">
            <a:extLst>
              <a:ext uri="{FF2B5EF4-FFF2-40B4-BE49-F238E27FC236}">
                <a16:creationId xmlns:a16="http://schemas.microsoft.com/office/drawing/2014/main" id="{71A4FBBC-A6FE-4120-8E1A-B4E8934DD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ACCA7B-71C6-4F1C-B7A7-583D8E3AA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5B1AA-E194-41F1-9344-DA2DC70349AF}" type="slidenum">
              <a:rPr lang="en-GB" smtClean="0"/>
              <a:t>‹#›</a:t>
            </a:fld>
            <a:endParaRPr lang="en-GB"/>
          </a:p>
        </p:txBody>
      </p:sp>
    </p:spTree>
    <p:extLst>
      <p:ext uri="{BB962C8B-B14F-4D97-AF65-F5344CB8AC3E}">
        <p14:creationId xmlns:p14="http://schemas.microsoft.com/office/powerpoint/2010/main" val="3137599929"/>
      </p:ext>
    </p:extLst>
  </p:cSld>
  <p:clrMap bg1="lt1" tx1="dk1" bg2="lt2" tx2="dk2" accent1="accent1" accent2="accent2" accent3="accent3" accent4="accent4" accent5="accent5" accent6="accent6" hlink="hlink" folHlink="folHlink"/>
  <p:sldLayoutIdLst>
    <p:sldLayoutId id="2147483655" r:id="rId1"/>
    <p:sldLayoutId id="21474838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driverlayer.com/img/ladder/7/image?tab=1"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hyperlink" Target="http://diningroomstables.com/large-round-dining-room-table-for-your-big-family.html"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s://www.desertcart.ae/products/144694026-borosil-100-borosilicate-glass-mixing-bowls-with-blue-lid-500-ml-900-ml-1300-ml-3-pcs"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desicomments.com/welcome/welcome-image-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flickr.com/photos/jabbarman/61411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EADE-738B-9FAC-46AB-45E7B5D6BFDF}"/>
              </a:ext>
            </a:extLst>
          </p:cNvPr>
          <p:cNvSpPr>
            <a:spLocks noGrp="1"/>
          </p:cNvSpPr>
          <p:nvPr>
            <p:ph type="ctrTitle"/>
          </p:nvPr>
        </p:nvSpPr>
        <p:spPr>
          <a:xfrm>
            <a:off x="111967" y="545178"/>
            <a:ext cx="12080033" cy="2387600"/>
          </a:xfrm>
        </p:spPr>
        <p:txBody>
          <a:bodyPr>
            <a:normAutofit fontScale="90000"/>
          </a:bodyPr>
          <a:lstStyle/>
          <a:p>
            <a:r>
              <a:rPr lang="en-GB" sz="8000" b="1" dirty="0"/>
              <a:t>Coming Together</a:t>
            </a:r>
            <a:br>
              <a:rPr lang="en-GB" sz="7300" b="1" dirty="0"/>
            </a:br>
            <a:br>
              <a:rPr lang="en-GB" sz="2700" dirty="0"/>
            </a:br>
            <a:r>
              <a:rPr lang="en-GB" b="1" dirty="0"/>
              <a:t>A Focus on Personalisation &amp; Co-production</a:t>
            </a:r>
          </a:p>
        </p:txBody>
      </p:sp>
      <p:sp>
        <p:nvSpPr>
          <p:cNvPr id="3" name="Subtitle 2">
            <a:extLst>
              <a:ext uri="{FF2B5EF4-FFF2-40B4-BE49-F238E27FC236}">
                <a16:creationId xmlns:a16="http://schemas.microsoft.com/office/drawing/2014/main" id="{367E796E-A65A-2FDC-75A1-8E5EBBF3F76D}"/>
              </a:ext>
            </a:extLst>
          </p:cNvPr>
          <p:cNvSpPr>
            <a:spLocks noGrp="1"/>
          </p:cNvSpPr>
          <p:nvPr>
            <p:ph type="subTitle" idx="1"/>
          </p:nvPr>
        </p:nvSpPr>
        <p:spPr>
          <a:xfrm>
            <a:off x="1524000" y="3290419"/>
            <a:ext cx="9144000" cy="2883822"/>
          </a:xfrm>
        </p:spPr>
        <p:txBody>
          <a:bodyPr>
            <a:normAutofit/>
          </a:bodyPr>
          <a:lstStyle/>
          <a:p>
            <a:r>
              <a:rPr lang="en-GB" dirty="0"/>
              <a:t>Thursday 20th April 2023</a:t>
            </a:r>
          </a:p>
          <a:p>
            <a:endParaRPr lang="en-GB" sz="800" dirty="0"/>
          </a:p>
          <a:p>
            <a:r>
              <a:rPr lang="en-GB" dirty="0"/>
              <a:t>Chris Wheway, Kirsteen Redmile, Vicky Thomson</a:t>
            </a:r>
          </a:p>
        </p:txBody>
      </p:sp>
      <p:pic>
        <p:nvPicPr>
          <p:cNvPr id="5" name="Picture 4" descr="Logo, company name&#10;&#10;Description automatically generated">
            <a:extLst>
              <a:ext uri="{FF2B5EF4-FFF2-40B4-BE49-F238E27FC236}">
                <a16:creationId xmlns:a16="http://schemas.microsoft.com/office/drawing/2014/main" id="{B0D86786-2B18-87F3-216E-D009D39C3AEB}"/>
              </a:ext>
            </a:extLst>
          </p:cNvPr>
          <p:cNvPicPr>
            <a:picLocks noChangeAspect="1"/>
          </p:cNvPicPr>
          <p:nvPr/>
        </p:nvPicPr>
        <p:blipFill rotWithShape="1">
          <a:blip r:embed="rId2">
            <a:extLst>
              <a:ext uri="{28A0092B-C50C-407E-A947-70E740481C1C}">
                <a14:useLocalDpi xmlns:a14="http://schemas.microsoft.com/office/drawing/2010/main" val="0"/>
              </a:ext>
            </a:extLst>
          </a:blip>
          <a:srcRect l="21835" t="2905" r="20367"/>
          <a:stretch/>
        </p:blipFill>
        <p:spPr>
          <a:xfrm>
            <a:off x="10956662" y="102670"/>
            <a:ext cx="1235338" cy="1295400"/>
          </a:xfrm>
          <a:prstGeom prst="rect">
            <a:avLst/>
          </a:prstGeom>
        </p:spPr>
      </p:pic>
      <p:sp>
        <p:nvSpPr>
          <p:cNvPr id="11" name="Rectangle 10">
            <a:extLst>
              <a:ext uri="{FF2B5EF4-FFF2-40B4-BE49-F238E27FC236}">
                <a16:creationId xmlns:a16="http://schemas.microsoft.com/office/drawing/2014/main" id="{A3F433D7-269D-B1DA-843A-081CA790420D}"/>
              </a:ext>
            </a:extLst>
          </p:cNvPr>
          <p:cNvSpPr/>
          <p:nvPr/>
        </p:nvSpPr>
        <p:spPr>
          <a:xfrm>
            <a:off x="0" y="4732330"/>
            <a:ext cx="12192000" cy="2125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text, clipart&#10;&#10;Description automatically generated">
            <a:extLst>
              <a:ext uri="{FF2B5EF4-FFF2-40B4-BE49-F238E27FC236}">
                <a16:creationId xmlns:a16="http://schemas.microsoft.com/office/drawing/2014/main" id="{131AF457-9F92-3A83-D57A-AFD8D85C0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589" y="4732330"/>
            <a:ext cx="5512822" cy="2125670"/>
          </a:xfrm>
          <a:prstGeom prst="rect">
            <a:avLst/>
          </a:prstGeom>
        </p:spPr>
      </p:pic>
    </p:spTree>
    <p:extLst>
      <p:ext uri="{BB962C8B-B14F-4D97-AF65-F5344CB8AC3E}">
        <p14:creationId xmlns:p14="http://schemas.microsoft.com/office/powerpoint/2010/main" val="195402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2E334EA1-888C-4161-96BB-9C9B9BC6DC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570"/>
          <a:stretch/>
        </p:blipFill>
        <p:spPr bwMode="auto">
          <a:xfrm>
            <a:off x="1291317" y="290488"/>
            <a:ext cx="3189069" cy="6191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D79891F-CE79-4F1D-A997-7A54A95616A4}"/>
              </a:ext>
            </a:extLst>
          </p:cNvPr>
          <p:cNvSpPr txBox="1"/>
          <p:nvPr/>
        </p:nvSpPr>
        <p:spPr>
          <a:xfrm>
            <a:off x="467312" y="6205260"/>
            <a:ext cx="2917416" cy="276999"/>
          </a:xfrm>
          <a:prstGeom prst="rect">
            <a:avLst/>
          </a:prstGeom>
          <a:noFill/>
        </p:spPr>
        <p:txBody>
          <a:bodyPr wrap="square" rtlCol="0">
            <a:spAutoFit/>
          </a:bodyPr>
          <a:lstStyle/>
          <a:p>
            <a:r>
              <a:rPr lang="en-GB" sz="1200" i="1">
                <a:latin typeface="Arial" panose="020B0604020202020204" pitchFamily="34" charset="0"/>
                <a:cs typeface="Arial" panose="020B0604020202020204" pitchFamily="34" charset="0"/>
              </a:rPr>
              <a:t>TLAP (Think Local Act Personal)</a:t>
            </a:r>
          </a:p>
        </p:txBody>
      </p:sp>
      <p:pic>
        <p:nvPicPr>
          <p:cNvPr id="4" name="Picture 3" descr="A picture containing music&#10;&#10;Description automatically generated">
            <a:extLst>
              <a:ext uri="{FF2B5EF4-FFF2-40B4-BE49-F238E27FC236}">
                <a16:creationId xmlns:a16="http://schemas.microsoft.com/office/drawing/2014/main" id="{74DF2EA1-2936-465B-89A6-68123F84730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020074">
            <a:off x="6166406" y="566838"/>
            <a:ext cx="3309161" cy="6605594"/>
          </a:xfrm>
          <a:prstGeom prst="rect">
            <a:avLst/>
          </a:prstGeom>
        </p:spPr>
      </p:pic>
      <p:sp>
        <p:nvSpPr>
          <p:cNvPr id="5" name="TextBox 4">
            <a:extLst>
              <a:ext uri="{FF2B5EF4-FFF2-40B4-BE49-F238E27FC236}">
                <a16:creationId xmlns:a16="http://schemas.microsoft.com/office/drawing/2014/main" id="{80D47324-F6F3-4918-9D49-853514ED4602}"/>
              </a:ext>
            </a:extLst>
          </p:cNvPr>
          <p:cNvSpPr txBox="1"/>
          <p:nvPr/>
        </p:nvSpPr>
        <p:spPr>
          <a:xfrm>
            <a:off x="9980218" y="2029672"/>
            <a:ext cx="2244206" cy="523220"/>
          </a:xfrm>
          <a:prstGeom prst="rect">
            <a:avLst/>
          </a:prstGeom>
          <a:noFill/>
        </p:spPr>
        <p:txBody>
          <a:bodyPr wrap="square" rtlCol="0">
            <a:spAutoFit/>
          </a:bodyPr>
          <a:lstStyle/>
          <a:p>
            <a:r>
              <a:rPr lang="en-GB" sz="2800">
                <a:solidFill>
                  <a:srgbClr val="58595B"/>
                </a:solidFill>
                <a:latin typeface="Arial Rounded MT Bold" panose="020F0704030504030204" pitchFamily="34" charset="0"/>
              </a:rPr>
              <a:t>Lobbyist</a:t>
            </a:r>
          </a:p>
        </p:txBody>
      </p:sp>
      <p:sp>
        <p:nvSpPr>
          <p:cNvPr id="8" name="TextBox 7">
            <a:extLst>
              <a:ext uri="{FF2B5EF4-FFF2-40B4-BE49-F238E27FC236}">
                <a16:creationId xmlns:a16="http://schemas.microsoft.com/office/drawing/2014/main" id="{00935D6D-7E6A-4CD6-A9AC-BAC9FE038D2B}"/>
              </a:ext>
            </a:extLst>
          </p:cNvPr>
          <p:cNvSpPr txBox="1"/>
          <p:nvPr/>
        </p:nvSpPr>
        <p:spPr>
          <a:xfrm>
            <a:off x="7943531" y="2501009"/>
            <a:ext cx="2244206" cy="523220"/>
          </a:xfrm>
          <a:prstGeom prst="rect">
            <a:avLst/>
          </a:prstGeom>
          <a:noFill/>
        </p:spPr>
        <p:txBody>
          <a:bodyPr wrap="square" rtlCol="0">
            <a:spAutoFit/>
          </a:bodyPr>
          <a:lstStyle/>
          <a:p>
            <a:r>
              <a:rPr lang="en-GB" sz="2800">
                <a:solidFill>
                  <a:srgbClr val="58595B"/>
                </a:solidFill>
                <a:latin typeface="Arial Rounded MT Bold" panose="020F0704030504030204" pitchFamily="34" charset="0"/>
              </a:rPr>
              <a:t>Crusader</a:t>
            </a:r>
          </a:p>
        </p:txBody>
      </p:sp>
      <p:sp>
        <p:nvSpPr>
          <p:cNvPr id="9" name="TextBox 8">
            <a:extLst>
              <a:ext uri="{FF2B5EF4-FFF2-40B4-BE49-F238E27FC236}">
                <a16:creationId xmlns:a16="http://schemas.microsoft.com/office/drawing/2014/main" id="{D1957C24-4CD0-406D-B697-5C5D58BD0479}"/>
              </a:ext>
            </a:extLst>
          </p:cNvPr>
          <p:cNvSpPr txBox="1"/>
          <p:nvPr/>
        </p:nvSpPr>
        <p:spPr>
          <a:xfrm>
            <a:off x="8502750" y="3346415"/>
            <a:ext cx="2811431" cy="523220"/>
          </a:xfrm>
          <a:prstGeom prst="rect">
            <a:avLst/>
          </a:prstGeom>
          <a:noFill/>
        </p:spPr>
        <p:txBody>
          <a:bodyPr wrap="square" rtlCol="0">
            <a:spAutoFit/>
          </a:bodyPr>
          <a:lstStyle/>
          <a:p>
            <a:r>
              <a:rPr lang="en-GB" sz="2800">
                <a:solidFill>
                  <a:srgbClr val="58595B"/>
                </a:solidFill>
                <a:latin typeface="Arial Rounded MT Bold" panose="020F0704030504030204" pitchFamily="34" charset="0"/>
              </a:rPr>
              <a:t>Campaigner</a:t>
            </a:r>
          </a:p>
        </p:txBody>
      </p:sp>
      <p:sp>
        <p:nvSpPr>
          <p:cNvPr id="10" name="TextBox 9">
            <a:extLst>
              <a:ext uri="{FF2B5EF4-FFF2-40B4-BE49-F238E27FC236}">
                <a16:creationId xmlns:a16="http://schemas.microsoft.com/office/drawing/2014/main" id="{2B350769-790E-4FFF-B4C8-6A6C2CB1D459}"/>
              </a:ext>
            </a:extLst>
          </p:cNvPr>
          <p:cNvSpPr txBox="1"/>
          <p:nvPr/>
        </p:nvSpPr>
        <p:spPr>
          <a:xfrm>
            <a:off x="9001096" y="4122977"/>
            <a:ext cx="2680855" cy="523220"/>
          </a:xfrm>
          <a:prstGeom prst="rect">
            <a:avLst/>
          </a:prstGeom>
          <a:noFill/>
        </p:spPr>
        <p:txBody>
          <a:bodyPr wrap="square" rtlCol="0">
            <a:spAutoFit/>
          </a:bodyPr>
          <a:lstStyle/>
          <a:p>
            <a:pPr algn="ctr"/>
            <a:r>
              <a:rPr lang="en-GB" sz="2800">
                <a:solidFill>
                  <a:srgbClr val="58595B"/>
                </a:solidFill>
                <a:latin typeface="Arial Rounded MT Bold" panose="020F0704030504030204" pitchFamily="34" charset="0"/>
              </a:rPr>
              <a:t>Receiver</a:t>
            </a:r>
          </a:p>
        </p:txBody>
      </p:sp>
      <p:sp>
        <p:nvSpPr>
          <p:cNvPr id="11" name="TextBox 10">
            <a:extLst>
              <a:ext uri="{FF2B5EF4-FFF2-40B4-BE49-F238E27FC236}">
                <a16:creationId xmlns:a16="http://schemas.microsoft.com/office/drawing/2014/main" id="{5D37C4A1-F4CC-4405-ABA4-52248B659591}"/>
              </a:ext>
            </a:extLst>
          </p:cNvPr>
          <p:cNvSpPr txBox="1"/>
          <p:nvPr/>
        </p:nvSpPr>
        <p:spPr>
          <a:xfrm>
            <a:off x="7646927" y="1158361"/>
            <a:ext cx="2811431" cy="523220"/>
          </a:xfrm>
          <a:prstGeom prst="rect">
            <a:avLst/>
          </a:prstGeom>
          <a:noFill/>
        </p:spPr>
        <p:txBody>
          <a:bodyPr wrap="square" rtlCol="0">
            <a:spAutoFit/>
          </a:bodyPr>
          <a:lstStyle/>
          <a:p>
            <a:r>
              <a:rPr lang="en-GB" sz="2800">
                <a:solidFill>
                  <a:srgbClr val="58595B"/>
                </a:solidFill>
                <a:latin typeface="Arial Rounded MT Bold" panose="020F0704030504030204" pitchFamily="34" charset="0"/>
              </a:rPr>
              <a:t>Champion</a:t>
            </a:r>
          </a:p>
        </p:txBody>
      </p:sp>
      <p:sp>
        <p:nvSpPr>
          <p:cNvPr id="12" name="TextBox 11">
            <a:extLst>
              <a:ext uri="{FF2B5EF4-FFF2-40B4-BE49-F238E27FC236}">
                <a16:creationId xmlns:a16="http://schemas.microsoft.com/office/drawing/2014/main" id="{F08D7033-D088-49C7-AE1C-69120F323CFE}"/>
              </a:ext>
            </a:extLst>
          </p:cNvPr>
          <p:cNvSpPr txBox="1"/>
          <p:nvPr/>
        </p:nvSpPr>
        <p:spPr>
          <a:xfrm>
            <a:off x="6993781" y="1808670"/>
            <a:ext cx="2244206" cy="523220"/>
          </a:xfrm>
          <a:prstGeom prst="rect">
            <a:avLst/>
          </a:prstGeom>
          <a:noFill/>
        </p:spPr>
        <p:txBody>
          <a:bodyPr wrap="square" rtlCol="0">
            <a:spAutoFit/>
          </a:bodyPr>
          <a:lstStyle/>
          <a:p>
            <a:r>
              <a:rPr lang="en-GB" sz="2800">
                <a:solidFill>
                  <a:srgbClr val="58595B"/>
                </a:solidFill>
                <a:latin typeface="Arial Rounded MT Bold" panose="020F0704030504030204" pitchFamily="34" charset="0"/>
              </a:rPr>
              <a:t>Petitioner</a:t>
            </a:r>
          </a:p>
        </p:txBody>
      </p:sp>
      <p:sp>
        <p:nvSpPr>
          <p:cNvPr id="13" name="TextBox 12">
            <a:extLst>
              <a:ext uri="{FF2B5EF4-FFF2-40B4-BE49-F238E27FC236}">
                <a16:creationId xmlns:a16="http://schemas.microsoft.com/office/drawing/2014/main" id="{655C5947-3D0E-4582-8A60-05AF561A1ADC}"/>
              </a:ext>
            </a:extLst>
          </p:cNvPr>
          <p:cNvSpPr txBox="1"/>
          <p:nvPr/>
        </p:nvSpPr>
        <p:spPr>
          <a:xfrm>
            <a:off x="4973897" y="5254650"/>
            <a:ext cx="2244206" cy="523220"/>
          </a:xfrm>
          <a:prstGeom prst="rect">
            <a:avLst/>
          </a:prstGeom>
          <a:noFill/>
        </p:spPr>
        <p:txBody>
          <a:bodyPr wrap="square" rtlCol="0">
            <a:spAutoFit/>
          </a:bodyPr>
          <a:lstStyle/>
          <a:p>
            <a:r>
              <a:rPr lang="en-GB" sz="2800">
                <a:solidFill>
                  <a:srgbClr val="58595B"/>
                </a:solidFill>
                <a:latin typeface="Arial Rounded MT Bold" panose="020F0704030504030204" pitchFamily="34" charset="0"/>
              </a:rPr>
              <a:t>Supporter</a:t>
            </a:r>
          </a:p>
        </p:txBody>
      </p:sp>
      <p:sp>
        <p:nvSpPr>
          <p:cNvPr id="14" name="TextBox 13">
            <a:extLst>
              <a:ext uri="{FF2B5EF4-FFF2-40B4-BE49-F238E27FC236}">
                <a16:creationId xmlns:a16="http://schemas.microsoft.com/office/drawing/2014/main" id="{6024E158-359C-44C1-9402-A09CC1D8187B}"/>
              </a:ext>
            </a:extLst>
          </p:cNvPr>
          <p:cNvSpPr txBox="1"/>
          <p:nvPr/>
        </p:nvSpPr>
        <p:spPr>
          <a:xfrm>
            <a:off x="4578574" y="3003030"/>
            <a:ext cx="1928659" cy="523220"/>
          </a:xfrm>
          <a:prstGeom prst="rect">
            <a:avLst/>
          </a:prstGeom>
          <a:noFill/>
        </p:spPr>
        <p:txBody>
          <a:bodyPr wrap="square" rtlCol="0">
            <a:spAutoFit/>
          </a:bodyPr>
          <a:lstStyle/>
          <a:p>
            <a:r>
              <a:rPr lang="en-GB" sz="2800">
                <a:solidFill>
                  <a:srgbClr val="58595B"/>
                </a:solidFill>
                <a:latin typeface="Arial Rounded MT Bold" panose="020F0704030504030204" pitchFamily="34" charset="0"/>
              </a:rPr>
              <a:t>Follower</a:t>
            </a:r>
          </a:p>
        </p:txBody>
      </p:sp>
      <p:sp>
        <p:nvSpPr>
          <p:cNvPr id="15" name="TextBox 14">
            <a:extLst>
              <a:ext uri="{FF2B5EF4-FFF2-40B4-BE49-F238E27FC236}">
                <a16:creationId xmlns:a16="http://schemas.microsoft.com/office/drawing/2014/main" id="{5E9C048D-41CB-4355-8DF1-FA01D0F9A098}"/>
              </a:ext>
            </a:extLst>
          </p:cNvPr>
          <p:cNvSpPr txBox="1"/>
          <p:nvPr/>
        </p:nvSpPr>
        <p:spPr>
          <a:xfrm>
            <a:off x="5623907" y="3934387"/>
            <a:ext cx="2244206" cy="523220"/>
          </a:xfrm>
          <a:prstGeom prst="rect">
            <a:avLst/>
          </a:prstGeom>
          <a:noFill/>
        </p:spPr>
        <p:txBody>
          <a:bodyPr wrap="square" rtlCol="0">
            <a:spAutoFit/>
          </a:bodyPr>
          <a:lstStyle/>
          <a:p>
            <a:r>
              <a:rPr lang="en-GB" sz="2800">
                <a:solidFill>
                  <a:srgbClr val="58595B"/>
                </a:solidFill>
                <a:latin typeface="Arial Rounded MT Bold" panose="020F0704030504030204" pitchFamily="34" charset="0"/>
              </a:rPr>
              <a:t>Activist</a:t>
            </a:r>
          </a:p>
        </p:txBody>
      </p:sp>
      <p:sp>
        <p:nvSpPr>
          <p:cNvPr id="16" name="TextBox 15">
            <a:extLst>
              <a:ext uri="{FF2B5EF4-FFF2-40B4-BE49-F238E27FC236}">
                <a16:creationId xmlns:a16="http://schemas.microsoft.com/office/drawing/2014/main" id="{193EB6C7-638D-464F-8A14-861DA2FCDE01}"/>
              </a:ext>
            </a:extLst>
          </p:cNvPr>
          <p:cNvSpPr txBox="1"/>
          <p:nvPr/>
        </p:nvSpPr>
        <p:spPr>
          <a:xfrm>
            <a:off x="9908466" y="6343759"/>
            <a:ext cx="2917416" cy="276999"/>
          </a:xfrm>
          <a:prstGeom prst="rect">
            <a:avLst/>
          </a:prstGeom>
          <a:noFill/>
        </p:spPr>
        <p:txBody>
          <a:bodyPr wrap="square" rtlCol="0">
            <a:spAutoFit/>
          </a:bodyPr>
          <a:lstStyle/>
          <a:p>
            <a:r>
              <a:rPr lang="en-GB" sz="1200" i="1">
                <a:latin typeface="Arial Rounded MT Bold" panose="020F0704030504030204" pitchFamily="34" charset="0"/>
                <a:cs typeface="Arial" panose="020B0604020202020204" pitchFamily="34" charset="0"/>
              </a:rPr>
              <a:t>©Every-One(Cares)2021</a:t>
            </a:r>
          </a:p>
        </p:txBody>
      </p:sp>
      <p:pic>
        <p:nvPicPr>
          <p:cNvPr id="17" name="Picture 16">
            <a:extLst>
              <a:ext uri="{FF2B5EF4-FFF2-40B4-BE49-F238E27FC236}">
                <a16:creationId xmlns:a16="http://schemas.microsoft.com/office/drawing/2014/main" id="{3B53CFC3-F537-483D-8857-A4A77123FB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4042" y="245446"/>
            <a:ext cx="2360209" cy="1058444"/>
          </a:xfrm>
          <a:prstGeom prst="rect">
            <a:avLst/>
          </a:prstGeom>
        </p:spPr>
      </p:pic>
      <p:sp>
        <p:nvSpPr>
          <p:cNvPr id="18" name="Oval 17">
            <a:extLst>
              <a:ext uri="{FF2B5EF4-FFF2-40B4-BE49-F238E27FC236}">
                <a16:creationId xmlns:a16="http://schemas.microsoft.com/office/drawing/2014/main" id="{C4B6FC9B-76D6-484B-88D8-057EE35A2ECA}"/>
              </a:ext>
            </a:extLst>
          </p:cNvPr>
          <p:cNvSpPr/>
          <p:nvPr/>
        </p:nvSpPr>
        <p:spPr>
          <a:xfrm>
            <a:off x="1521304" y="175615"/>
            <a:ext cx="5312285" cy="1507152"/>
          </a:xfrm>
          <a:prstGeom prst="ellipse">
            <a:avLst/>
          </a:prstGeom>
          <a:noFill/>
          <a:ln w="114300" cap="sq">
            <a:solidFill>
              <a:srgbClr val="EF4136"/>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D6DF3BC-F194-4496-96EB-D213B203EEA5}"/>
              </a:ext>
            </a:extLst>
          </p:cNvPr>
          <p:cNvSpPr txBox="1"/>
          <p:nvPr/>
        </p:nvSpPr>
        <p:spPr>
          <a:xfrm>
            <a:off x="4184928" y="681594"/>
            <a:ext cx="2604774" cy="523220"/>
          </a:xfrm>
          <a:prstGeom prst="rect">
            <a:avLst/>
          </a:prstGeom>
          <a:noFill/>
        </p:spPr>
        <p:txBody>
          <a:bodyPr wrap="square" rtlCol="0">
            <a:spAutoFit/>
          </a:bodyPr>
          <a:lstStyle/>
          <a:p>
            <a:r>
              <a:rPr lang="en-GB" sz="2800">
                <a:solidFill>
                  <a:srgbClr val="58595B"/>
                </a:solidFill>
                <a:latin typeface="Arial Rounded MT Bold" panose="020F0704030504030204" pitchFamily="34" charset="0"/>
              </a:rPr>
              <a:t>Co-producer</a:t>
            </a:r>
          </a:p>
        </p:txBody>
      </p:sp>
    </p:spTree>
    <p:extLst>
      <p:ext uri="{BB962C8B-B14F-4D97-AF65-F5344CB8AC3E}">
        <p14:creationId xmlns:p14="http://schemas.microsoft.com/office/powerpoint/2010/main" val="360804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429249-2402-DE35-36CA-8B19B03D2A00}"/>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20EA830-0DCD-46D3-8C66-38CA1D288C26}"/>
              </a:ext>
            </a:extLst>
          </p:cNvPr>
          <p:cNvPicPr>
            <a:picLocks noChangeAspect="1"/>
          </p:cNvPicPr>
          <p:nvPr/>
        </p:nvPicPr>
        <p:blipFill>
          <a:blip r:embed="rId3"/>
          <a:stretch>
            <a:fillRect/>
          </a:stretch>
        </p:blipFill>
        <p:spPr>
          <a:xfrm>
            <a:off x="2237041" y="1238576"/>
            <a:ext cx="7717918" cy="5149538"/>
          </a:xfrm>
          <a:prstGeom prst="rect">
            <a:avLst/>
          </a:prstGeom>
        </p:spPr>
      </p:pic>
      <p:pic>
        <p:nvPicPr>
          <p:cNvPr id="8" name="Picture 7">
            <a:extLst>
              <a:ext uri="{FF2B5EF4-FFF2-40B4-BE49-F238E27FC236}">
                <a16:creationId xmlns:a16="http://schemas.microsoft.com/office/drawing/2014/main" id="{ADB06E5A-E74F-4BFD-9E77-371CB6FC4A5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936" t="3111" r="5784" b="4313"/>
          <a:stretch/>
        </p:blipFill>
        <p:spPr>
          <a:xfrm>
            <a:off x="1957873" y="1295414"/>
            <a:ext cx="8276254" cy="5346441"/>
          </a:xfrm>
          <a:prstGeom prst="rect">
            <a:avLst/>
          </a:prstGeom>
        </p:spPr>
      </p:pic>
      <p:pic>
        <p:nvPicPr>
          <p:cNvPr id="2" name="Picture 1">
            <a:extLst>
              <a:ext uri="{FF2B5EF4-FFF2-40B4-BE49-F238E27FC236}">
                <a16:creationId xmlns:a16="http://schemas.microsoft.com/office/drawing/2014/main" id="{83FB3FB1-F1A7-730F-53CE-82FB295397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4630" y="180132"/>
            <a:ext cx="2360209" cy="1058444"/>
          </a:xfrm>
          <a:prstGeom prst="rect">
            <a:avLst/>
          </a:prstGeom>
        </p:spPr>
      </p:pic>
    </p:spTree>
    <p:extLst>
      <p:ext uri="{BB962C8B-B14F-4D97-AF65-F5344CB8AC3E}">
        <p14:creationId xmlns:p14="http://schemas.microsoft.com/office/powerpoint/2010/main" val="226221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61E991-5EEF-4A83-4B89-E8DF3DCD78E4}"/>
              </a:ext>
            </a:extLst>
          </p:cNvPr>
          <p:cNvSpPr/>
          <p:nvPr/>
        </p:nvSpPr>
        <p:spPr>
          <a:xfrm>
            <a:off x="0" y="1819469"/>
            <a:ext cx="12192000" cy="5038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white bowl with a dark background&#10;&#10;Description automatically generated with low confidence">
            <a:extLst>
              <a:ext uri="{FF2B5EF4-FFF2-40B4-BE49-F238E27FC236}">
                <a16:creationId xmlns:a16="http://schemas.microsoft.com/office/drawing/2014/main" id="{88D1E96C-08AF-19F1-3BA3-74F24ABB13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51509" y="816428"/>
            <a:ext cx="6888982" cy="6888982"/>
          </a:xfrm>
          <a:prstGeom prst="rect">
            <a:avLst/>
          </a:prstGeom>
        </p:spPr>
      </p:pic>
      <p:sp>
        <p:nvSpPr>
          <p:cNvPr id="2" name="Title 1">
            <a:extLst>
              <a:ext uri="{FF2B5EF4-FFF2-40B4-BE49-F238E27FC236}">
                <a16:creationId xmlns:a16="http://schemas.microsoft.com/office/drawing/2014/main" id="{21E98DD7-FF24-7A76-142B-38BC31E7AF51}"/>
              </a:ext>
            </a:extLst>
          </p:cNvPr>
          <p:cNvSpPr>
            <a:spLocks noGrp="1"/>
          </p:cNvSpPr>
          <p:nvPr>
            <p:ph type="title"/>
          </p:nvPr>
        </p:nvSpPr>
        <p:spPr/>
        <p:txBody>
          <a:bodyPr/>
          <a:lstStyle/>
          <a:p>
            <a:r>
              <a:rPr lang="en-GB" b="1" dirty="0"/>
              <a:t>Baking our Lincolnshire Co-production Cake</a:t>
            </a:r>
          </a:p>
        </p:txBody>
      </p:sp>
      <p:sp>
        <p:nvSpPr>
          <p:cNvPr id="6" name="Title 1">
            <a:extLst>
              <a:ext uri="{FF2B5EF4-FFF2-40B4-BE49-F238E27FC236}">
                <a16:creationId xmlns:a16="http://schemas.microsoft.com/office/drawing/2014/main" id="{0477E943-8CE2-864A-D583-1E20F746E5DD}"/>
              </a:ext>
            </a:extLst>
          </p:cNvPr>
          <p:cNvSpPr txBox="1">
            <a:spLocks/>
          </p:cNvSpPr>
          <p:nvPr/>
        </p:nvSpPr>
        <p:spPr>
          <a:xfrm>
            <a:off x="-127488" y="4969259"/>
            <a:ext cx="3135085" cy="5443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3400" b="1" u="sng" dirty="0"/>
              <a:t>Question 1</a:t>
            </a:r>
          </a:p>
          <a:p>
            <a:pPr algn="ctr">
              <a:lnSpc>
                <a:spcPct val="100000"/>
              </a:lnSpc>
            </a:pPr>
            <a:endParaRPr lang="en-GB" sz="3400" b="1" dirty="0"/>
          </a:p>
          <a:p>
            <a:pPr algn="ctr">
              <a:lnSpc>
                <a:spcPct val="100000"/>
              </a:lnSpc>
            </a:pPr>
            <a:r>
              <a:rPr lang="en-GB" sz="3400" dirty="0"/>
              <a:t>What words are important in describing </a:t>
            </a:r>
            <a:br>
              <a:rPr lang="en-GB" sz="3400" dirty="0"/>
            </a:br>
            <a:r>
              <a:rPr lang="en-GB" sz="3400" dirty="0"/>
              <a:t>co-production?</a:t>
            </a:r>
          </a:p>
        </p:txBody>
      </p:sp>
      <p:sp>
        <p:nvSpPr>
          <p:cNvPr id="7" name="Title 1">
            <a:extLst>
              <a:ext uri="{FF2B5EF4-FFF2-40B4-BE49-F238E27FC236}">
                <a16:creationId xmlns:a16="http://schemas.microsoft.com/office/drawing/2014/main" id="{F9ED7719-1E42-42B5-9F1A-B402A30ABC50}"/>
              </a:ext>
            </a:extLst>
          </p:cNvPr>
          <p:cNvSpPr txBox="1">
            <a:spLocks/>
          </p:cNvSpPr>
          <p:nvPr/>
        </p:nvSpPr>
        <p:spPr>
          <a:xfrm>
            <a:off x="9184403" y="3624874"/>
            <a:ext cx="3135085" cy="323312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b="1" u="sng" dirty="0"/>
              <a:t>Question 2</a:t>
            </a:r>
          </a:p>
          <a:p>
            <a:pPr algn="ctr">
              <a:lnSpc>
                <a:spcPct val="120000"/>
              </a:lnSpc>
            </a:pPr>
            <a:endParaRPr lang="en-GB" b="1" dirty="0"/>
          </a:p>
          <a:p>
            <a:pPr algn="ctr">
              <a:lnSpc>
                <a:spcPct val="120000"/>
              </a:lnSpc>
            </a:pPr>
            <a:r>
              <a:rPr lang="en-GB" dirty="0"/>
              <a:t>What would help you to </a:t>
            </a:r>
            <a:br>
              <a:rPr lang="en-GB" dirty="0"/>
            </a:br>
            <a:r>
              <a:rPr lang="en-GB" dirty="0"/>
              <a:t>co-produce </a:t>
            </a:r>
            <a:br>
              <a:rPr lang="en-GB" dirty="0"/>
            </a:br>
            <a:r>
              <a:rPr lang="en-GB" dirty="0"/>
              <a:t>what you do?</a:t>
            </a:r>
          </a:p>
        </p:txBody>
      </p:sp>
    </p:spTree>
    <p:extLst>
      <p:ext uri="{BB962C8B-B14F-4D97-AF65-F5344CB8AC3E}">
        <p14:creationId xmlns:p14="http://schemas.microsoft.com/office/powerpoint/2010/main" val="103747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picture containing application&#10;&#10;Description automatically generated">
            <a:extLst>
              <a:ext uri="{FF2B5EF4-FFF2-40B4-BE49-F238E27FC236}">
                <a16:creationId xmlns:a16="http://schemas.microsoft.com/office/drawing/2014/main" id="{BDB9230A-5D73-6203-9394-EFE1FD5C137D}"/>
              </a:ext>
            </a:extLst>
          </p:cNvPr>
          <p:cNvPicPr>
            <a:picLocks noChangeAspect="1"/>
          </p:cNvPicPr>
          <p:nvPr/>
        </p:nvPicPr>
        <p:blipFill rotWithShape="1">
          <a:blip r:embed="rId3"/>
          <a:srcRect l="2258" t="15137" r="1650" b="3693"/>
          <a:stretch/>
        </p:blipFill>
        <p:spPr>
          <a:xfrm>
            <a:off x="2002971" y="968828"/>
            <a:ext cx="8186058" cy="5388428"/>
          </a:xfrm>
          <a:prstGeom prst="rect">
            <a:avLst/>
          </a:prstGeom>
        </p:spPr>
      </p:pic>
    </p:spTree>
    <p:extLst>
      <p:ext uri="{BB962C8B-B14F-4D97-AF65-F5344CB8AC3E}">
        <p14:creationId xmlns:p14="http://schemas.microsoft.com/office/powerpoint/2010/main" val="27115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Qr code&#10;&#10;Description automatically generated">
            <a:extLst>
              <a:ext uri="{FF2B5EF4-FFF2-40B4-BE49-F238E27FC236}">
                <a16:creationId xmlns:a16="http://schemas.microsoft.com/office/drawing/2014/main" id="{B44C3536-ED75-F19E-5049-CD3B7E683A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9014" y="192014"/>
            <a:ext cx="6473972" cy="6473972"/>
          </a:xfrm>
        </p:spPr>
      </p:pic>
    </p:spTree>
    <p:extLst>
      <p:ext uri="{BB962C8B-B14F-4D97-AF65-F5344CB8AC3E}">
        <p14:creationId xmlns:p14="http://schemas.microsoft.com/office/powerpoint/2010/main" val="37983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21EE7F97-A0AE-E189-0FEA-83A34B65C43A}"/>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630135"/>
            <a:ext cx="12192000" cy="4381500"/>
          </a:xfrm>
          <a:prstGeom prst="rect">
            <a:avLst/>
          </a:prstGeom>
        </p:spPr>
      </p:pic>
    </p:spTree>
    <p:extLst>
      <p:ext uri="{BB962C8B-B14F-4D97-AF65-F5344CB8AC3E}">
        <p14:creationId xmlns:p14="http://schemas.microsoft.com/office/powerpoint/2010/main" val="325423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8DD7-FF24-7A76-142B-38BC31E7AF51}"/>
              </a:ext>
            </a:extLst>
          </p:cNvPr>
          <p:cNvSpPr>
            <a:spLocks noGrp="1"/>
          </p:cNvSpPr>
          <p:nvPr>
            <p:ph type="title"/>
          </p:nvPr>
        </p:nvSpPr>
        <p:spPr>
          <a:xfrm>
            <a:off x="7178721" y="2304568"/>
            <a:ext cx="5156197" cy="4041640"/>
          </a:xfrm>
        </p:spPr>
        <p:txBody>
          <a:bodyPr>
            <a:normAutofit/>
          </a:bodyPr>
          <a:lstStyle/>
          <a:p>
            <a:r>
              <a:rPr lang="en-GB" b="1" dirty="0"/>
              <a:t>Context</a:t>
            </a:r>
            <a:br>
              <a:rPr lang="en-GB" b="1" dirty="0"/>
            </a:br>
            <a:br>
              <a:rPr lang="en-GB" b="1" dirty="0"/>
            </a:br>
            <a:r>
              <a:rPr lang="en-GB" dirty="0"/>
              <a:t>Personalisation &amp; </a:t>
            </a:r>
            <a:br>
              <a:rPr lang="en-GB" dirty="0"/>
            </a:br>
            <a:r>
              <a:rPr lang="en-GB" dirty="0"/>
              <a:t>Co-production in Lincolnshire</a:t>
            </a:r>
            <a:br>
              <a:rPr lang="en-GB" dirty="0"/>
            </a:br>
            <a:endParaRPr lang="en-GB" dirty="0"/>
          </a:p>
        </p:txBody>
      </p:sp>
      <p:sp>
        <p:nvSpPr>
          <p:cNvPr id="4" name="Rectangle 3">
            <a:extLst>
              <a:ext uri="{FF2B5EF4-FFF2-40B4-BE49-F238E27FC236}">
                <a16:creationId xmlns:a16="http://schemas.microsoft.com/office/drawing/2014/main" id="{0EF97945-4AD2-E5C1-9842-0AC205ED3327}"/>
              </a:ext>
            </a:extLst>
          </p:cNvPr>
          <p:cNvSpPr/>
          <p:nvPr/>
        </p:nvSpPr>
        <p:spPr>
          <a:xfrm>
            <a:off x="0" y="1"/>
            <a:ext cx="664443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Diagram&#10;&#10;Description automatically generated">
            <a:extLst>
              <a:ext uri="{FF2B5EF4-FFF2-40B4-BE49-F238E27FC236}">
                <a16:creationId xmlns:a16="http://schemas.microsoft.com/office/drawing/2014/main" id="{45B891A5-A149-CB38-AAE5-A931B415B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680"/>
            <a:ext cx="6644433" cy="5459278"/>
          </a:xfrm>
          <a:prstGeom prst="rect">
            <a:avLst/>
          </a:prstGeom>
        </p:spPr>
      </p:pic>
    </p:spTree>
    <p:extLst>
      <p:ext uri="{BB962C8B-B14F-4D97-AF65-F5344CB8AC3E}">
        <p14:creationId xmlns:p14="http://schemas.microsoft.com/office/powerpoint/2010/main" val="327823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653E072-679D-CC00-050D-A17E621E4B43}"/>
              </a:ext>
            </a:extLst>
          </p:cNvPr>
          <p:cNvSpPr>
            <a:spLocks noGrp="1"/>
          </p:cNvSpPr>
          <p:nvPr>
            <p:ph type="subTitle" idx="1"/>
          </p:nvPr>
        </p:nvSpPr>
        <p:spPr>
          <a:xfrm>
            <a:off x="619432" y="6342588"/>
            <a:ext cx="11021962" cy="254890"/>
          </a:xfrm>
        </p:spPr>
        <p:txBody>
          <a:bodyPr>
            <a:normAutofit/>
          </a:bodyPr>
          <a:lstStyle/>
          <a:p>
            <a:pPr>
              <a:lnSpc>
                <a:spcPct val="115000"/>
              </a:lnSpc>
              <a:spcAft>
                <a:spcPts val="1000"/>
              </a:spcAft>
            </a:pPr>
            <a:r>
              <a:rPr lang="en-GB" sz="1000" b="1" dirty="0">
                <a:solidFill>
                  <a:schemeClr val="bg2">
                    <a:lumMod val="50000"/>
                  </a:schemeClr>
                </a:solidFill>
                <a:latin typeface="Proxima Nova" panose="02000506030000020004" pitchFamily="2" charset="77"/>
                <a:ea typeface="Times New Roman" panose="02020603050405020304" pitchFamily="18" charset="0"/>
                <a:cs typeface="Arial" panose="020B0604020202020204" pitchFamily="34" charset="0"/>
              </a:rPr>
              <a:t> </a:t>
            </a:r>
            <a:r>
              <a:rPr lang="en-GB" sz="1000" dirty="0">
                <a:solidFill>
                  <a:schemeClr val="bg2">
                    <a:lumMod val="50000"/>
                  </a:schemeClr>
                </a:solidFill>
                <a:latin typeface="Proxima Nova Rg" panose="02000506030000020004" pitchFamily="2" charset="77"/>
                <a:ea typeface="Times New Roman" panose="02020603050405020304" pitchFamily="18" charset="0"/>
                <a:cs typeface="Arial" panose="020B0604020202020204" pitchFamily="34" charset="0"/>
              </a:rPr>
              <a:t> </a:t>
            </a:r>
            <a:r>
              <a:rPr lang="en-GB" sz="1000" dirty="0">
                <a:solidFill>
                  <a:schemeClr val="bg2">
                    <a:lumMod val="50000"/>
                  </a:schemeClr>
                </a:solidFill>
                <a:latin typeface="Proxima Nova Thin" panose="02000506030000020004" pitchFamily="2" charset="0"/>
                <a:ea typeface="Times New Roman" panose="02020603050405020304" pitchFamily="18" charset="0"/>
                <a:cs typeface="Arial" panose="020B0604020202020204" pitchFamily="34" charset="0"/>
              </a:rPr>
              <a:t>www.Itsallaboutpeople.info</a:t>
            </a:r>
            <a:endParaRPr lang="en-GB" sz="1000" dirty="0">
              <a:solidFill>
                <a:schemeClr val="bg2">
                  <a:lumMod val="50000"/>
                </a:schemeClr>
              </a:solidFill>
              <a:effectLst/>
              <a:latin typeface="Proxima Nova Thin" panose="02000506030000020004"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5CA9D7C-5270-3807-9760-6DBD3BE9A8F2}"/>
              </a:ext>
            </a:extLst>
          </p:cNvPr>
          <p:cNvSpPr txBox="1"/>
          <p:nvPr/>
        </p:nvSpPr>
        <p:spPr>
          <a:xfrm>
            <a:off x="725000" y="616311"/>
            <a:ext cx="9786643" cy="707886"/>
          </a:xfrm>
          <a:prstGeom prst="rect">
            <a:avLst/>
          </a:prstGeom>
          <a:noFill/>
        </p:spPr>
        <p:txBody>
          <a:bodyPr wrap="square" rtlCol="0">
            <a:spAutoFit/>
          </a:bodyPr>
          <a:lstStyle/>
          <a:p>
            <a:pPr algn="ctr"/>
            <a:r>
              <a:rPr lang="en-GB" sz="4000" b="1" dirty="0">
                <a:solidFill>
                  <a:srgbClr val="1EAEC4"/>
                </a:solidFill>
                <a:latin typeface="Proxima Nova Semibold" panose="02000506030000020004" pitchFamily="2" charset="77"/>
              </a:rPr>
              <a:t>Personalisation</a:t>
            </a:r>
            <a:endParaRPr lang="en-US" sz="4000" dirty="0">
              <a:solidFill>
                <a:srgbClr val="1EAEC4"/>
              </a:solidFill>
            </a:endParaRPr>
          </a:p>
        </p:txBody>
      </p:sp>
      <p:sp>
        <p:nvSpPr>
          <p:cNvPr id="8" name="TextBox 7">
            <a:extLst>
              <a:ext uri="{FF2B5EF4-FFF2-40B4-BE49-F238E27FC236}">
                <a16:creationId xmlns:a16="http://schemas.microsoft.com/office/drawing/2014/main" id="{9721BAF4-177B-489E-AD42-F367DA9ACC38}"/>
              </a:ext>
            </a:extLst>
          </p:cNvPr>
          <p:cNvSpPr txBox="1"/>
          <p:nvPr/>
        </p:nvSpPr>
        <p:spPr>
          <a:xfrm>
            <a:off x="725000" y="1848208"/>
            <a:ext cx="5609151" cy="4216539"/>
          </a:xfrm>
          <a:prstGeom prst="rect">
            <a:avLst/>
          </a:prstGeom>
          <a:noFill/>
        </p:spPr>
        <p:txBody>
          <a:bodyPr wrap="square">
            <a:spAutoFit/>
          </a:bodyPr>
          <a:lstStyle/>
          <a:p>
            <a:pPr algn="l"/>
            <a:r>
              <a:rPr lang="en-GB" dirty="0">
                <a:solidFill>
                  <a:schemeClr val="bg2">
                    <a:lumMod val="50000"/>
                  </a:schemeClr>
                </a:solidFill>
                <a:latin typeface="Proxima Nova" panose="02000506030000020004"/>
              </a:rPr>
              <a:t>Personalisation is rooted in the belief that </a:t>
            </a:r>
            <a:r>
              <a:rPr lang="en-GB" b="1" dirty="0">
                <a:solidFill>
                  <a:schemeClr val="bg2">
                    <a:lumMod val="50000"/>
                  </a:schemeClr>
                </a:solidFill>
                <a:latin typeface="Proxima Nova" panose="02000506030000020004"/>
              </a:rPr>
              <a:t>people want a life </a:t>
            </a:r>
            <a:r>
              <a:rPr lang="en-GB" dirty="0">
                <a:solidFill>
                  <a:schemeClr val="bg2">
                    <a:lumMod val="50000"/>
                  </a:schemeClr>
                </a:solidFill>
                <a:latin typeface="Proxima Nova" panose="02000506030000020004"/>
              </a:rPr>
              <a:t>and not a service.</a:t>
            </a:r>
          </a:p>
          <a:p>
            <a:pPr algn="l"/>
            <a:endParaRPr lang="en-GB" dirty="0">
              <a:solidFill>
                <a:schemeClr val="bg2">
                  <a:lumMod val="50000"/>
                </a:schemeClr>
              </a:solidFill>
              <a:latin typeface="Proxima Nova" panose="02000506030000020004"/>
            </a:endParaRPr>
          </a:p>
          <a:p>
            <a:pPr algn="l"/>
            <a:r>
              <a:rPr lang="en-GB" dirty="0">
                <a:solidFill>
                  <a:schemeClr val="bg2">
                    <a:lumMod val="50000"/>
                  </a:schemeClr>
                </a:solidFill>
                <a:latin typeface="Proxima Nova" panose="02000506030000020004"/>
              </a:rPr>
              <a:t>It means people have </a:t>
            </a:r>
            <a:r>
              <a:rPr lang="en-GB" b="1" dirty="0">
                <a:solidFill>
                  <a:schemeClr val="bg2">
                    <a:lumMod val="50000"/>
                  </a:schemeClr>
                </a:solidFill>
                <a:latin typeface="Proxima Nova" panose="02000506030000020004"/>
              </a:rPr>
              <a:t>choice and control </a:t>
            </a:r>
            <a:r>
              <a:rPr lang="en-GB" dirty="0">
                <a:solidFill>
                  <a:schemeClr val="bg2">
                    <a:lumMod val="50000"/>
                  </a:schemeClr>
                </a:solidFill>
                <a:latin typeface="Proxima Nova" panose="02000506030000020004"/>
              </a:rPr>
              <a:t>over the way their care is delivered. </a:t>
            </a:r>
          </a:p>
          <a:p>
            <a:pPr algn="l"/>
            <a:endParaRPr lang="en-GB" dirty="0">
              <a:solidFill>
                <a:schemeClr val="bg2">
                  <a:lumMod val="50000"/>
                </a:schemeClr>
              </a:solidFill>
              <a:latin typeface="Proxima Nova" panose="02000506030000020004"/>
            </a:endParaRPr>
          </a:p>
          <a:p>
            <a:pPr algn="l"/>
            <a:r>
              <a:rPr lang="en-GB" dirty="0">
                <a:solidFill>
                  <a:schemeClr val="bg2">
                    <a:lumMod val="50000"/>
                  </a:schemeClr>
                </a:solidFill>
                <a:latin typeface="Proxima Nova" panose="02000506030000020004"/>
              </a:rPr>
              <a:t>It focusses on </a:t>
            </a:r>
            <a:r>
              <a:rPr lang="en-GB" b="1" dirty="0">
                <a:solidFill>
                  <a:schemeClr val="bg2">
                    <a:lumMod val="50000"/>
                  </a:schemeClr>
                </a:solidFill>
                <a:latin typeface="Proxima Nova" panose="02000506030000020004"/>
              </a:rPr>
              <a:t>what </a:t>
            </a:r>
            <a:r>
              <a:rPr lang="en-GB" dirty="0">
                <a:solidFill>
                  <a:schemeClr val="bg2">
                    <a:lumMod val="50000"/>
                  </a:schemeClr>
                </a:solidFill>
                <a:latin typeface="Proxima Nova" panose="02000506030000020004"/>
              </a:rPr>
              <a:t>matters to the person, their strengths, needs and preferences.</a:t>
            </a:r>
          </a:p>
          <a:p>
            <a:pPr algn="l"/>
            <a:endParaRPr lang="en-GB" dirty="0">
              <a:solidFill>
                <a:schemeClr val="bg2">
                  <a:lumMod val="50000"/>
                </a:schemeClr>
              </a:solidFill>
              <a:latin typeface="Proxima Nova" panose="02000506030000020004"/>
            </a:endParaRPr>
          </a:p>
          <a:p>
            <a:r>
              <a:rPr lang="en-GB" dirty="0">
                <a:solidFill>
                  <a:schemeClr val="bg2">
                    <a:lumMod val="50000"/>
                  </a:schemeClr>
                </a:solidFill>
                <a:latin typeface="Proxima Nova" panose="02000506030000020004"/>
              </a:rPr>
              <a:t>In 2019 as part of the NHS Long Term Plan the Universal Personalised Care Model was published with the aiming of shifting and changing the relationship between professionals and people.</a:t>
            </a:r>
          </a:p>
          <a:p>
            <a:endParaRPr lang="en-GB" dirty="0">
              <a:solidFill>
                <a:schemeClr val="bg2">
                  <a:lumMod val="50000"/>
                </a:schemeClr>
              </a:solidFill>
              <a:latin typeface="Proxima Nova" panose="02000506030000020004"/>
            </a:endParaRPr>
          </a:p>
          <a:p>
            <a:pPr algn="l"/>
            <a:endParaRPr lang="en-GB" sz="1600" dirty="0"/>
          </a:p>
        </p:txBody>
      </p:sp>
      <p:sp>
        <p:nvSpPr>
          <p:cNvPr id="10" name="TextBox 9">
            <a:extLst>
              <a:ext uri="{FF2B5EF4-FFF2-40B4-BE49-F238E27FC236}">
                <a16:creationId xmlns:a16="http://schemas.microsoft.com/office/drawing/2014/main" id="{37496EAA-FDB3-46AA-97EE-D9730B9FA976}"/>
              </a:ext>
            </a:extLst>
          </p:cNvPr>
          <p:cNvSpPr txBox="1"/>
          <p:nvPr/>
        </p:nvSpPr>
        <p:spPr>
          <a:xfrm>
            <a:off x="239477" y="4150907"/>
            <a:ext cx="6094674" cy="276999"/>
          </a:xfrm>
          <a:prstGeom prst="rect">
            <a:avLst/>
          </a:prstGeom>
          <a:noFill/>
        </p:spPr>
        <p:txBody>
          <a:bodyPr wrap="square">
            <a:spAutoFit/>
          </a:bodyPr>
          <a:lstStyle/>
          <a:p>
            <a:pPr lvl="0" algn="just">
              <a:spcBef>
                <a:spcPts val="1000"/>
              </a:spcBef>
              <a:spcAft>
                <a:spcPts val="0"/>
              </a:spcAft>
              <a:buClr>
                <a:srgbClr val="292A4D"/>
              </a:buClr>
              <a:buSzPts val="2596"/>
            </a:pPr>
            <a:r>
              <a:rPr lang="en-GB" sz="1200" b="0" i="0" u="none" strike="noStrike" cap="none" dirty="0">
                <a:solidFill>
                  <a:srgbClr val="292A4D"/>
                </a:solidFill>
                <a:latin typeface="Calibri"/>
                <a:ea typeface="Calibri"/>
                <a:cs typeface="Calibri"/>
                <a:sym typeface="Calibri"/>
              </a:rPr>
              <a:t>	</a:t>
            </a:r>
            <a:endParaRPr lang="en-GB" sz="1200" b="0" i="0" u="none" strike="noStrike" cap="none" dirty="0">
              <a:solidFill>
                <a:srgbClr val="000000"/>
              </a:solidFill>
              <a:latin typeface="Arial"/>
              <a:ea typeface="Arial"/>
              <a:cs typeface="Arial"/>
              <a:sym typeface="Arial"/>
            </a:endParaRPr>
          </a:p>
        </p:txBody>
      </p:sp>
      <p:pic>
        <p:nvPicPr>
          <p:cNvPr id="9" name="Picture 8" descr="Text&#10;&#10;Description automatically generated">
            <a:extLst>
              <a:ext uri="{FF2B5EF4-FFF2-40B4-BE49-F238E27FC236}">
                <a16:creationId xmlns:a16="http://schemas.microsoft.com/office/drawing/2014/main" id="{6C3D5D3A-72B0-48BA-9E39-959DD4D2A0C9}"/>
              </a:ext>
            </a:extLst>
          </p:cNvPr>
          <p:cNvPicPr>
            <a:picLocks noChangeAspect="1"/>
          </p:cNvPicPr>
          <p:nvPr/>
        </p:nvPicPr>
        <p:blipFill>
          <a:blip r:embed="rId3"/>
          <a:stretch>
            <a:fillRect/>
          </a:stretch>
        </p:blipFill>
        <p:spPr>
          <a:xfrm>
            <a:off x="6666357" y="1793776"/>
            <a:ext cx="5525643" cy="4325401"/>
          </a:xfrm>
          <a:prstGeom prst="rect">
            <a:avLst/>
          </a:prstGeom>
        </p:spPr>
      </p:pic>
      <p:pic>
        <p:nvPicPr>
          <p:cNvPr id="2" name="Picture 1" descr="Graphical user interface, application&#10;&#10;Description automatically generated">
            <a:extLst>
              <a:ext uri="{FF2B5EF4-FFF2-40B4-BE49-F238E27FC236}">
                <a16:creationId xmlns:a16="http://schemas.microsoft.com/office/drawing/2014/main" id="{2DAE98A9-5327-2FAF-A165-659360D7275A}"/>
              </a:ext>
            </a:extLst>
          </p:cNvPr>
          <p:cNvPicPr>
            <a:picLocks noChangeAspect="1"/>
          </p:cNvPicPr>
          <p:nvPr/>
        </p:nvPicPr>
        <p:blipFill>
          <a:blip r:embed="rId4"/>
          <a:stretch>
            <a:fillRect/>
          </a:stretch>
        </p:blipFill>
        <p:spPr>
          <a:xfrm>
            <a:off x="9938016" y="237627"/>
            <a:ext cx="1918250" cy="959125"/>
          </a:xfrm>
          <a:prstGeom prst="rect">
            <a:avLst/>
          </a:prstGeom>
        </p:spPr>
      </p:pic>
    </p:spTree>
    <p:extLst>
      <p:ext uri="{BB962C8B-B14F-4D97-AF65-F5344CB8AC3E}">
        <p14:creationId xmlns:p14="http://schemas.microsoft.com/office/powerpoint/2010/main" val="206043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EEF551-E6C4-52D6-D635-4EDAC9EDBEAB}"/>
              </a:ext>
            </a:extLst>
          </p:cNvPr>
          <p:cNvSpPr txBox="1"/>
          <p:nvPr/>
        </p:nvSpPr>
        <p:spPr>
          <a:xfrm>
            <a:off x="1053937" y="184765"/>
            <a:ext cx="9786643" cy="707886"/>
          </a:xfrm>
          <a:prstGeom prst="rect">
            <a:avLst/>
          </a:prstGeom>
          <a:noFill/>
        </p:spPr>
        <p:txBody>
          <a:bodyPr wrap="square" rtlCol="0">
            <a:spAutoFit/>
          </a:bodyPr>
          <a:lstStyle/>
          <a:p>
            <a:pPr algn="ctr"/>
            <a:r>
              <a:rPr lang="en-GB" sz="4000" b="1" dirty="0">
                <a:solidFill>
                  <a:srgbClr val="1EAEC4"/>
                </a:solidFill>
                <a:latin typeface="Proxima Nova Semibold" panose="02000506030000020004" pitchFamily="2" charset="77"/>
              </a:rPr>
              <a:t>Key Enablers of Personalised Care</a:t>
            </a:r>
            <a:endParaRPr lang="en-US" sz="4000" dirty="0">
              <a:solidFill>
                <a:srgbClr val="1EAEC4"/>
              </a:solidFill>
            </a:endParaRPr>
          </a:p>
        </p:txBody>
      </p:sp>
      <p:pic>
        <p:nvPicPr>
          <p:cNvPr id="3" name="Picture 2" descr="Graphical user interface, application&#10;&#10;Description automatically generated">
            <a:extLst>
              <a:ext uri="{FF2B5EF4-FFF2-40B4-BE49-F238E27FC236}">
                <a16:creationId xmlns:a16="http://schemas.microsoft.com/office/drawing/2014/main" id="{1DDA5E56-30CF-D5A3-660F-A83EA7938426}"/>
              </a:ext>
            </a:extLst>
          </p:cNvPr>
          <p:cNvPicPr>
            <a:picLocks noChangeAspect="1"/>
          </p:cNvPicPr>
          <p:nvPr/>
        </p:nvPicPr>
        <p:blipFill>
          <a:blip r:embed="rId3"/>
          <a:stretch>
            <a:fillRect/>
          </a:stretch>
        </p:blipFill>
        <p:spPr>
          <a:xfrm>
            <a:off x="10273750" y="59145"/>
            <a:ext cx="1918250" cy="959125"/>
          </a:xfrm>
          <a:prstGeom prst="rect">
            <a:avLst/>
          </a:prstGeom>
        </p:spPr>
      </p:pic>
      <p:pic>
        <p:nvPicPr>
          <p:cNvPr id="9" name="Picture 8" descr="Diagram&#10;&#10;Description automatically generated">
            <a:extLst>
              <a:ext uri="{FF2B5EF4-FFF2-40B4-BE49-F238E27FC236}">
                <a16:creationId xmlns:a16="http://schemas.microsoft.com/office/drawing/2014/main" id="{A0768930-3891-2390-AF70-6544C5C57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7FD63E3C-4CCE-DEE7-8CA1-2559058E0A3B}"/>
              </a:ext>
            </a:extLst>
          </p:cNvPr>
          <p:cNvPicPr>
            <a:picLocks noChangeAspect="1"/>
          </p:cNvPicPr>
          <p:nvPr/>
        </p:nvPicPr>
        <p:blipFill>
          <a:blip r:embed="rId3"/>
          <a:stretch>
            <a:fillRect/>
          </a:stretch>
        </p:blipFill>
        <p:spPr>
          <a:xfrm>
            <a:off x="10273750" y="129010"/>
            <a:ext cx="1918250" cy="959125"/>
          </a:xfrm>
          <a:prstGeom prst="rect">
            <a:avLst/>
          </a:prstGeom>
        </p:spPr>
      </p:pic>
    </p:spTree>
    <p:extLst>
      <p:ext uri="{BB962C8B-B14F-4D97-AF65-F5344CB8AC3E}">
        <p14:creationId xmlns:p14="http://schemas.microsoft.com/office/powerpoint/2010/main" val="204264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4FF9F33E-860D-43B3-A9D5-3D6419BD72F4}"/>
              </a:ext>
            </a:extLst>
          </p:cNvPr>
          <p:cNvSpPr txBox="1"/>
          <p:nvPr/>
        </p:nvSpPr>
        <p:spPr>
          <a:xfrm>
            <a:off x="615211" y="119318"/>
            <a:ext cx="9786643" cy="1323439"/>
          </a:xfrm>
          <a:prstGeom prst="rect">
            <a:avLst/>
          </a:prstGeom>
          <a:noFill/>
        </p:spPr>
        <p:txBody>
          <a:bodyPr wrap="square" rtlCol="0">
            <a:spAutoFit/>
          </a:bodyPr>
          <a:lstStyle/>
          <a:p>
            <a:pPr algn="ctr"/>
            <a:r>
              <a:rPr lang="en-GB" sz="4000" b="1" dirty="0">
                <a:solidFill>
                  <a:srgbClr val="1EAEC4"/>
                </a:solidFill>
                <a:latin typeface="Proxima Nova Semibold" panose="02000506030000020004" pitchFamily="2" charset="77"/>
              </a:rPr>
              <a:t>Priorities for 23 /24 : </a:t>
            </a:r>
          </a:p>
          <a:p>
            <a:pPr algn="ctr"/>
            <a:r>
              <a:rPr lang="en-GB" sz="4000" b="1" dirty="0">
                <a:solidFill>
                  <a:srgbClr val="1EAEC4"/>
                </a:solidFill>
                <a:latin typeface="Proxima Nova Semibold" panose="02000506030000020004" pitchFamily="2" charset="77"/>
              </a:rPr>
              <a:t>Embedding the building blocks </a:t>
            </a:r>
            <a:endParaRPr lang="en-US" sz="4000" dirty="0">
              <a:solidFill>
                <a:srgbClr val="1EAEC4"/>
              </a:solidFill>
            </a:endParaRPr>
          </a:p>
        </p:txBody>
      </p:sp>
      <p:pic>
        <p:nvPicPr>
          <p:cNvPr id="46" name="Picture 45">
            <a:extLst>
              <a:ext uri="{FF2B5EF4-FFF2-40B4-BE49-F238E27FC236}">
                <a16:creationId xmlns:a16="http://schemas.microsoft.com/office/drawing/2014/main" id="{AF90415A-A9C4-4BBB-AE73-E0C16C6961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70490" y="5407732"/>
            <a:ext cx="3930048" cy="1450268"/>
          </a:xfrm>
          <a:prstGeom prst="rect">
            <a:avLst/>
          </a:prstGeom>
        </p:spPr>
      </p:pic>
      <p:sp>
        <p:nvSpPr>
          <p:cNvPr id="47" name="Subtitle 2">
            <a:extLst>
              <a:ext uri="{FF2B5EF4-FFF2-40B4-BE49-F238E27FC236}">
                <a16:creationId xmlns:a16="http://schemas.microsoft.com/office/drawing/2014/main" id="{9053B2BA-C8F7-4D6F-A506-9458DAFD1157}"/>
              </a:ext>
            </a:extLst>
          </p:cNvPr>
          <p:cNvSpPr>
            <a:spLocks noGrp="1"/>
          </p:cNvSpPr>
          <p:nvPr>
            <p:ph idx="1"/>
          </p:nvPr>
        </p:nvSpPr>
        <p:spPr>
          <a:xfrm>
            <a:off x="799769" y="1587266"/>
            <a:ext cx="10515600" cy="4351338"/>
          </a:xfrm>
        </p:spPr>
        <p:txBody>
          <a:bodyPr>
            <a:normAutofit fontScale="92500" lnSpcReduction="10000"/>
          </a:bodyPr>
          <a:lstStyle/>
          <a:p>
            <a:pPr marL="342900" lvl="0" indent="-342900">
              <a:lnSpc>
                <a:spcPct val="107000"/>
              </a:lnSpc>
              <a:buFont typeface="+mj-lt"/>
              <a:buAutoNum type="arabicPeriod"/>
            </a:pPr>
            <a:r>
              <a:rPr lang="en-GB" sz="1800" b="1"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Preparing the workforce and people</a:t>
            </a:r>
            <a:r>
              <a:rPr lang="en-GB" sz="1800"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 for the shift the conversations to one which focuses on people’s strengths and assets, and ‘what matters’ to them, enabling shared decision making that encourages people and those who are important to them to have more choice and control and be able to live their best and healthiest life. </a:t>
            </a:r>
          </a:p>
          <a:p>
            <a:pPr marL="342900" lvl="0" indent="-342900">
              <a:lnSpc>
                <a:spcPct val="107000"/>
              </a:lnSpc>
              <a:buFont typeface="+mj-lt"/>
              <a:buAutoNum type="arabicPeriod"/>
            </a:pPr>
            <a:r>
              <a:rPr lang="en-GB" sz="1800" b="1"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Training teams and workforce</a:t>
            </a:r>
            <a:r>
              <a:rPr lang="en-GB" sz="1800"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 in new tools and techniques, coaching and motivational interviewing, strength-based approaches and starting to understand the impact this is having. </a:t>
            </a:r>
          </a:p>
          <a:p>
            <a:pPr marL="342900" lvl="0" indent="-342900">
              <a:lnSpc>
                <a:spcPct val="107000"/>
              </a:lnSpc>
              <a:buFont typeface="+mj-lt"/>
              <a:buAutoNum type="arabicPeriod"/>
            </a:pPr>
            <a:r>
              <a:rPr lang="en-GB" sz="1800" b="1"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Developing supportive tools, techniques and processes</a:t>
            </a:r>
            <a:r>
              <a:rPr lang="en-GB" sz="1800"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 to ease and simplify ways of embedding strength based and personalised approaches into new pathways and service redesign. </a:t>
            </a:r>
          </a:p>
          <a:p>
            <a:pPr marL="342900" lvl="0" indent="-342900">
              <a:lnSpc>
                <a:spcPct val="107000"/>
              </a:lnSpc>
              <a:buFont typeface="+mj-lt"/>
              <a:buAutoNum type="arabicPeriod"/>
            </a:pPr>
            <a:r>
              <a:rPr lang="en-GB" sz="1800"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Growing the </a:t>
            </a:r>
            <a:r>
              <a:rPr lang="en-GB" sz="1800" b="1"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Social Prescribing</a:t>
            </a:r>
            <a:r>
              <a:rPr lang="en-GB" sz="1800"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 model in Lincolnshire </a:t>
            </a:r>
          </a:p>
          <a:p>
            <a:pPr marL="342900" lvl="0" indent="-342900">
              <a:lnSpc>
                <a:spcPct val="107000"/>
              </a:lnSpc>
              <a:buFont typeface="+mj-lt"/>
              <a:buAutoNum type="arabicPeriod"/>
            </a:pPr>
            <a:r>
              <a:rPr lang="en-GB" sz="1800" b="1"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Building a social movement</a:t>
            </a:r>
            <a:r>
              <a:rPr lang="en-GB" sz="1800"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 of staff and people who are the champions, advocates, and voices of personalised care in Lincolnshire</a:t>
            </a:r>
          </a:p>
          <a:p>
            <a:pPr marL="342900" lvl="0" indent="-342900">
              <a:lnSpc>
                <a:spcPct val="107000"/>
              </a:lnSpc>
              <a:spcAft>
                <a:spcPts val="800"/>
              </a:spcAft>
              <a:buFont typeface="+mj-lt"/>
              <a:buAutoNum type="arabicPeriod"/>
            </a:pPr>
            <a:r>
              <a:rPr lang="en-GB" sz="1800" b="1"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Co – production</a:t>
            </a:r>
            <a:r>
              <a:rPr lang="en-GB" sz="1800" dirty="0">
                <a:solidFill>
                  <a:schemeClr val="bg1">
                    <a:lumMod val="50000"/>
                  </a:schemeClr>
                </a:solidFill>
                <a:effectLst/>
                <a:latin typeface="Proxima Nova" panose="02000506030000020004"/>
                <a:ea typeface="Calibri" panose="020F0502020204030204" pitchFamily="34" charset="0"/>
                <a:cs typeface="Times New Roman" panose="02020603050405020304" pitchFamily="18" charset="0"/>
              </a:rPr>
              <a:t> – working with people and professionals to develop and improve services for people. </a:t>
            </a:r>
          </a:p>
          <a:p>
            <a:pPr marL="457200" lvl="1" indent="0">
              <a:lnSpc>
                <a:spcPct val="115000"/>
              </a:lnSpc>
              <a:spcAft>
                <a:spcPts val="1000"/>
              </a:spcAft>
              <a:buNone/>
            </a:pPr>
            <a:r>
              <a:rPr lang="en-GB" sz="1000" b="1" dirty="0">
                <a:solidFill>
                  <a:schemeClr val="bg1">
                    <a:lumMod val="50000"/>
                  </a:schemeClr>
                </a:solidFill>
                <a:latin typeface="Proxima Nova" panose="02000506030000020004" pitchFamily="2" charset="77"/>
                <a:ea typeface="Times New Roman" panose="02020603050405020304" pitchFamily="18" charset="0"/>
                <a:cs typeface="Arial" panose="020B0604020202020204" pitchFamily="34" charset="0"/>
              </a:rPr>
              <a:t> </a:t>
            </a:r>
            <a:r>
              <a:rPr lang="en-GB" sz="1000" dirty="0">
                <a:solidFill>
                  <a:schemeClr val="bg1">
                    <a:lumMod val="50000"/>
                  </a:schemeClr>
                </a:solidFill>
                <a:latin typeface="Proxima Nova Rg" panose="02000506030000020004" pitchFamily="2" charset="77"/>
                <a:ea typeface="Times New Roman" panose="02020603050405020304" pitchFamily="18" charset="0"/>
                <a:cs typeface="Arial" panose="020B0604020202020204" pitchFamily="34" charset="0"/>
              </a:rPr>
              <a:t> </a:t>
            </a:r>
            <a:endParaRPr lang="en-GB" sz="1000" dirty="0">
              <a:solidFill>
                <a:schemeClr val="bg1">
                  <a:lumMod val="50000"/>
                </a:schemeClr>
              </a:solidFill>
              <a:effectLst/>
              <a:latin typeface="Proxima Nova Thin" panose="02000506030000020004" pitchFamily="2" charset="0"/>
              <a:ea typeface="Calibri" panose="020F0502020204030204" pitchFamily="34" charset="0"/>
              <a:cs typeface="Times New Roman" panose="02020603050405020304" pitchFamily="18" charset="0"/>
            </a:endParaRPr>
          </a:p>
        </p:txBody>
      </p:sp>
      <p:pic>
        <p:nvPicPr>
          <p:cNvPr id="2" name="Picture 1" descr="Graphical user interface, application&#10;&#10;Description automatically generated">
            <a:extLst>
              <a:ext uri="{FF2B5EF4-FFF2-40B4-BE49-F238E27FC236}">
                <a16:creationId xmlns:a16="http://schemas.microsoft.com/office/drawing/2014/main" id="{4355730E-1C15-2C88-11EC-A53DCBEB97BC}"/>
              </a:ext>
            </a:extLst>
          </p:cNvPr>
          <p:cNvPicPr>
            <a:picLocks noChangeAspect="1"/>
          </p:cNvPicPr>
          <p:nvPr/>
        </p:nvPicPr>
        <p:blipFill>
          <a:blip r:embed="rId4"/>
          <a:stretch>
            <a:fillRect/>
          </a:stretch>
        </p:blipFill>
        <p:spPr>
          <a:xfrm>
            <a:off x="10244947" y="301476"/>
            <a:ext cx="1918250" cy="959125"/>
          </a:xfrm>
          <a:prstGeom prst="rect">
            <a:avLst/>
          </a:prstGeom>
        </p:spPr>
      </p:pic>
    </p:spTree>
    <p:extLst>
      <p:ext uri="{BB962C8B-B14F-4D97-AF65-F5344CB8AC3E}">
        <p14:creationId xmlns:p14="http://schemas.microsoft.com/office/powerpoint/2010/main" val="110947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406FBC-4EF8-EB83-C242-AC82FF68888B}"/>
              </a:ext>
            </a:extLst>
          </p:cNvPr>
          <p:cNvSpPr/>
          <p:nvPr/>
        </p:nvSpPr>
        <p:spPr>
          <a:xfrm>
            <a:off x="0" y="1558213"/>
            <a:ext cx="12192000" cy="5299140"/>
          </a:xfrm>
          <a:prstGeom prst="rect">
            <a:avLst/>
          </a:prstGeom>
          <a:solidFill>
            <a:srgbClr val="009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EB56D0FF-8DD9-4F23-863D-9BC180842A4A}"/>
              </a:ext>
            </a:extLst>
          </p:cNvPr>
          <p:cNvSpPr txBox="1">
            <a:spLocks/>
          </p:cNvSpPr>
          <p:nvPr/>
        </p:nvSpPr>
        <p:spPr>
          <a:xfrm>
            <a:off x="1594476" y="1525316"/>
            <a:ext cx="9003046" cy="224565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Tx/>
              <a:buNone/>
            </a:pPr>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pPr marL="0" indent="0" algn="ctr">
              <a:buSzTx/>
              <a:buNone/>
            </a:pPr>
            <a:r>
              <a:rPr lang="en-GB" sz="4800" b="1" dirty="0">
                <a:solidFill>
                  <a:schemeClr val="bg1"/>
                </a:solidFill>
                <a:latin typeface="Arial" panose="020B0604020202020204" pitchFamily="34" charset="0"/>
                <a:cs typeface="Arial" panose="020B0604020202020204" pitchFamily="34" charset="0"/>
              </a:rPr>
              <a:t>People working together to make things better !</a:t>
            </a:r>
          </a:p>
        </p:txBody>
      </p:sp>
      <p:pic>
        <p:nvPicPr>
          <p:cNvPr id="9" name="Picture 8">
            <a:extLst>
              <a:ext uri="{FF2B5EF4-FFF2-40B4-BE49-F238E27FC236}">
                <a16:creationId xmlns:a16="http://schemas.microsoft.com/office/drawing/2014/main" id="{1DF5687B-D565-4B17-81B4-E47E93EA75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694"/>
          <a:stretch/>
        </p:blipFill>
        <p:spPr>
          <a:xfrm>
            <a:off x="2294952" y="4502540"/>
            <a:ext cx="7602095" cy="2110014"/>
          </a:xfrm>
          <a:prstGeom prst="rect">
            <a:avLst/>
          </a:prstGeom>
        </p:spPr>
      </p:pic>
      <p:sp>
        <p:nvSpPr>
          <p:cNvPr id="10" name="Subtitle 2">
            <a:extLst>
              <a:ext uri="{FF2B5EF4-FFF2-40B4-BE49-F238E27FC236}">
                <a16:creationId xmlns:a16="http://schemas.microsoft.com/office/drawing/2014/main" id="{E1A97878-7EB2-4EA2-A713-CE4A3CFA5934}"/>
              </a:ext>
            </a:extLst>
          </p:cNvPr>
          <p:cNvSpPr txBox="1">
            <a:spLocks/>
          </p:cNvSpPr>
          <p:nvPr/>
        </p:nvSpPr>
        <p:spPr>
          <a:xfrm>
            <a:off x="1594476" y="2648144"/>
            <a:ext cx="9003046" cy="81222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SzTx/>
              <a:buNone/>
            </a:pPr>
            <a:r>
              <a:rPr lang="en-GB" sz="4800" b="1" dirty="0">
                <a:solidFill>
                  <a:schemeClr val="bg1"/>
                </a:solidFill>
                <a:latin typeface="Arial"/>
                <a:cs typeface="Arial"/>
              </a:rPr>
              <a:t>What is Co-production?</a:t>
            </a:r>
            <a:endParaRPr lang="en-GB" b="1" dirty="0">
              <a:solidFill>
                <a:schemeClr val="bg1"/>
              </a:solidFill>
              <a:latin typeface="Arial"/>
              <a:cs typeface="Arial"/>
            </a:endParaRPr>
          </a:p>
        </p:txBody>
      </p:sp>
      <p:pic>
        <p:nvPicPr>
          <p:cNvPr id="2" name="Picture 1">
            <a:extLst>
              <a:ext uri="{FF2B5EF4-FFF2-40B4-BE49-F238E27FC236}">
                <a16:creationId xmlns:a16="http://schemas.microsoft.com/office/drawing/2014/main" id="{21367061-2201-1D70-2C64-B59E915BEF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4042" y="245446"/>
            <a:ext cx="2360209" cy="1058444"/>
          </a:xfrm>
          <a:prstGeom prst="rect">
            <a:avLst/>
          </a:prstGeom>
        </p:spPr>
      </p:pic>
    </p:spTree>
    <p:extLst>
      <p:ext uri="{BB962C8B-B14F-4D97-AF65-F5344CB8AC3E}">
        <p14:creationId xmlns:p14="http://schemas.microsoft.com/office/powerpoint/2010/main" val="155156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32071"/>
          <a:stretch/>
        </p:blipFill>
        <p:spPr>
          <a:xfrm>
            <a:off x="-71022" y="1390261"/>
            <a:ext cx="12263022" cy="6247669"/>
          </a:xfrm>
        </p:spPr>
      </p:pic>
      <p:sp>
        <p:nvSpPr>
          <p:cNvPr id="2" name="Title 1"/>
          <p:cNvSpPr>
            <a:spLocks noGrp="1"/>
          </p:cNvSpPr>
          <p:nvPr>
            <p:ph type="title"/>
          </p:nvPr>
        </p:nvSpPr>
        <p:spPr>
          <a:xfrm>
            <a:off x="838200" y="4378618"/>
            <a:ext cx="10515600" cy="1325563"/>
          </a:xfrm>
        </p:spPr>
        <p:txBody>
          <a:bodyPr>
            <a:normAutofit/>
          </a:bodyPr>
          <a:lstStyle/>
          <a:p>
            <a:pPr algn="ctr"/>
            <a:r>
              <a:rPr lang="en-GB" b="1">
                <a:solidFill>
                  <a:schemeClr val="bg1"/>
                </a:solidFill>
                <a:latin typeface="Arial" panose="020B0604020202020204" pitchFamily="34" charset="0"/>
                <a:cs typeface="Arial" panose="020B0604020202020204" pitchFamily="34" charset="0"/>
              </a:rPr>
              <a:t>Pathways of </a:t>
            </a:r>
            <a:br>
              <a:rPr lang="en-GB" b="1">
                <a:solidFill>
                  <a:schemeClr val="bg1"/>
                </a:solidFill>
                <a:latin typeface="Arial" panose="020B0604020202020204" pitchFamily="34" charset="0"/>
                <a:cs typeface="Arial" panose="020B0604020202020204" pitchFamily="34" charset="0"/>
              </a:rPr>
            </a:br>
            <a:r>
              <a:rPr lang="en-GB" b="1">
                <a:solidFill>
                  <a:schemeClr val="bg1"/>
                </a:solidFill>
                <a:latin typeface="Arial" panose="020B0604020202020204" pitchFamily="34" charset="0"/>
                <a:cs typeface="Arial" panose="020B0604020202020204" pitchFamily="34" charset="0"/>
              </a:rPr>
              <a:t>experience…</a:t>
            </a:r>
          </a:p>
        </p:txBody>
      </p:sp>
      <p:pic>
        <p:nvPicPr>
          <p:cNvPr id="3" name="Picture 2">
            <a:extLst>
              <a:ext uri="{FF2B5EF4-FFF2-40B4-BE49-F238E27FC236}">
                <a16:creationId xmlns:a16="http://schemas.microsoft.com/office/drawing/2014/main" id="{49B75126-B731-383E-1AB8-9E01D973F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4042" y="245446"/>
            <a:ext cx="2360209" cy="1058444"/>
          </a:xfrm>
          <a:prstGeom prst="rect">
            <a:avLst/>
          </a:prstGeom>
        </p:spPr>
      </p:pic>
    </p:spTree>
    <p:extLst>
      <p:ext uri="{BB962C8B-B14F-4D97-AF65-F5344CB8AC3E}">
        <p14:creationId xmlns:p14="http://schemas.microsoft.com/office/powerpoint/2010/main" val="208996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314BD4-402F-467F-9634-80E5F3B06A6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76778139-E066-4EFB-BB5B-9BC8551C05B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575" b="2280"/>
          <a:stretch/>
        </p:blipFill>
        <p:spPr>
          <a:xfrm>
            <a:off x="1123906" y="-44451"/>
            <a:ext cx="9944187" cy="6946902"/>
          </a:xfrm>
          <a:prstGeom prst="rect">
            <a:avLst/>
          </a:prstGeom>
        </p:spPr>
      </p:pic>
      <p:sp>
        <p:nvSpPr>
          <p:cNvPr id="13" name="TextBox 12">
            <a:extLst>
              <a:ext uri="{FF2B5EF4-FFF2-40B4-BE49-F238E27FC236}">
                <a16:creationId xmlns:a16="http://schemas.microsoft.com/office/drawing/2014/main" id="{CFC7553F-FFE6-4B3A-87E9-5002186C5BC5}"/>
              </a:ext>
            </a:extLst>
          </p:cNvPr>
          <p:cNvSpPr txBox="1"/>
          <p:nvPr/>
        </p:nvSpPr>
        <p:spPr>
          <a:xfrm>
            <a:off x="2011897" y="6128434"/>
            <a:ext cx="3249065" cy="646331"/>
          </a:xfrm>
          <a:prstGeom prst="rect">
            <a:avLst/>
          </a:prstGeom>
          <a:noFill/>
        </p:spPr>
        <p:txBody>
          <a:bodyPr wrap="square" rtlCol="0">
            <a:spAutoFit/>
          </a:bodyPr>
          <a:lstStyle/>
          <a:p>
            <a:r>
              <a:rPr lang="en-GB" sz="3600">
                <a:solidFill>
                  <a:srgbClr val="009F96"/>
                </a:solidFill>
                <a:latin typeface="Arial Rounded MT Bold" panose="020F0704030504030204" pitchFamily="34" charset="0"/>
                <a:cs typeface="Arial" panose="020B0604020202020204" pitchFamily="34" charset="0"/>
              </a:rPr>
              <a:t>Consultation</a:t>
            </a:r>
          </a:p>
        </p:txBody>
      </p:sp>
      <p:sp>
        <p:nvSpPr>
          <p:cNvPr id="14" name="TextBox 13">
            <a:extLst>
              <a:ext uri="{FF2B5EF4-FFF2-40B4-BE49-F238E27FC236}">
                <a16:creationId xmlns:a16="http://schemas.microsoft.com/office/drawing/2014/main" id="{3790AF30-ABC6-40C3-9368-D32B366B55DA}"/>
              </a:ext>
            </a:extLst>
          </p:cNvPr>
          <p:cNvSpPr txBox="1"/>
          <p:nvPr/>
        </p:nvSpPr>
        <p:spPr>
          <a:xfrm>
            <a:off x="6591154" y="6128434"/>
            <a:ext cx="4496417" cy="646331"/>
          </a:xfrm>
          <a:prstGeom prst="rect">
            <a:avLst/>
          </a:prstGeom>
          <a:noFill/>
        </p:spPr>
        <p:txBody>
          <a:bodyPr wrap="square" rtlCol="0">
            <a:spAutoFit/>
          </a:bodyPr>
          <a:lstStyle/>
          <a:p>
            <a:r>
              <a:rPr lang="en-GB" sz="3600">
                <a:solidFill>
                  <a:srgbClr val="009F96"/>
                </a:solidFill>
                <a:latin typeface="Arial Rounded MT Bold" panose="020F0704030504030204" pitchFamily="34" charset="0"/>
                <a:cs typeface="Arial" panose="020B0604020202020204" pitchFamily="34" charset="0"/>
              </a:rPr>
              <a:t>Co-production</a:t>
            </a:r>
          </a:p>
        </p:txBody>
      </p:sp>
      <p:pic>
        <p:nvPicPr>
          <p:cNvPr id="2" name="Picture 1">
            <a:extLst>
              <a:ext uri="{FF2B5EF4-FFF2-40B4-BE49-F238E27FC236}">
                <a16:creationId xmlns:a16="http://schemas.microsoft.com/office/drawing/2014/main" id="{ACC7909F-5CB8-89EA-D07F-0E74A6F5FA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4042" y="245446"/>
            <a:ext cx="2360209" cy="1058444"/>
          </a:xfrm>
          <a:prstGeom prst="rect">
            <a:avLst/>
          </a:prstGeom>
        </p:spPr>
      </p:pic>
    </p:spTree>
    <p:extLst>
      <p:ext uri="{BB962C8B-B14F-4D97-AF65-F5344CB8AC3E}">
        <p14:creationId xmlns:p14="http://schemas.microsoft.com/office/powerpoint/2010/main" val="48690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BE58E33D420B46B2A0D8FE6350C5B8" ma:contentTypeVersion="4" ma:contentTypeDescription="Create a new document." ma:contentTypeScope="" ma:versionID="74b550dab023316b4bd5d63dbed22453">
  <xsd:schema xmlns:xsd="http://www.w3.org/2001/XMLSchema" xmlns:xs="http://www.w3.org/2001/XMLSchema" xmlns:p="http://schemas.microsoft.com/office/2006/metadata/properties" xmlns:ns2="123fbdf2-ba78-4aad-8943-89a3d11b37a9" targetNamespace="http://schemas.microsoft.com/office/2006/metadata/properties" ma:root="true" ma:fieldsID="c7fcec40692b93941af246cc748ae370" ns2:_="">
    <xsd:import namespace="123fbdf2-ba78-4aad-8943-89a3d11b37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3fbdf2-ba78-4aad-8943-89a3d11b37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E6D505-7E8F-4375-B7B8-6F15B1FB0408}">
  <ds:schemaRefs>
    <ds:schemaRef ds:uri="http://schemas.microsoft.com/sharepoint/v3/contenttype/forms"/>
  </ds:schemaRefs>
</ds:datastoreItem>
</file>

<file path=customXml/itemProps2.xml><?xml version="1.0" encoding="utf-8"?>
<ds:datastoreItem xmlns:ds="http://schemas.openxmlformats.org/officeDocument/2006/customXml" ds:itemID="{C206E62F-EDCB-4DB3-A0FD-D41602CEA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3fbdf2-ba78-4aad-8943-89a3d11b37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TotalTime>
  <Words>1025</Words>
  <Application>Microsoft Office PowerPoint</Application>
  <PresentationFormat>Widescreen</PresentationFormat>
  <Paragraphs>138</Paragraphs>
  <Slides>14</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Arial Rounded MT Bold</vt:lpstr>
      <vt:lpstr>Calibri</vt:lpstr>
      <vt:lpstr>Calibri Light</vt:lpstr>
      <vt:lpstr>Proxima Nova</vt:lpstr>
      <vt:lpstr>Proxima Nova Rg</vt:lpstr>
      <vt:lpstr>Proxima Nova Semibold</vt:lpstr>
      <vt:lpstr>Proxima Nova Thin</vt:lpstr>
      <vt:lpstr>Office Theme</vt:lpstr>
      <vt:lpstr>Office Theme</vt:lpstr>
      <vt:lpstr>Coming Together  A Focus on Personalisation &amp; Co-production</vt:lpstr>
      <vt:lpstr>PowerPoint Presentation</vt:lpstr>
      <vt:lpstr>Context  Personalisation &amp;  Co-production in Lincolnshire </vt:lpstr>
      <vt:lpstr>PowerPoint Presentation</vt:lpstr>
      <vt:lpstr>PowerPoint Presentation</vt:lpstr>
      <vt:lpstr>PowerPoint Presentation</vt:lpstr>
      <vt:lpstr>PowerPoint Presentation</vt:lpstr>
      <vt:lpstr>Pathways of  experience…</vt:lpstr>
      <vt:lpstr>PowerPoint Presentation</vt:lpstr>
      <vt:lpstr>PowerPoint Presentation</vt:lpstr>
      <vt:lpstr>PowerPoint Presentation</vt:lpstr>
      <vt:lpstr>Baking our Lincolnshire Co-production Cake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Ward</dc:creator>
  <cp:lastModifiedBy>Emily Ward</cp:lastModifiedBy>
  <cp:revision>8</cp:revision>
  <dcterms:created xsi:type="dcterms:W3CDTF">2023-03-22T17:13:36Z</dcterms:created>
  <dcterms:modified xsi:type="dcterms:W3CDTF">2023-04-27T10:07:06Z</dcterms:modified>
</cp:coreProperties>
</file>