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3" r:id="rId11"/>
    <p:sldId id="264" r:id="rId12"/>
    <p:sldId id="269" r:id="rId13"/>
    <p:sldId id="271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5D59C-B71F-4E3A-8AF1-F0FDA4FD5D6D}" v="3" dt="2023-04-18T14:20:13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35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B2DD3-076D-433E-B588-DA3206F3F87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GB"/>
        </a:p>
      </dgm:t>
    </dgm:pt>
    <dgm:pt modelId="{3DE7691A-4795-49F1-856E-2C57DB7A0D4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Performance</a:t>
          </a:r>
        </a:p>
      </dgm:t>
    </dgm:pt>
    <dgm:pt modelId="{585B022C-C770-4D06-BA41-D40D4713F95D}" type="parTrans" cxnId="{9FE9416A-2688-4D27-B72B-1E5DDE72F22C}">
      <dgm:prSet/>
      <dgm:spPr/>
      <dgm:t>
        <a:bodyPr/>
        <a:lstStyle/>
        <a:p>
          <a:endParaRPr lang="en-GB"/>
        </a:p>
      </dgm:t>
    </dgm:pt>
    <dgm:pt modelId="{36D23343-C187-49D9-8045-346371998CDC}" type="sibTrans" cxnId="{9FE9416A-2688-4D27-B72B-1E5DDE72F22C}">
      <dgm:prSet/>
      <dgm:spPr/>
      <dgm:t>
        <a:bodyPr/>
        <a:lstStyle/>
        <a:p>
          <a:endParaRPr lang="en-GB"/>
        </a:p>
      </dgm:t>
    </dgm:pt>
    <dgm:pt modelId="{33E9951D-7BEB-4FCE-AA72-910FD00C116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Outcomes </a:t>
          </a:r>
        </a:p>
        <a:p>
          <a:pPr>
            <a:lnSpc>
              <a:spcPct val="100000"/>
            </a:lnSpc>
          </a:pPr>
          <a:r>
            <a:rPr lang="en-GB" sz="2000" dirty="0"/>
            <a:t>Impact</a:t>
          </a:r>
        </a:p>
      </dgm:t>
    </dgm:pt>
    <dgm:pt modelId="{BC6458EE-E8BA-42CC-BC2F-91B7020FC14C}" type="parTrans" cxnId="{63069761-29AA-4048-8A50-F5C6D8E210A4}">
      <dgm:prSet/>
      <dgm:spPr/>
      <dgm:t>
        <a:bodyPr/>
        <a:lstStyle/>
        <a:p>
          <a:endParaRPr lang="en-GB"/>
        </a:p>
      </dgm:t>
    </dgm:pt>
    <dgm:pt modelId="{CBC2019B-C933-4742-A9B7-9D72A97D5EF3}" type="sibTrans" cxnId="{63069761-29AA-4048-8A50-F5C6D8E210A4}">
      <dgm:prSet/>
      <dgm:spPr/>
      <dgm:t>
        <a:bodyPr/>
        <a:lstStyle/>
        <a:p>
          <a:endParaRPr lang="en-GB"/>
        </a:p>
      </dgm:t>
    </dgm:pt>
    <dgm:pt modelId="{ABFA3D52-5D9D-4E3D-9D2F-8F5B0F900C7A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Strategy</a:t>
          </a:r>
        </a:p>
      </dgm:t>
    </dgm:pt>
    <dgm:pt modelId="{A8F12E78-F6CE-4315-BEDB-68E069659E71}" type="parTrans" cxnId="{F0E37D5F-05CD-4463-BE40-B05740D0A238}">
      <dgm:prSet/>
      <dgm:spPr/>
      <dgm:t>
        <a:bodyPr/>
        <a:lstStyle/>
        <a:p>
          <a:endParaRPr lang="en-GB"/>
        </a:p>
      </dgm:t>
    </dgm:pt>
    <dgm:pt modelId="{77706FAE-7112-403F-B4DE-8E22CE389D72}" type="sibTrans" cxnId="{F0E37D5F-05CD-4463-BE40-B05740D0A238}">
      <dgm:prSet/>
      <dgm:spPr/>
      <dgm:t>
        <a:bodyPr/>
        <a:lstStyle/>
        <a:p>
          <a:endParaRPr lang="en-GB"/>
        </a:p>
      </dgm:t>
    </dgm:pt>
    <dgm:pt modelId="{C17B7794-4E15-4D1C-AFF3-6D015DEE11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Vision &amp; Values</a:t>
          </a:r>
        </a:p>
      </dgm:t>
    </dgm:pt>
    <dgm:pt modelId="{5C7225B9-BEBA-4E05-B097-E595ED6C7E05}" type="parTrans" cxnId="{5B20CEDF-4AE4-498F-A6E5-27CD23F84BFC}">
      <dgm:prSet/>
      <dgm:spPr/>
      <dgm:t>
        <a:bodyPr/>
        <a:lstStyle/>
        <a:p>
          <a:endParaRPr lang="en-GB"/>
        </a:p>
      </dgm:t>
    </dgm:pt>
    <dgm:pt modelId="{9EEA40C8-5ED2-4AA4-AF07-13EEB48C84B5}" type="sibTrans" cxnId="{5B20CEDF-4AE4-498F-A6E5-27CD23F84BFC}">
      <dgm:prSet/>
      <dgm:spPr/>
      <dgm:t>
        <a:bodyPr/>
        <a:lstStyle/>
        <a:p>
          <a:endParaRPr lang="en-GB"/>
        </a:p>
      </dgm:t>
    </dgm:pt>
    <dgm:pt modelId="{5912BC7E-D880-4E62-B439-A39EA762708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Culture</a:t>
          </a:r>
        </a:p>
      </dgm:t>
    </dgm:pt>
    <dgm:pt modelId="{38B382C3-0AA3-491A-90FE-62C384980A9D}" type="parTrans" cxnId="{1F3E3DD4-EE57-41A0-8C1B-9B5FBE6D26EE}">
      <dgm:prSet/>
      <dgm:spPr/>
      <dgm:t>
        <a:bodyPr/>
        <a:lstStyle/>
        <a:p>
          <a:endParaRPr lang="en-GB"/>
        </a:p>
      </dgm:t>
    </dgm:pt>
    <dgm:pt modelId="{569C685D-3455-4B20-B1A4-F82735D3F0D6}" type="sibTrans" cxnId="{1F3E3DD4-EE57-41A0-8C1B-9B5FBE6D26EE}">
      <dgm:prSet/>
      <dgm:spPr/>
      <dgm:t>
        <a:bodyPr/>
        <a:lstStyle/>
        <a:p>
          <a:endParaRPr lang="en-GB"/>
        </a:p>
      </dgm:t>
    </dgm:pt>
    <dgm:pt modelId="{995234C0-A9A6-4649-AC11-ABE604A4B26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Direction and purpose</a:t>
          </a:r>
        </a:p>
      </dgm:t>
    </dgm:pt>
    <dgm:pt modelId="{152B28F7-888A-457D-BCA1-CF13F13E9276}" type="parTrans" cxnId="{524FAB7C-0856-434C-9678-AA2CAAA37C2F}">
      <dgm:prSet/>
      <dgm:spPr/>
      <dgm:t>
        <a:bodyPr/>
        <a:lstStyle/>
        <a:p>
          <a:endParaRPr lang="en-GB"/>
        </a:p>
      </dgm:t>
    </dgm:pt>
    <dgm:pt modelId="{15667A7F-968E-47D1-A331-1C681FC51579}" type="sibTrans" cxnId="{524FAB7C-0856-434C-9678-AA2CAAA37C2F}">
      <dgm:prSet/>
      <dgm:spPr/>
      <dgm:t>
        <a:bodyPr/>
        <a:lstStyle/>
        <a:p>
          <a:endParaRPr lang="en-GB"/>
        </a:p>
      </dgm:t>
    </dgm:pt>
    <dgm:pt modelId="{8B3E240D-AF41-43E4-B764-2F5E9083332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Arrangements </a:t>
          </a:r>
        </a:p>
      </dgm:t>
    </dgm:pt>
    <dgm:pt modelId="{40D553E5-5607-408F-9CD4-233964A66EC6}" type="parTrans" cxnId="{4C721CB0-005F-4738-AE7A-BA442397455F}">
      <dgm:prSet/>
      <dgm:spPr/>
      <dgm:t>
        <a:bodyPr/>
        <a:lstStyle/>
        <a:p>
          <a:endParaRPr lang="en-GB"/>
        </a:p>
      </dgm:t>
    </dgm:pt>
    <dgm:pt modelId="{7A13E9AB-6B9F-4DC5-99C6-F24540C6B94C}" type="sibTrans" cxnId="{4C721CB0-005F-4738-AE7A-BA442397455F}">
      <dgm:prSet/>
      <dgm:spPr/>
      <dgm:t>
        <a:bodyPr/>
        <a:lstStyle/>
        <a:p>
          <a:endParaRPr lang="en-GB"/>
        </a:p>
      </dgm:t>
    </dgm:pt>
    <dgm:pt modelId="{3A6EC528-5448-4363-AABA-28CA2F46176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Resource consolidation</a:t>
          </a:r>
        </a:p>
      </dgm:t>
    </dgm:pt>
    <dgm:pt modelId="{6E6066B5-9AA2-4C40-8145-99C83BF7165A}" type="parTrans" cxnId="{CD08B309-4551-48E5-A904-F5BB479C11FB}">
      <dgm:prSet/>
      <dgm:spPr/>
      <dgm:t>
        <a:bodyPr/>
        <a:lstStyle/>
        <a:p>
          <a:endParaRPr lang="en-GB"/>
        </a:p>
      </dgm:t>
    </dgm:pt>
    <dgm:pt modelId="{855E5AFC-787F-41B1-97E0-BFB4E02C1715}" type="sibTrans" cxnId="{CD08B309-4551-48E5-A904-F5BB479C11FB}">
      <dgm:prSet/>
      <dgm:spPr/>
      <dgm:t>
        <a:bodyPr/>
        <a:lstStyle/>
        <a:p>
          <a:endParaRPr lang="en-GB"/>
        </a:p>
      </dgm:t>
    </dgm:pt>
    <dgm:pt modelId="{F7CE8B44-F462-4BB7-AC5E-0516979B84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Boards and legal </a:t>
          </a:r>
        </a:p>
      </dgm:t>
    </dgm:pt>
    <dgm:pt modelId="{2DD74D39-A583-4670-99D7-AE7EB79D4834}" type="parTrans" cxnId="{02062BC5-2766-463E-9B70-BDBB9FDCE835}">
      <dgm:prSet/>
      <dgm:spPr/>
      <dgm:t>
        <a:bodyPr/>
        <a:lstStyle/>
        <a:p>
          <a:endParaRPr lang="en-GB"/>
        </a:p>
      </dgm:t>
    </dgm:pt>
    <dgm:pt modelId="{3D2F7027-A53B-422B-A174-CD0E10E4F165}" type="sibTrans" cxnId="{02062BC5-2766-463E-9B70-BDBB9FDCE835}">
      <dgm:prSet/>
      <dgm:spPr/>
      <dgm:t>
        <a:bodyPr/>
        <a:lstStyle/>
        <a:p>
          <a:endParaRPr lang="en-GB"/>
        </a:p>
      </dgm:t>
    </dgm:pt>
    <dgm:pt modelId="{AE9DD921-C316-4A83-B0CD-12D7EBB34BD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Joint objectives</a:t>
          </a:r>
        </a:p>
      </dgm:t>
    </dgm:pt>
    <dgm:pt modelId="{2090F7DC-A7BF-4390-8ABF-EC39F37F98CD}" type="parTrans" cxnId="{2DA81D74-5BC3-4F8D-9E74-6613DC9E88D4}">
      <dgm:prSet/>
      <dgm:spPr/>
      <dgm:t>
        <a:bodyPr/>
        <a:lstStyle/>
        <a:p>
          <a:endParaRPr lang="en-GB"/>
        </a:p>
      </dgm:t>
    </dgm:pt>
    <dgm:pt modelId="{CC5ABCB3-DBEA-4C00-85EE-3D6F8645E96F}" type="sibTrans" cxnId="{2DA81D74-5BC3-4F8D-9E74-6613DC9E88D4}">
      <dgm:prSet/>
      <dgm:spPr/>
      <dgm:t>
        <a:bodyPr/>
        <a:lstStyle/>
        <a:p>
          <a:endParaRPr lang="en-GB"/>
        </a:p>
      </dgm:t>
    </dgm:pt>
    <dgm:pt modelId="{3A71D7BD-D892-4D45-970A-A70A5D1099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Risk management</a:t>
          </a:r>
        </a:p>
      </dgm:t>
    </dgm:pt>
    <dgm:pt modelId="{C814DA6B-85C7-4B6A-9673-43BC2DABB390}" type="parTrans" cxnId="{F4CB991D-6A7A-43A8-AB4C-1CCA0811AB41}">
      <dgm:prSet/>
      <dgm:spPr/>
      <dgm:t>
        <a:bodyPr/>
        <a:lstStyle/>
        <a:p>
          <a:endParaRPr lang="en-GB"/>
        </a:p>
      </dgm:t>
    </dgm:pt>
    <dgm:pt modelId="{A095F229-7CBD-4B08-9879-FAC0D8B7F751}" type="sibTrans" cxnId="{F4CB991D-6A7A-43A8-AB4C-1CCA0811AB41}">
      <dgm:prSet/>
      <dgm:spPr/>
      <dgm:t>
        <a:bodyPr/>
        <a:lstStyle/>
        <a:p>
          <a:endParaRPr lang="en-GB"/>
        </a:p>
      </dgm:t>
    </dgm:pt>
    <dgm:pt modelId="{70216912-5A6A-4BE9-8414-B8B005DCD0A6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GB" sz="1700" dirty="0"/>
        </a:p>
      </dgm:t>
    </dgm:pt>
    <dgm:pt modelId="{6CF80343-5F2D-4334-B965-1877234DDB59}" type="parTrans" cxnId="{7FB6C2AE-8D0F-4ADE-8FC0-8D1164000C99}">
      <dgm:prSet/>
      <dgm:spPr/>
      <dgm:t>
        <a:bodyPr/>
        <a:lstStyle/>
        <a:p>
          <a:endParaRPr lang="en-GB"/>
        </a:p>
      </dgm:t>
    </dgm:pt>
    <dgm:pt modelId="{F42AFE8C-3F89-47C1-9C89-56C99FFF3C34}" type="sibTrans" cxnId="{7FB6C2AE-8D0F-4ADE-8FC0-8D1164000C99}">
      <dgm:prSet/>
      <dgm:spPr/>
      <dgm:t>
        <a:bodyPr/>
        <a:lstStyle/>
        <a:p>
          <a:endParaRPr lang="en-GB"/>
        </a:p>
      </dgm:t>
    </dgm:pt>
    <dgm:pt modelId="{6125E232-A7AC-4444-AB2E-DE4D6DF9245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Merge administration</a:t>
          </a:r>
        </a:p>
        <a:p>
          <a:pPr>
            <a:lnSpc>
              <a:spcPct val="100000"/>
            </a:lnSpc>
          </a:pPr>
          <a:r>
            <a:rPr lang="en-GB" sz="2000" dirty="0"/>
            <a:t> </a:t>
          </a:r>
        </a:p>
      </dgm:t>
    </dgm:pt>
    <dgm:pt modelId="{B1544100-5A38-4E8A-8C2C-31192B02066A}" type="parTrans" cxnId="{68B0C1B1-0DAA-48CC-8864-D4F63F1ADB08}">
      <dgm:prSet/>
      <dgm:spPr/>
      <dgm:t>
        <a:bodyPr/>
        <a:lstStyle/>
        <a:p>
          <a:endParaRPr lang="en-GB"/>
        </a:p>
      </dgm:t>
    </dgm:pt>
    <dgm:pt modelId="{01977BCA-FD85-45D8-B290-316D605EB8C4}" type="sibTrans" cxnId="{68B0C1B1-0DAA-48CC-8864-D4F63F1ADB08}">
      <dgm:prSet/>
      <dgm:spPr/>
      <dgm:t>
        <a:bodyPr/>
        <a:lstStyle/>
        <a:p>
          <a:endParaRPr lang="en-GB"/>
        </a:p>
      </dgm:t>
    </dgm:pt>
    <dgm:pt modelId="{0AEC7D66-13F8-40C6-9909-7A941C91A60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Stakeholder benefits</a:t>
          </a:r>
        </a:p>
      </dgm:t>
    </dgm:pt>
    <dgm:pt modelId="{2ECAD05F-B25C-48A6-AE16-726CB813363B}" type="parTrans" cxnId="{644D5807-3E58-4ED4-8936-ACAC7E0C73AE}">
      <dgm:prSet/>
      <dgm:spPr/>
      <dgm:t>
        <a:bodyPr/>
        <a:lstStyle/>
        <a:p>
          <a:endParaRPr lang="en-GB"/>
        </a:p>
      </dgm:t>
    </dgm:pt>
    <dgm:pt modelId="{F7B951CD-8339-45F6-AF03-4B9913AB63B3}" type="sibTrans" cxnId="{644D5807-3E58-4ED4-8936-ACAC7E0C73AE}">
      <dgm:prSet/>
      <dgm:spPr/>
      <dgm:t>
        <a:bodyPr/>
        <a:lstStyle/>
        <a:p>
          <a:endParaRPr lang="en-GB"/>
        </a:p>
      </dgm:t>
    </dgm:pt>
    <dgm:pt modelId="{308825BC-323B-4420-A689-694CD80F928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Team relations</a:t>
          </a:r>
        </a:p>
      </dgm:t>
    </dgm:pt>
    <dgm:pt modelId="{50A13DC5-D96E-4C5F-8387-5F47779DE48A}" type="parTrans" cxnId="{57C5D7EE-E3BF-4720-96AC-EEA78CDEEFC5}">
      <dgm:prSet/>
      <dgm:spPr/>
      <dgm:t>
        <a:bodyPr/>
        <a:lstStyle/>
        <a:p>
          <a:endParaRPr lang="en-GB"/>
        </a:p>
      </dgm:t>
    </dgm:pt>
    <dgm:pt modelId="{7ED15FAF-C607-4EFF-A8C1-6159990E3B4A}" type="sibTrans" cxnId="{57C5D7EE-E3BF-4720-96AC-EEA78CDEEFC5}">
      <dgm:prSet/>
      <dgm:spPr/>
      <dgm:t>
        <a:bodyPr/>
        <a:lstStyle/>
        <a:p>
          <a:endParaRPr lang="en-GB"/>
        </a:p>
      </dgm:t>
    </dgm:pt>
    <dgm:pt modelId="{28E7C785-29D7-4791-BF83-F2F33055012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Ways to increase service user and stakeholder engagement</a:t>
          </a:r>
        </a:p>
      </dgm:t>
    </dgm:pt>
    <dgm:pt modelId="{CE54AAAC-6716-44FD-B8FC-DDFDFE29A960}" type="parTrans" cxnId="{8395AC5A-FC3A-4AB4-95A9-E2B969AD6583}">
      <dgm:prSet/>
      <dgm:spPr/>
      <dgm:t>
        <a:bodyPr/>
        <a:lstStyle/>
        <a:p>
          <a:endParaRPr lang="en-GB"/>
        </a:p>
      </dgm:t>
    </dgm:pt>
    <dgm:pt modelId="{E4BC0ACF-DD85-4FB8-BEBA-87FAB3F7B8F7}" type="sibTrans" cxnId="{8395AC5A-FC3A-4AB4-95A9-E2B969AD6583}">
      <dgm:prSet/>
      <dgm:spPr/>
      <dgm:t>
        <a:bodyPr/>
        <a:lstStyle/>
        <a:p>
          <a:endParaRPr lang="en-GB"/>
        </a:p>
      </dgm:t>
    </dgm:pt>
    <dgm:pt modelId="{B994A79F-8CAA-4260-9997-9899640FA49A}" type="pres">
      <dgm:prSet presAssocID="{C1CB2DD3-076D-433E-B588-DA3206F3F87C}" presName="root" presStyleCnt="0">
        <dgm:presLayoutVars>
          <dgm:dir/>
          <dgm:resizeHandles val="exact"/>
        </dgm:presLayoutVars>
      </dgm:prSet>
      <dgm:spPr/>
    </dgm:pt>
    <dgm:pt modelId="{33802E1D-C570-47D9-9BC3-6F3AA85CF5EE}" type="pres">
      <dgm:prSet presAssocID="{3DE7691A-4795-49F1-856E-2C57DB7A0D49}" presName="compNode" presStyleCnt="0"/>
      <dgm:spPr/>
    </dgm:pt>
    <dgm:pt modelId="{2EBB4F2E-DFCB-40B2-9815-68E8061969A7}" type="pres">
      <dgm:prSet presAssocID="{3DE7691A-4795-49F1-856E-2C57DB7A0D4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74D810F-D27F-4EC8-84E7-95B4E6E0F4E2}" type="pres">
      <dgm:prSet presAssocID="{3DE7691A-4795-49F1-856E-2C57DB7A0D49}" presName="iconSpace" presStyleCnt="0"/>
      <dgm:spPr/>
    </dgm:pt>
    <dgm:pt modelId="{BBFBBABA-EB07-41E2-8AC0-9CEF2B751004}" type="pres">
      <dgm:prSet presAssocID="{3DE7691A-4795-49F1-856E-2C57DB7A0D49}" presName="parTx" presStyleLbl="revTx" presStyleIdx="0" presStyleCnt="8">
        <dgm:presLayoutVars>
          <dgm:chMax val="0"/>
          <dgm:chPref val="0"/>
        </dgm:presLayoutVars>
      </dgm:prSet>
      <dgm:spPr/>
    </dgm:pt>
    <dgm:pt modelId="{82C621ED-460C-4744-9AA7-06142271AABD}" type="pres">
      <dgm:prSet presAssocID="{3DE7691A-4795-49F1-856E-2C57DB7A0D49}" presName="txSpace" presStyleCnt="0"/>
      <dgm:spPr/>
    </dgm:pt>
    <dgm:pt modelId="{9DD74B60-BCFF-41B0-AAA8-6173149D5911}" type="pres">
      <dgm:prSet presAssocID="{3DE7691A-4795-49F1-856E-2C57DB7A0D49}" presName="desTx" presStyleLbl="revTx" presStyleIdx="1" presStyleCnt="8" custLinFactNeighborX="-349" custLinFactNeighborY="572">
        <dgm:presLayoutVars/>
      </dgm:prSet>
      <dgm:spPr/>
    </dgm:pt>
    <dgm:pt modelId="{1AF6B189-30AB-46B7-AD6F-B988F7BAF443}" type="pres">
      <dgm:prSet presAssocID="{36D23343-C187-49D9-8045-346371998CDC}" presName="sibTrans" presStyleCnt="0"/>
      <dgm:spPr/>
    </dgm:pt>
    <dgm:pt modelId="{4CF16A2A-0CAD-4B92-8A8F-7F6372C3E935}" type="pres">
      <dgm:prSet presAssocID="{ABFA3D52-5D9D-4E3D-9D2F-8F5B0F900C7A}" presName="compNode" presStyleCnt="0"/>
      <dgm:spPr/>
    </dgm:pt>
    <dgm:pt modelId="{3EE0247E-4504-484A-A738-9E095CBEA01D}" type="pres">
      <dgm:prSet presAssocID="{ABFA3D52-5D9D-4E3D-9D2F-8F5B0F900C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B6B9527-10E6-40E2-8B5A-A675B5D810F7}" type="pres">
      <dgm:prSet presAssocID="{ABFA3D52-5D9D-4E3D-9D2F-8F5B0F900C7A}" presName="iconSpace" presStyleCnt="0"/>
      <dgm:spPr/>
    </dgm:pt>
    <dgm:pt modelId="{E3A4073B-BDAF-4960-BD63-B8E27503D11B}" type="pres">
      <dgm:prSet presAssocID="{ABFA3D52-5D9D-4E3D-9D2F-8F5B0F900C7A}" presName="parTx" presStyleLbl="revTx" presStyleIdx="2" presStyleCnt="8">
        <dgm:presLayoutVars>
          <dgm:chMax val="0"/>
          <dgm:chPref val="0"/>
        </dgm:presLayoutVars>
      </dgm:prSet>
      <dgm:spPr/>
    </dgm:pt>
    <dgm:pt modelId="{6C643D2B-0249-4613-9034-309706499C6D}" type="pres">
      <dgm:prSet presAssocID="{ABFA3D52-5D9D-4E3D-9D2F-8F5B0F900C7A}" presName="txSpace" presStyleCnt="0"/>
      <dgm:spPr/>
    </dgm:pt>
    <dgm:pt modelId="{47D35700-CDB1-4B51-B5C2-22A7E1513656}" type="pres">
      <dgm:prSet presAssocID="{ABFA3D52-5D9D-4E3D-9D2F-8F5B0F900C7A}" presName="desTx" presStyleLbl="revTx" presStyleIdx="3" presStyleCnt="8">
        <dgm:presLayoutVars/>
      </dgm:prSet>
      <dgm:spPr/>
    </dgm:pt>
    <dgm:pt modelId="{1CCDBBD5-97E6-42D4-8C19-09B6CFAA23D1}" type="pres">
      <dgm:prSet presAssocID="{77706FAE-7112-403F-B4DE-8E22CE389D72}" presName="sibTrans" presStyleCnt="0"/>
      <dgm:spPr/>
    </dgm:pt>
    <dgm:pt modelId="{901D5135-E8F5-4B6D-B10F-0AC70089BD6B}" type="pres">
      <dgm:prSet presAssocID="{5912BC7E-D880-4E62-B439-A39EA762708D}" presName="compNode" presStyleCnt="0"/>
      <dgm:spPr/>
    </dgm:pt>
    <dgm:pt modelId="{C6E407C2-D264-495A-B9E2-AC7E8716F2A4}" type="pres">
      <dgm:prSet presAssocID="{5912BC7E-D880-4E62-B439-A39EA762708D}" presName="iconRect" presStyleLbl="node1" presStyleIdx="2" presStyleCnt="4" custLinFactNeighborX="-25000" custLinFactNeighborY="118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3465C38-F222-4205-8B0F-462BD9E77DF9}" type="pres">
      <dgm:prSet presAssocID="{5912BC7E-D880-4E62-B439-A39EA762708D}" presName="iconSpace" presStyleCnt="0"/>
      <dgm:spPr/>
    </dgm:pt>
    <dgm:pt modelId="{0A0F9A55-37F6-4EBA-BE4B-E1073B644357}" type="pres">
      <dgm:prSet presAssocID="{5912BC7E-D880-4E62-B439-A39EA762708D}" presName="parTx" presStyleLbl="revTx" presStyleIdx="4" presStyleCnt="8" custLinFactNeighborX="-8750" custLinFactNeighborY="-3535">
        <dgm:presLayoutVars>
          <dgm:chMax val="0"/>
          <dgm:chPref val="0"/>
        </dgm:presLayoutVars>
      </dgm:prSet>
      <dgm:spPr/>
    </dgm:pt>
    <dgm:pt modelId="{F5474DBC-0D81-4289-8C54-BBD91BF1B81B}" type="pres">
      <dgm:prSet presAssocID="{5912BC7E-D880-4E62-B439-A39EA762708D}" presName="txSpace" presStyleCnt="0"/>
      <dgm:spPr/>
    </dgm:pt>
    <dgm:pt modelId="{6C0ECF8A-45D7-4D4F-953E-B436FA198266}" type="pres">
      <dgm:prSet presAssocID="{5912BC7E-D880-4E62-B439-A39EA762708D}" presName="desTx" presStyleLbl="revTx" presStyleIdx="5" presStyleCnt="8" custScaleX="114338">
        <dgm:presLayoutVars/>
      </dgm:prSet>
      <dgm:spPr/>
    </dgm:pt>
    <dgm:pt modelId="{7893C3C3-0F4D-42D4-A35D-A2A41DB8E51F}" type="pres">
      <dgm:prSet presAssocID="{569C685D-3455-4B20-B1A4-F82735D3F0D6}" presName="sibTrans" presStyleCnt="0"/>
      <dgm:spPr/>
    </dgm:pt>
    <dgm:pt modelId="{17F07730-21EF-472B-B2D4-D09961D91AF7}" type="pres">
      <dgm:prSet presAssocID="{8B3E240D-AF41-43E4-B764-2F5E90833329}" presName="compNode" presStyleCnt="0"/>
      <dgm:spPr/>
    </dgm:pt>
    <dgm:pt modelId="{081467F9-8D17-4636-BD56-ACF9F7AD0987}" type="pres">
      <dgm:prSet presAssocID="{8B3E240D-AF41-43E4-B764-2F5E908333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4D6FDF3-8F09-4440-9903-3C9ADDF3FA90}" type="pres">
      <dgm:prSet presAssocID="{8B3E240D-AF41-43E4-B764-2F5E90833329}" presName="iconSpace" presStyleCnt="0"/>
      <dgm:spPr/>
    </dgm:pt>
    <dgm:pt modelId="{CEDEF345-7775-4AB1-BABE-967FC5E90F94}" type="pres">
      <dgm:prSet presAssocID="{8B3E240D-AF41-43E4-B764-2F5E90833329}" presName="parTx" presStyleLbl="revTx" presStyleIdx="6" presStyleCnt="8">
        <dgm:presLayoutVars>
          <dgm:chMax val="0"/>
          <dgm:chPref val="0"/>
        </dgm:presLayoutVars>
      </dgm:prSet>
      <dgm:spPr/>
    </dgm:pt>
    <dgm:pt modelId="{D842574B-E93F-491E-9145-EBCE4C3EF777}" type="pres">
      <dgm:prSet presAssocID="{8B3E240D-AF41-43E4-B764-2F5E90833329}" presName="txSpace" presStyleCnt="0"/>
      <dgm:spPr/>
    </dgm:pt>
    <dgm:pt modelId="{8FA184DD-9AED-41C7-8902-0C84B6CCAFDD}" type="pres">
      <dgm:prSet presAssocID="{8B3E240D-AF41-43E4-B764-2F5E90833329}" presName="desTx" presStyleLbl="revTx" presStyleIdx="7" presStyleCnt="8">
        <dgm:presLayoutVars/>
      </dgm:prSet>
      <dgm:spPr/>
    </dgm:pt>
  </dgm:ptLst>
  <dgm:cxnLst>
    <dgm:cxn modelId="{644D5807-3E58-4ED4-8936-ACAC7E0C73AE}" srcId="{3DE7691A-4795-49F1-856E-2C57DB7A0D49}" destId="{0AEC7D66-13F8-40C6-9909-7A941C91A60F}" srcOrd="1" destOrd="0" parTransId="{2ECAD05F-B25C-48A6-AE16-726CB813363B}" sibTransId="{F7B951CD-8339-45F6-AF03-4B9913AB63B3}"/>
    <dgm:cxn modelId="{CD08B309-4551-48E5-A904-F5BB479C11FB}" srcId="{8B3E240D-AF41-43E4-B764-2F5E90833329}" destId="{3A6EC528-5448-4363-AABA-28CA2F461762}" srcOrd="0" destOrd="0" parTransId="{6E6066B5-9AA2-4C40-8145-99C83BF7165A}" sibTransId="{855E5AFC-787F-41B1-97E0-BFB4E02C1715}"/>
    <dgm:cxn modelId="{6E672B0B-7B1E-4970-84B6-9C8A9573E570}" type="presOf" srcId="{70216912-5A6A-4BE9-8414-B8B005DCD0A6}" destId="{8FA184DD-9AED-41C7-8902-0C84B6CCAFDD}" srcOrd="0" destOrd="3" presId="urn:microsoft.com/office/officeart/2018/2/layout/IconLabelDescriptionList"/>
    <dgm:cxn modelId="{3CF10E1B-2CC0-4794-996C-67ACDE9A08AD}" type="presOf" srcId="{3A6EC528-5448-4363-AABA-28CA2F461762}" destId="{8FA184DD-9AED-41C7-8902-0C84B6CCAFDD}" srcOrd="0" destOrd="0" presId="urn:microsoft.com/office/officeart/2018/2/layout/IconLabelDescriptionList"/>
    <dgm:cxn modelId="{F4CB991D-6A7A-43A8-AB4C-1CCA0811AB41}" srcId="{8B3E240D-AF41-43E4-B764-2F5E90833329}" destId="{3A71D7BD-D892-4D45-970A-A70A5D1099D6}" srcOrd="1" destOrd="0" parTransId="{C814DA6B-85C7-4B6A-9673-43BC2DABB390}" sibTransId="{A095F229-7CBD-4B08-9879-FAC0D8B7F751}"/>
    <dgm:cxn modelId="{64E07233-0E86-4F30-AD51-B12081BE0E51}" type="presOf" srcId="{3DE7691A-4795-49F1-856E-2C57DB7A0D49}" destId="{BBFBBABA-EB07-41E2-8AC0-9CEF2B751004}" srcOrd="0" destOrd="0" presId="urn:microsoft.com/office/officeart/2018/2/layout/IconLabelDescriptionList"/>
    <dgm:cxn modelId="{FEFAFA33-D052-46C8-8EA1-92DDC0EC9169}" type="presOf" srcId="{AE9DD921-C316-4A83-B0CD-12D7EBB34BD8}" destId="{47D35700-CDB1-4B51-B5C2-22A7E1513656}" srcOrd="0" destOrd="1" presId="urn:microsoft.com/office/officeart/2018/2/layout/IconLabelDescriptionList"/>
    <dgm:cxn modelId="{F0E37D5F-05CD-4463-BE40-B05740D0A238}" srcId="{C1CB2DD3-076D-433E-B588-DA3206F3F87C}" destId="{ABFA3D52-5D9D-4E3D-9D2F-8F5B0F900C7A}" srcOrd="1" destOrd="0" parTransId="{A8F12E78-F6CE-4315-BEDB-68E069659E71}" sibTransId="{77706FAE-7112-403F-B4DE-8E22CE389D72}"/>
    <dgm:cxn modelId="{63069761-29AA-4048-8A50-F5C6D8E210A4}" srcId="{3DE7691A-4795-49F1-856E-2C57DB7A0D49}" destId="{33E9951D-7BEB-4FCE-AA72-910FD00C1160}" srcOrd="0" destOrd="0" parTransId="{BC6458EE-E8BA-42CC-BC2F-91B7020FC14C}" sibTransId="{CBC2019B-C933-4742-A9B7-9D72A97D5EF3}"/>
    <dgm:cxn modelId="{9FE9416A-2688-4D27-B72B-1E5DDE72F22C}" srcId="{C1CB2DD3-076D-433E-B588-DA3206F3F87C}" destId="{3DE7691A-4795-49F1-856E-2C57DB7A0D49}" srcOrd="0" destOrd="0" parTransId="{585B022C-C770-4D06-BA41-D40D4713F95D}" sibTransId="{36D23343-C187-49D9-8045-346371998CDC}"/>
    <dgm:cxn modelId="{2DA81D74-5BC3-4F8D-9E74-6613DC9E88D4}" srcId="{ABFA3D52-5D9D-4E3D-9D2F-8F5B0F900C7A}" destId="{AE9DD921-C316-4A83-B0CD-12D7EBB34BD8}" srcOrd="1" destOrd="0" parTransId="{2090F7DC-A7BF-4390-8ABF-EC39F37F98CD}" sibTransId="{CC5ABCB3-DBEA-4C00-85EE-3D6F8645E96F}"/>
    <dgm:cxn modelId="{58930776-B363-401F-AB26-736CE210FECB}" type="presOf" srcId="{6125E232-A7AC-4444-AB2E-DE4D6DF9245A}" destId="{8FA184DD-9AED-41C7-8902-0C84B6CCAFDD}" srcOrd="0" destOrd="2" presId="urn:microsoft.com/office/officeart/2018/2/layout/IconLabelDescriptionList"/>
    <dgm:cxn modelId="{01CB0677-9DA3-431D-97FC-0D1A45F00EDA}" type="presOf" srcId="{5912BC7E-D880-4E62-B439-A39EA762708D}" destId="{0A0F9A55-37F6-4EBA-BE4B-E1073B644357}" srcOrd="0" destOrd="0" presId="urn:microsoft.com/office/officeart/2018/2/layout/IconLabelDescriptionList"/>
    <dgm:cxn modelId="{8395AC5A-FC3A-4AB4-95A9-E2B969AD6583}" srcId="{5912BC7E-D880-4E62-B439-A39EA762708D}" destId="{28E7C785-29D7-4791-BF83-F2F330550123}" srcOrd="1" destOrd="0" parTransId="{CE54AAAC-6716-44FD-B8FC-DDFDFE29A960}" sibTransId="{E4BC0ACF-DD85-4FB8-BEBA-87FAB3F7B8F7}"/>
    <dgm:cxn modelId="{524FAB7C-0856-434C-9678-AA2CAAA37C2F}" srcId="{5912BC7E-D880-4E62-B439-A39EA762708D}" destId="{995234C0-A9A6-4649-AC11-ABE604A4B266}" srcOrd="0" destOrd="0" parTransId="{152B28F7-888A-457D-BCA1-CF13F13E9276}" sibTransId="{15667A7F-968E-47D1-A331-1C681FC51579}"/>
    <dgm:cxn modelId="{7582808F-B610-467F-AD20-AE912D498218}" type="presOf" srcId="{C1CB2DD3-076D-433E-B588-DA3206F3F87C}" destId="{B994A79F-8CAA-4260-9997-9899640FA49A}" srcOrd="0" destOrd="0" presId="urn:microsoft.com/office/officeart/2018/2/layout/IconLabelDescriptionList"/>
    <dgm:cxn modelId="{D80F7191-81ED-4958-8556-6D920858E704}" type="presOf" srcId="{308825BC-323B-4420-A689-694CD80F928A}" destId="{9DD74B60-BCFF-41B0-AAA8-6173149D5911}" srcOrd="0" destOrd="2" presId="urn:microsoft.com/office/officeart/2018/2/layout/IconLabelDescriptionList"/>
    <dgm:cxn modelId="{7FB6C2AE-8D0F-4ADE-8FC0-8D1164000C99}" srcId="{8B3E240D-AF41-43E4-B764-2F5E90833329}" destId="{70216912-5A6A-4BE9-8414-B8B005DCD0A6}" srcOrd="3" destOrd="0" parTransId="{6CF80343-5F2D-4334-B965-1877234DDB59}" sibTransId="{F42AFE8C-3F89-47C1-9C89-56C99FFF3C34}"/>
    <dgm:cxn modelId="{4C721CB0-005F-4738-AE7A-BA442397455F}" srcId="{C1CB2DD3-076D-433E-B588-DA3206F3F87C}" destId="{8B3E240D-AF41-43E4-B764-2F5E90833329}" srcOrd="3" destOrd="0" parTransId="{40D553E5-5607-408F-9CD4-233964A66EC6}" sibTransId="{7A13E9AB-6B9F-4DC5-99C6-F24540C6B94C}"/>
    <dgm:cxn modelId="{68B0C1B1-0DAA-48CC-8864-D4F63F1ADB08}" srcId="{8B3E240D-AF41-43E4-B764-2F5E90833329}" destId="{6125E232-A7AC-4444-AB2E-DE4D6DF9245A}" srcOrd="2" destOrd="0" parTransId="{B1544100-5A38-4E8A-8C2C-31192B02066A}" sibTransId="{01977BCA-FD85-45D8-B290-316D605EB8C4}"/>
    <dgm:cxn modelId="{16748FB3-11C4-4FF4-B5A5-80771C0433B6}" type="presOf" srcId="{3A71D7BD-D892-4D45-970A-A70A5D1099D6}" destId="{8FA184DD-9AED-41C7-8902-0C84B6CCAFDD}" srcOrd="0" destOrd="1" presId="urn:microsoft.com/office/officeart/2018/2/layout/IconLabelDescriptionList"/>
    <dgm:cxn modelId="{03D013B7-C116-48E0-BC9B-6DDE4518B1AF}" type="presOf" srcId="{0AEC7D66-13F8-40C6-9909-7A941C91A60F}" destId="{9DD74B60-BCFF-41B0-AAA8-6173149D5911}" srcOrd="0" destOrd="1" presId="urn:microsoft.com/office/officeart/2018/2/layout/IconLabelDescriptionList"/>
    <dgm:cxn modelId="{794127BB-CCB4-4EEA-AD53-9BCC67C5AEF8}" type="presOf" srcId="{C17B7794-4E15-4D1C-AFF3-6D015DEE11FB}" destId="{47D35700-CDB1-4B51-B5C2-22A7E1513656}" srcOrd="0" destOrd="0" presId="urn:microsoft.com/office/officeart/2018/2/layout/IconLabelDescriptionList"/>
    <dgm:cxn modelId="{02062BC5-2766-463E-9B70-BDBB9FDCE835}" srcId="{ABFA3D52-5D9D-4E3D-9D2F-8F5B0F900C7A}" destId="{F7CE8B44-F462-4BB7-AC5E-0516979B84FB}" srcOrd="2" destOrd="0" parTransId="{2DD74D39-A583-4670-99D7-AE7EB79D4834}" sibTransId="{3D2F7027-A53B-422B-A174-CD0E10E4F165}"/>
    <dgm:cxn modelId="{1A86CFCF-94EC-44E8-A795-0994DF815CD8}" type="presOf" srcId="{8B3E240D-AF41-43E4-B764-2F5E90833329}" destId="{CEDEF345-7775-4AB1-BABE-967FC5E90F94}" srcOrd="0" destOrd="0" presId="urn:microsoft.com/office/officeart/2018/2/layout/IconLabelDescriptionList"/>
    <dgm:cxn modelId="{AF139ED1-30DB-478A-BCBC-B7B666AD85C6}" type="presOf" srcId="{995234C0-A9A6-4649-AC11-ABE604A4B266}" destId="{6C0ECF8A-45D7-4D4F-953E-B436FA198266}" srcOrd="0" destOrd="0" presId="urn:microsoft.com/office/officeart/2018/2/layout/IconLabelDescriptionList"/>
    <dgm:cxn modelId="{1F3E3DD4-EE57-41A0-8C1B-9B5FBE6D26EE}" srcId="{C1CB2DD3-076D-433E-B588-DA3206F3F87C}" destId="{5912BC7E-D880-4E62-B439-A39EA762708D}" srcOrd="2" destOrd="0" parTransId="{38B382C3-0AA3-491A-90FE-62C384980A9D}" sibTransId="{569C685D-3455-4B20-B1A4-F82735D3F0D6}"/>
    <dgm:cxn modelId="{5B20CEDF-4AE4-498F-A6E5-27CD23F84BFC}" srcId="{ABFA3D52-5D9D-4E3D-9D2F-8F5B0F900C7A}" destId="{C17B7794-4E15-4D1C-AFF3-6D015DEE11FB}" srcOrd="0" destOrd="0" parTransId="{5C7225B9-BEBA-4E05-B097-E595ED6C7E05}" sibTransId="{9EEA40C8-5ED2-4AA4-AF07-13EEB48C84B5}"/>
    <dgm:cxn modelId="{C3806FEE-1D95-43A2-BD85-7283FE74AA0C}" type="presOf" srcId="{F7CE8B44-F462-4BB7-AC5E-0516979B84FB}" destId="{47D35700-CDB1-4B51-B5C2-22A7E1513656}" srcOrd="0" destOrd="2" presId="urn:microsoft.com/office/officeart/2018/2/layout/IconLabelDescriptionList"/>
    <dgm:cxn modelId="{57C5D7EE-E3BF-4720-96AC-EEA78CDEEFC5}" srcId="{3DE7691A-4795-49F1-856E-2C57DB7A0D49}" destId="{308825BC-323B-4420-A689-694CD80F928A}" srcOrd="2" destOrd="0" parTransId="{50A13DC5-D96E-4C5F-8387-5F47779DE48A}" sibTransId="{7ED15FAF-C607-4EFF-A8C1-6159990E3B4A}"/>
    <dgm:cxn modelId="{AF24EEEE-8B1F-4346-99CD-1DC630327FB7}" type="presOf" srcId="{28E7C785-29D7-4791-BF83-F2F330550123}" destId="{6C0ECF8A-45D7-4D4F-953E-B436FA198266}" srcOrd="0" destOrd="1" presId="urn:microsoft.com/office/officeart/2018/2/layout/IconLabelDescriptionList"/>
    <dgm:cxn modelId="{7A2100F1-9D8A-4709-A325-09C51E80193F}" type="presOf" srcId="{ABFA3D52-5D9D-4E3D-9D2F-8F5B0F900C7A}" destId="{E3A4073B-BDAF-4960-BD63-B8E27503D11B}" srcOrd="0" destOrd="0" presId="urn:microsoft.com/office/officeart/2018/2/layout/IconLabelDescriptionList"/>
    <dgm:cxn modelId="{7DB960F9-FA75-44F3-84A5-A067123EA27D}" type="presOf" srcId="{33E9951D-7BEB-4FCE-AA72-910FD00C1160}" destId="{9DD74B60-BCFF-41B0-AAA8-6173149D5911}" srcOrd="0" destOrd="0" presId="urn:microsoft.com/office/officeart/2018/2/layout/IconLabelDescriptionList"/>
    <dgm:cxn modelId="{F20BF1FD-7CF5-4A3D-B7F3-401C867CA8E6}" type="presParOf" srcId="{B994A79F-8CAA-4260-9997-9899640FA49A}" destId="{33802E1D-C570-47D9-9BC3-6F3AA85CF5EE}" srcOrd="0" destOrd="0" presId="urn:microsoft.com/office/officeart/2018/2/layout/IconLabelDescriptionList"/>
    <dgm:cxn modelId="{938A280D-1939-48B8-8CF0-296F87D41D5D}" type="presParOf" srcId="{33802E1D-C570-47D9-9BC3-6F3AA85CF5EE}" destId="{2EBB4F2E-DFCB-40B2-9815-68E8061969A7}" srcOrd="0" destOrd="0" presId="urn:microsoft.com/office/officeart/2018/2/layout/IconLabelDescriptionList"/>
    <dgm:cxn modelId="{5F08E1C8-AD2B-4DF7-A131-DEE2FAD3F992}" type="presParOf" srcId="{33802E1D-C570-47D9-9BC3-6F3AA85CF5EE}" destId="{D74D810F-D27F-4EC8-84E7-95B4E6E0F4E2}" srcOrd="1" destOrd="0" presId="urn:microsoft.com/office/officeart/2018/2/layout/IconLabelDescriptionList"/>
    <dgm:cxn modelId="{FE6C5736-CF81-4827-B0EC-EFC84B5C3846}" type="presParOf" srcId="{33802E1D-C570-47D9-9BC3-6F3AA85CF5EE}" destId="{BBFBBABA-EB07-41E2-8AC0-9CEF2B751004}" srcOrd="2" destOrd="0" presId="urn:microsoft.com/office/officeart/2018/2/layout/IconLabelDescriptionList"/>
    <dgm:cxn modelId="{13212DCD-564A-4951-A896-D840A0DA0CB0}" type="presParOf" srcId="{33802E1D-C570-47D9-9BC3-6F3AA85CF5EE}" destId="{82C621ED-460C-4744-9AA7-06142271AABD}" srcOrd="3" destOrd="0" presId="urn:microsoft.com/office/officeart/2018/2/layout/IconLabelDescriptionList"/>
    <dgm:cxn modelId="{C361CFF6-6232-4BF3-9C58-403C4E905E38}" type="presParOf" srcId="{33802E1D-C570-47D9-9BC3-6F3AA85CF5EE}" destId="{9DD74B60-BCFF-41B0-AAA8-6173149D5911}" srcOrd="4" destOrd="0" presId="urn:microsoft.com/office/officeart/2018/2/layout/IconLabelDescriptionList"/>
    <dgm:cxn modelId="{7F1701B3-8A2E-497A-9637-E2C727AAD59C}" type="presParOf" srcId="{B994A79F-8CAA-4260-9997-9899640FA49A}" destId="{1AF6B189-30AB-46B7-AD6F-B988F7BAF443}" srcOrd="1" destOrd="0" presId="urn:microsoft.com/office/officeart/2018/2/layout/IconLabelDescriptionList"/>
    <dgm:cxn modelId="{FA3844DF-A4DE-46F1-B006-F836F1E2C398}" type="presParOf" srcId="{B994A79F-8CAA-4260-9997-9899640FA49A}" destId="{4CF16A2A-0CAD-4B92-8A8F-7F6372C3E935}" srcOrd="2" destOrd="0" presId="urn:microsoft.com/office/officeart/2018/2/layout/IconLabelDescriptionList"/>
    <dgm:cxn modelId="{9720039E-A6C5-425C-8A23-2F82CB84C608}" type="presParOf" srcId="{4CF16A2A-0CAD-4B92-8A8F-7F6372C3E935}" destId="{3EE0247E-4504-484A-A738-9E095CBEA01D}" srcOrd="0" destOrd="0" presId="urn:microsoft.com/office/officeart/2018/2/layout/IconLabelDescriptionList"/>
    <dgm:cxn modelId="{1010FF09-F8FA-4024-BA35-76E8023A54E6}" type="presParOf" srcId="{4CF16A2A-0CAD-4B92-8A8F-7F6372C3E935}" destId="{3B6B9527-10E6-40E2-8B5A-A675B5D810F7}" srcOrd="1" destOrd="0" presId="urn:microsoft.com/office/officeart/2018/2/layout/IconLabelDescriptionList"/>
    <dgm:cxn modelId="{3089206B-83A3-411D-AEEE-59E62ACD44C0}" type="presParOf" srcId="{4CF16A2A-0CAD-4B92-8A8F-7F6372C3E935}" destId="{E3A4073B-BDAF-4960-BD63-B8E27503D11B}" srcOrd="2" destOrd="0" presId="urn:microsoft.com/office/officeart/2018/2/layout/IconLabelDescriptionList"/>
    <dgm:cxn modelId="{220E7C11-29EB-429D-9F43-3E3C7EE01ED0}" type="presParOf" srcId="{4CF16A2A-0CAD-4B92-8A8F-7F6372C3E935}" destId="{6C643D2B-0249-4613-9034-309706499C6D}" srcOrd="3" destOrd="0" presId="urn:microsoft.com/office/officeart/2018/2/layout/IconLabelDescriptionList"/>
    <dgm:cxn modelId="{8D104421-55BE-48EA-BCD2-A072B4C6083E}" type="presParOf" srcId="{4CF16A2A-0CAD-4B92-8A8F-7F6372C3E935}" destId="{47D35700-CDB1-4B51-B5C2-22A7E1513656}" srcOrd="4" destOrd="0" presId="urn:microsoft.com/office/officeart/2018/2/layout/IconLabelDescriptionList"/>
    <dgm:cxn modelId="{A94DE783-CADC-4974-A913-FC3422470DE0}" type="presParOf" srcId="{B994A79F-8CAA-4260-9997-9899640FA49A}" destId="{1CCDBBD5-97E6-42D4-8C19-09B6CFAA23D1}" srcOrd="3" destOrd="0" presId="urn:microsoft.com/office/officeart/2018/2/layout/IconLabelDescriptionList"/>
    <dgm:cxn modelId="{533A8609-A89A-4643-A1E4-8C34F896AF72}" type="presParOf" srcId="{B994A79F-8CAA-4260-9997-9899640FA49A}" destId="{901D5135-E8F5-4B6D-B10F-0AC70089BD6B}" srcOrd="4" destOrd="0" presId="urn:microsoft.com/office/officeart/2018/2/layout/IconLabelDescriptionList"/>
    <dgm:cxn modelId="{64237FD0-8D70-4C9C-8A87-9B1664FC4426}" type="presParOf" srcId="{901D5135-E8F5-4B6D-B10F-0AC70089BD6B}" destId="{C6E407C2-D264-495A-B9E2-AC7E8716F2A4}" srcOrd="0" destOrd="0" presId="urn:microsoft.com/office/officeart/2018/2/layout/IconLabelDescriptionList"/>
    <dgm:cxn modelId="{CDC7EA9B-3ED2-4BD5-BE32-EB91B2759396}" type="presParOf" srcId="{901D5135-E8F5-4B6D-B10F-0AC70089BD6B}" destId="{03465C38-F222-4205-8B0F-462BD9E77DF9}" srcOrd="1" destOrd="0" presId="urn:microsoft.com/office/officeart/2018/2/layout/IconLabelDescriptionList"/>
    <dgm:cxn modelId="{8399C4C7-FE94-4181-9CBE-1F7EF0FAA2CE}" type="presParOf" srcId="{901D5135-E8F5-4B6D-B10F-0AC70089BD6B}" destId="{0A0F9A55-37F6-4EBA-BE4B-E1073B644357}" srcOrd="2" destOrd="0" presId="urn:microsoft.com/office/officeart/2018/2/layout/IconLabelDescriptionList"/>
    <dgm:cxn modelId="{6681249E-E7BF-47A9-9D34-218424C39F28}" type="presParOf" srcId="{901D5135-E8F5-4B6D-B10F-0AC70089BD6B}" destId="{F5474DBC-0D81-4289-8C54-BBD91BF1B81B}" srcOrd="3" destOrd="0" presId="urn:microsoft.com/office/officeart/2018/2/layout/IconLabelDescriptionList"/>
    <dgm:cxn modelId="{ECBF41C7-B2C2-4A89-AA52-4D5753AD12BF}" type="presParOf" srcId="{901D5135-E8F5-4B6D-B10F-0AC70089BD6B}" destId="{6C0ECF8A-45D7-4D4F-953E-B436FA198266}" srcOrd="4" destOrd="0" presId="urn:microsoft.com/office/officeart/2018/2/layout/IconLabelDescriptionList"/>
    <dgm:cxn modelId="{3C343566-0890-46A5-B23B-15AC838E18E5}" type="presParOf" srcId="{B994A79F-8CAA-4260-9997-9899640FA49A}" destId="{7893C3C3-0F4D-42D4-A35D-A2A41DB8E51F}" srcOrd="5" destOrd="0" presId="urn:microsoft.com/office/officeart/2018/2/layout/IconLabelDescriptionList"/>
    <dgm:cxn modelId="{24929383-ADBF-4299-8A7D-911CFF70297F}" type="presParOf" srcId="{B994A79F-8CAA-4260-9997-9899640FA49A}" destId="{17F07730-21EF-472B-B2D4-D09961D91AF7}" srcOrd="6" destOrd="0" presId="urn:microsoft.com/office/officeart/2018/2/layout/IconLabelDescriptionList"/>
    <dgm:cxn modelId="{CF4FB753-37DC-4A99-AF24-317FD08659D4}" type="presParOf" srcId="{17F07730-21EF-472B-B2D4-D09961D91AF7}" destId="{081467F9-8D17-4636-BD56-ACF9F7AD0987}" srcOrd="0" destOrd="0" presId="urn:microsoft.com/office/officeart/2018/2/layout/IconLabelDescriptionList"/>
    <dgm:cxn modelId="{78F64CC1-3C84-4C17-B8ED-E9D54A8B8FA8}" type="presParOf" srcId="{17F07730-21EF-472B-B2D4-D09961D91AF7}" destId="{B4D6FDF3-8F09-4440-9903-3C9ADDF3FA90}" srcOrd="1" destOrd="0" presId="urn:microsoft.com/office/officeart/2018/2/layout/IconLabelDescriptionList"/>
    <dgm:cxn modelId="{C9439E2E-1827-4681-B9AD-AF206E5F50D2}" type="presParOf" srcId="{17F07730-21EF-472B-B2D4-D09961D91AF7}" destId="{CEDEF345-7775-4AB1-BABE-967FC5E90F94}" srcOrd="2" destOrd="0" presId="urn:microsoft.com/office/officeart/2018/2/layout/IconLabelDescriptionList"/>
    <dgm:cxn modelId="{7B0FA14E-F1A9-4362-AE9D-DC133E3480A8}" type="presParOf" srcId="{17F07730-21EF-472B-B2D4-D09961D91AF7}" destId="{D842574B-E93F-491E-9145-EBCE4C3EF777}" srcOrd="3" destOrd="0" presId="urn:microsoft.com/office/officeart/2018/2/layout/IconLabelDescriptionList"/>
    <dgm:cxn modelId="{EF7753C1-CD0D-42E1-A915-CBF3167EABD0}" type="presParOf" srcId="{17F07730-21EF-472B-B2D4-D09961D91AF7}" destId="{8FA184DD-9AED-41C7-8902-0C84B6CCAFD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B4F2E-DFCB-40B2-9815-68E8061969A7}">
      <dsp:nvSpPr>
        <dsp:cNvPr id="0" name=""/>
        <dsp:cNvSpPr/>
      </dsp:nvSpPr>
      <dsp:spPr>
        <a:xfrm>
          <a:off x="14280" y="360716"/>
          <a:ext cx="786239" cy="786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BBABA-EB07-41E2-8AC0-9CEF2B751004}">
      <dsp:nvSpPr>
        <dsp:cNvPr id="0" name=""/>
        <dsp:cNvSpPr/>
      </dsp:nvSpPr>
      <dsp:spPr>
        <a:xfrm>
          <a:off x="14280" y="1303042"/>
          <a:ext cx="2246397" cy="33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 dirty="0"/>
            <a:t>Performance</a:t>
          </a:r>
        </a:p>
      </dsp:txBody>
      <dsp:txXfrm>
        <a:off x="14280" y="1303042"/>
        <a:ext cx="2246397" cy="336959"/>
      </dsp:txXfrm>
    </dsp:sp>
    <dsp:sp modelId="{9DD74B60-BCFF-41B0-AAA8-6173149D5911}">
      <dsp:nvSpPr>
        <dsp:cNvPr id="0" name=""/>
        <dsp:cNvSpPr/>
      </dsp:nvSpPr>
      <dsp:spPr>
        <a:xfrm>
          <a:off x="6440" y="1725630"/>
          <a:ext cx="2246397" cy="227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Outcomes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Impact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Stakeholder benefits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Team relations</a:t>
          </a:r>
        </a:p>
      </dsp:txBody>
      <dsp:txXfrm>
        <a:off x="6440" y="1725630"/>
        <a:ext cx="2246397" cy="2278021"/>
      </dsp:txXfrm>
    </dsp:sp>
    <dsp:sp modelId="{3EE0247E-4504-484A-A738-9E095CBEA01D}">
      <dsp:nvSpPr>
        <dsp:cNvPr id="0" name=""/>
        <dsp:cNvSpPr/>
      </dsp:nvSpPr>
      <dsp:spPr>
        <a:xfrm>
          <a:off x="2653798" y="360716"/>
          <a:ext cx="786239" cy="786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4073B-BDAF-4960-BD63-B8E27503D11B}">
      <dsp:nvSpPr>
        <dsp:cNvPr id="0" name=""/>
        <dsp:cNvSpPr/>
      </dsp:nvSpPr>
      <dsp:spPr>
        <a:xfrm>
          <a:off x="2653798" y="1303042"/>
          <a:ext cx="2246397" cy="33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 dirty="0"/>
            <a:t>Strategy</a:t>
          </a:r>
        </a:p>
      </dsp:txBody>
      <dsp:txXfrm>
        <a:off x="2653798" y="1303042"/>
        <a:ext cx="2246397" cy="336959"/>
      </dsp:txXfrm>
    </dsp:sp>
    <dsp:sp modelId="{47D35700-CDB1-4B51-B5C2-22A7E1513656}">
      <dsp:nvSpPr>
        <dsp:cNvPr id="0" name=""/>
        <dsp:cNvSpPr/>
      </dsp:nvSpPr>
      <dsp:spPr>
        <a:xfrm>
          <a:off x="2653798" y="1712599"/>
          <a:ext cx="2246397" cy="227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Vision &amp; Values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Joint objectives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Boards and legal </a:t>
          </a:r>
        </a:p>
      </dsp:txBody>
      <dsp:txXfrm>
        <a:off x="2653798" y="1712599"/>
        <a:ext cx="2246397" cy="2278021"/>
      </dsp:txXfrm>
    </dsp:sp>
    <dsp:sp modelId="{C6E407C2-D264-495A-B9E2-AC7E8716F2A4}">
      <dsp:nvSpPr>
        <dsp:cNvPr id="0" name=""/>
        <dsp:cNvSpPr/>
      </dsp:nvSpPr>
      <dsp:spPr>
        <a:xfrm>
          <a:off x="5257800" y="370049"/>
          <a:ext cx="786239" cy="786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F9A55-37F6-4EBA-BE4B-E1073B644357}">
      <dsp:nvSpPr>
        <dsp:cNvPr id="0" name=""/>
        <dsp:cNvSpPr/>
      </dsp:nvSpPr>
      <dsp:spPr>
        <a:xfrm>
          <a:off x="5257800" y="1291130"/>
          <a:ext cx="2246397" cy="33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 dirty="0"/>
            <a:t>Culture</a:t>
          </a:r>
        </a:p>
      </dsp:txBody>
      <dsp:txXfrm>
        <a:off x="5257800" y="1291130"/>
        <a:ext cx="2246397" cy="336959"/>
      </dsp:txXfrm>
    </dsp:sp>
    <dsp:sp modelId="{6C0ECF8A-45D7-4D4F-953E-B436FA198266}">
      <dsp:nvSpPr>
        <dsp:cNvPr id="0" name=""/>
        <dsp:cNvSpPr/>
      </dsp:nvSpPr>
      <dsp:spPr>
        <a:xfrm>
          <a:off x="5293315" y="1712599"/>
          <a:ext cx="2568486" cy="227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Direction and purpose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Ways to increase service user and stakeholder engagement</a:t>
          </a:r>
        </a:p>
      </dsp:txBody>
      <dsp:txXfrm>
        <a:off x="5293315" y="1712599"/>
        <a:ext cx="2568486" cy="2278021"/>
      </dsp:txXfrm>
    </dsp:sp>
    <dsp:sp modelId="{081467F9-8D17-4636-BD56-ACF9F7AD0987}">
      <dsp:nvSpPr>
        <dsp:cNvPr id="0" name=""/>
        <dsp:cNvSpPr/>
      </dsp:nvSpPr>
      <dsp:spPr>
        <a:xfrm>
          <a:off x="8254921" y="360716"/>
          <a:ext cx="786239" cy="7862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EF345-7775-4AB1-BABE-967FC5E90F94}">
      <dsp:nvSpPr>
        <dsp:cNvPr id="0" name=""/>
        <dsp:cNvSpPr/>
      </dsp:nvSpPr>
      <dsp:spPr>
        <a:xfrm>
          <a:off x="8254921" y="1303042"/>
          <a:ext cx="2246397" cy="33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 dirty="0"/>
            <a:t>Arrangements </a:t>
          </a:r>
        </a:p>
      </dsp:txBody>
      <dsp:txXfrm>
        <a:off x="8254921" y="1303042"/>
        <a:ext cx="2246397" cy="336959"/>
      </dsp:txXfrm>
    </dsp:sp>
    <dsp:sp modelId="{8FA184DD-9AED-41C7-8902-0C84B6CCAFDD}">
      <dsp:nvSpPr>
        <dsp:cNvPr id="0" name=""/>
        <dsp:cNvSpPr/>
      </dsp:nvSpPr>
      <dsp:spPr>
        <a:xfrm>
          <a:off x="8254921" y="1712599"/>
          <a:ext cx="2246397" cy="227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Resource consolidation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Risk management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Merge administration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8254921" y="1712599"/>
        <a:ext cx="2246397" cy="2278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72D64-F9AB-41CE-BBED-F5227A65F659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0696-E2BE-4254-A912-8620EC771F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56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947E-8E16-AC64-D8D3-636A679F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F07E7-7C30-39FB-E9CD-B276CC1E2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33F3A-6D40-2669-A8FD-6B735642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5AF4-1CC1-BDAD-2C55-4D8C2E61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3B9F-ECC5-2FE9-E072-BB91B364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73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3FAD-5E97-F5E1-DBE0-13CB7F5A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53F2B-59EF-6387-1B91-32F1883A0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1150-635D-8FC7-1A7F-EF1A209C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4412-D931-4987-DE90-169A729B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4E55-3968-29E1-CBC5-E41E8334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6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50D7F-F492-EF12-A4C2-3F8DB39ED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82156-D1E2-21A1-4C94-5E2EDDD0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1F76-FFE8-315C-539C-EDCDDDFC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C1D8-61AF-D9C8-0EDB-FADB29ED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09E06-EC19-9B27-8603-DB29790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57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9E81-1D89-BB38-650B-BE32696D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33A3-ECDB-7715-E0F9-BB1FFEC8C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5300-B4EC-4A9D-807E-E6958A43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03CF8-6CBC-E3DD-2498-3265E031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D46D-B25C-7F88-2792-D04E16D8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4A1B-BE36-017B-D943-F295EF65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94779-6200-92CD-8E12-49B853B6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BAA44-6596-3C98-DB6F-CB20772B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FE34-6CD7-F98A-44C0-4C153E41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E4AC7-2436-AAB7-E6AF-77046BFD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7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EE13-DA63-D686-041C-8FFC095F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6BBAC-446F-BB1A-717C-8B18B4E1D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962FA-DD70-92E2-F79D-C4E84264D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6B00-DD20-3AE5-9894-1F913185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D79A3-8969-42D9-1B17-AE50F26E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B907E-4DA6-62C6-9A72-359CF277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5F2F-9317-6CF9-0A69-3DC0757F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929A9-0348-D98F-0811-26C653D1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C4DD0-26A3-5F05-AF75-ADEDA2719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28EE7-D859-265D-E4A3-CEBBC24D0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DAF8C-0B52-CDC4-86E5-7ABFE90EB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1885A-702D-841E-3C35-69355CC3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112C8-F350-5EF2-6673-0A3BC4E1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FD37F-7B00-BD3D-7C54-38CACE67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8B6-96A6-7D05-8917-38A91874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A2014-B3AC-2B9E-ABE8-994D5A77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C8BAE-CE81-B813-4245-875D0F35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CC7C-4826-385E-5410-15064FFE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21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E711C-9F2D-F00A-F72A-C0C5BA94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689D7-C2C9-9388-688D-51B9E118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4CD49-6146-5477-79A1-F183D336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5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59EB-F76C-CB32-BA41-25FCA536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19FE-7D4A-85D7-E0CD-03185314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FA39E-7818-362F-E49B-AF22A7831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CE10A-25AA-E3BD-D7E7-7163A970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824E5-DDE3-C245-F797-8B32B88B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833B6-70F0-1E7F-253E-1238CC71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DE59-EB8D-7FF2-05B6-728E9581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D6A0E-6E38-52D3-73E7-CD8FF036C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D80EA-D964-C8E9-6413-893CC31F8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55D99-1A6E-D41D-E8BC-ABF5D4AB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6669C-1BCB-9379-6E57-F4B6D32D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56FF1-F679-EED6-7729-2985E6D5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796A2-E6A6-7F2F-4661-18D7DD95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A56B-40C9-EB1E-DF01-533BEA0E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BCC6-0CBF-B07F-16D4-C558DD9E7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6E24-2107-4F93-BC36-7C061C1FF743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3F556-92F3-2D1D-D432-D7E640BD8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6A87-15B5-590D-B7EB-A718F72B2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5AA6-45F0-49FE-8D56-19DC0F0EF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colnshirecvs.org.uk/" TargetMode="External"/><Relationship Id="rId2" Type="http://schemas.openxmlformats.org/officeDocument/2006/relationships/hyperlink" Target="http://www.voluntarycentreservices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lincolnshire.connecttosupport.org/" TargetMode="External"/><Relationship Id="rId4" Type="http://schemas.openxmlformats.org/officeDocument/2006/relationships/hyperlink" Target="https://lincolnshirecf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hoosing-to-collaborate-how-to-succeed/choosing-to-collaborate-helping-you-succeed" TargetMode="External"/><Relationship Id="rId2" Type="http://schemas.openxmlformats.org/officeDocument/2006/relationships/hyperlink" Target="https://lvet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ncvo.org.uk/news-and-insights/news-index/creating-partnerships-success/#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EADE-738B-9FAC-46AB-45E7B5D6B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Working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E796E-A65A-2FDC-75A1-8E5EBBF3F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385" y="3627675"/>
            <a:ext cx="11254811" cy="1655762"/>
          </a:xfrm>
        </p:spPr>
        <p:txBody>
          <a:bodyPr anchor="ctr">
            <a:noAutofit/>
          </a:bodyPr>
          <a:lstStyle/>
          <a:p>
            <a:r>
              <a:rPr lang="en-GB" b="1" dirty="0"/>
              <a:t>Workshop led by </a:t>
            </a:r>
          </a:p>
          <a:p>
            <a:r>
              <a:rPr lang="en-GB" b="1" dirty="0"/>
              <a:t>LVET Director Sarah Fletcher</a:t>
            </a:r>
          </a:p>
          <a:p>
            <a:r>
              <a:rPr lang="en-GB" b="1" dirty="0"/>
              <a:t>And </a:t>
            </a:r>
          </a:p>
          <a:p>
            <a:r>
              <a:rPr lang="en-GB" b="1" dirty="0"/>
              <a:t>Paul Gutherson</a:t>
            </a:r>
            <a:r>
              <a:rPr lang="en-GB" b="1" dirty="0">
                <a:solidFill>
                  <a:srgbClr val="000000"/>
                </a:solidFill>
              </a:rPr>
              <a:t>,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Managing Director, LVET</a:t>
            </a:r>
            <a:endParaRPr lang="en-GB" b="1" dirty="0">
              <a:cs typeface="Calibri" panose="020F050202020403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0D86786-2B18-87F3-216E-D009D39C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2905" r="20367"/>
          <a:stretch/>
        </p:blipFill>
        <p:spPr>
          <a:xfrm>
            <a:off x="10298097" y="76200"/>
            <a:ext cx="1893903" cy="22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9B43-57F6-CF42-49C6-64F1AB10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GB" sz="5000" b="1" dirty="0">
                <a:solidFill>
                  <a:srgbClr val="FFFFFF"/>
                </a:solidFill>
                <a:latin typeface="+mn-lt"/>
              </a:rPr>
              <a:t>Potential collaborations and partnerships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54878DA-551F-9FFD-FB0F-8E062B80F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2586789"/>
            <a:ext cx="11310151" cy="359017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Collaboration</a:t>
            </a:r>
          </a:p>
          <a:p>
            <a:pPr lvl="1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VCSE</a:t>
            </a:r>
            <a:r>
              <a:rPr lang="en-GB" dirty="0"/>
              <a:t> – registered charities, voluntary and community groups, CICs, social enterprise</a:t>
            </a:r>
          </a:p>
          <a:p>
            <a:pPr lvl="1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Statutory organisations </a:t>
            </a:r>
            <a:r>
              <a:rPr lang="en-GB" dirty="0"/>
              <a:t>– Lincolnshire County Council, District Councils, Parish Councils, Primary Care, NHS Trusts, ICB/NHS Lincolnshire, Public Health, Education eg University of Lincoln</a:t>
            </a:r>
          </a:p>
          <a:p>
            <a:pPr lvl="1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Private sector </a:t>
            </a:r>
            <a:r>
              <a:rPr lang="en-GB" dirty="0"/>
              <a:t>– 50,000 in Lincolnshire </a:t>
            </a:r>
          </a:p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Partnership</a:t>
            </a:r>
          </a:p>
          <a:p>
            <a:pPr lvl="1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VCSE</a:t>
            </a:r>
            <a:r>
              <a:rPr lang="en-GB" dirty="0"/>
              <a:t> – registered charities, voluntary and community groups, CICs, social enterprise</a:t>
            </a:r>
          </a:p>
          <a:p>
            <a:pPr marL="457200" lvl="1" indent="0">
              <a:buNone/>
            </a:pPr>
            <a:endParaRPr lang="en-GB" sz="22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703EFEB-6A82-38E4-0AA4-29486D64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1128795" y="185160"/>
            <a:ext cx="865530" cy="759974"/>
          </a:xfrm>
          <a:prstGeom prst="rect">
            <a:avLst/>
          </a:prstGeom>
        </p:spPr>
      </p:pic>
      <p:pic>
        <p:nvPicPr>
          <p:cNvPr id="3" name="Picture 2" descr="Image result for Cartoon People Working Together">
            <a:extLst>
              <a:ext uri="{FF2B5EF4-FFF2-40B4-BE49-F238E27FC236}">
                <a16:creationId xmlns:a16="http://schemas.microsoft.com/office/drawing/2014/main" id="{649F91AC-1889-F7EB-EE2E-046F5BC7B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r="2" b="63012"/>
          <a:stretch/>
        </p:blipFill>
        <p:spPr bwMode="auto">
          <a:xfrm>
            <a:off x="3689934" y="5908145"/>
            <a:ext cx="4711516" cy="94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7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6870B-6E92-083F-009D-FB27E53A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99" y="1188637"/>
            <a:ext cx="3323955" cy="4480726"/>
          </a:xfrm>
        </p:spPr>
        <p:txBody>
          <a:bodyPr>
            <a:normAutofit/>
          </a:bodyPr>
          <a:lstStyle/>
          <a:p>
            <a:pPr algn="ctr"/>
            <a:r>
              <a:rPr lang="en-GB" sz="6100" b="1" dirty="0">
                <a:latin typeface="+mn-lt"/>
              </a:rPr>
              <a:t>Local Examples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2843-BF4A-F5BD-1436-E7FB56AF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7" y="844884"/>
            <a:ext cx="5122814" cy="5386273"/>
          </a:xfrm>
        </p:spPr>
        <p:txBody>
          <a:bodyPr anchor="ctr">
            <a:normAutofit lnSpcReduction="10000"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Formation of Lincolnshire Voluntary Engagement Team </a:t>
            </a:r>
            <a:r>
              <a:rPr lang="en-GB" sz="2400" dirty="0"/>
              <a:t>– VCSE, LCC and ICB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Social Prescribing </a:t>
            </a:r>
            <a:r>
              <a:rPr lang="en-GB" sz="2400" dirty="0"/>
              <a:t>– VCSE and Primary Care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Covid Vaccination Clinics </a:t>
            </a:r>
            <a:r>
              <a:rPr lang="en-GB" sz="2400" dirty="0"/>
              <a:t>– led by Age UK Lincoln and South Lincs 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Home First and Hart </a:t>
            </a:r>
            <a:r>
              <a:rPr lang="en-GB" sz="2400" dirty="0"/>
              <a:t>– Age UK Lincoln and South Lincs hospital support discharge, delays and prevention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YMCA</a:t>
            </a:r>
            <a:r>
              <a:rPr lang="en-GB" sz="2400" dirty="0"/>
              <a:t> – Community Lincs and Just Lincolnshire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HWLincs</a:t>
            </a:r>
            <a:r>
              <a:rPr lang="en-GB" sz="2400" dirty="0"/>
              <a:t> – collaboration and sub contracting with VCSE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Pandemic</a:t>
            </a:r>
            <a:r>
              <a:rPr lang="en-GB" sz="2400" dirty="0"/>
              <a:t> – community volunteering</a:t>
            </a:r>
          </a:p>
          <a:p>
            <a:endParaRPr lang="en-GB" sz="24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CC3D72F-821A-DDBF-16E7-771E10ECE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004845" y="687398"/>
            <a:ext cx="1471648" cy="12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6870B-6E92-083F-009D-FB27E53A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99" y="1188637"/>
            <a:ext cx="3323955" cy="4480726"/>
          </a:xfrm>
        </p:spPr>
        <p:txBody>
          <a:bodyPr>
            <a:normAutofit/>
          </a:bodyPr>
          <a:lstStyle/>
          <a:p>
            <a:pPr algn="ctr"/>
            <a:r>
              <a:rPr lang="en-GB" sz="6100" b="1" dirty="0">
                <a:latin typeface="+mn-lt"/>
              </a:rPr>
              <a:t> Other ideas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2843-BF4A-F5BD-1436-E7FB56AF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7" y="844884"/>
            <a:ext cx="5122814" cy="5386273"/>
          </a:xfrm>
        </p:spPr>
        <p:txBody>
          <a:bodyPr anchor="ctr">
            <a:normAutofit fontScale="92500" lnSpcReduction="20000"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Sharing of volunteers </a:t>
            </a:r>
            <a:r>
              <a:rPr lang="en-GB" sz="2400" dirty="0"/>
              <a:t>– helps to increase activities and interest of volunteers as well as supporting community activity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Friendship and activity groups </a:t>
            </a:r>
            <a:r>
              <a:rPr lang="en-GB" sz="2400" dirty="0"/>
              <a:t>– increase numbers and areas of interest for members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Community Centre and Village Halls </a:t>
            </a:r>
            <a:r>
              <a:rPr lang="en-GB" sz="2400" dirty="0"/>
              <a:t>– within a district, trustee boards merge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Two similar charities merge </a:t>
            </a:r>
            <a:r>
              <a:rPr lang="en-GB" sz="2400" dirty="0"/>
              <a:t>– pooling of resources could help consolidate both budgets, share workforce creating one stronger charity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Commissioning opportunity - </a:t>
            </a:r>
            <a:r>
              <a:rPr lang="en-GB" sz="2400" dirty="0"/>
              <a:t>One lead charity or statutory organisation sub contracts with others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Create collective of local community groups</a:t>
            </a:r>
            <a:r>
              <a:rPr lang="en-GB" sz="2400" dirty="0"/>
              <a:t> – all work together to support local community activities</a:t>
            </a:r>
          </a:p>
          <a:p>
            <a:endParaRPr lang="en-GB" sz="24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CC3D72F-821A-DDBF-16E7-771E10ECE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004845" y="687398"/>
            <a:ext cx="1471648" cy="12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2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CBD6F4-B325-ED54-5850-82176EC9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Any Questions or Comments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483A0ED-5395-8D0D-9244-3B4E47B6E746}"/>
              </a:ext>
            </a:extLst>
          </p:cNvPr>
          <p:cNvSpPr/>
          <p:nvPr/>
        </p:nvSpPr>
        <p:spPr>
          <a:xfrm>
            <a:off x="4075590" y="1537769"/>
            <a:ext cx="4864963" cy="4102905"/>
          </a:xfrm>
          <a:prstGeom prst="wedgeEllipseCallout">
            <a:avLst>
              <a:gd name="adj1" fmla="val -21380"/>
              <a:gd name="adj2" fmla="val 6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Content Placeholder 7" descr="Question Mark with solid fill">
            <a:extLst>
              <a:ext uri="{FF2B5EF4-FFF2-40B4-BE49-F238E27FC236}">
                <a16:creationId xmlns:a16="http://schemas.microsoft.com/office/drawing/2014/main" id="{8D5D2AA5-7E3A-B78E-A7AB-9C06906F2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719950"/>
            <a:ext cx="1738544" cy="1738544"/>
          </a:xfr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88B9089-72CE-B343-4C81-3BD4551D1A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9889724" y="580866"/>
            <a:ext cx="1631157" cy="14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5E7C-E944-472C-34B7-1BF50099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DFAB-029D-69F0-357A-FA3860A2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2468" cy="4351338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FF6600"/>
                </a:solidFill>
                <a:latin typeface="Arial" panose="020B0604020202020204" pitchFamily="34" charset="0"/>
              </a:rPr>
              <a:t>Voluntary Centre Services </a:t>
            </a:r>
            <a:r>
              <a:rPr lang="en-GB" sz="2600" dirty="0"/>
              <a:t>- </a:t>
            </a:r>
            <a:r>
              <a:rPr lang="en-US" sz="26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www.voluntarycentreservices.org.uk</a:t>
            </a:r>
            <a:endParaRPr lang="en-US" sz="2600" dirty="0"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</a:rPr>
              <a:t>Lincolnshire Community and Voluntary Service - </a:t>
            </a:r>
            <a:r>
              <a:rPr lang="en-GB" sz="2600" dirty="0">
                <a:hlinkClick r:id="rId3"/>
              </a:rPr>
              <a:t>Lincolnshire Community and Voluntary Service | England (lincolnshirecvs.org.uk)</a:t>
            </a:r>
            <a:endParaRPr lang="en-GB" sz="2600" dirty="0"/>
          </a:p>
          <a:p>
            <a:r>
              <a:rPr lang="en-GB" sz="2600" b="1" dirty="0">
                <a:solidFill>
                  <a:srgbClr val="FF6600"/>
                </a:solidFill>
                <a:latin typeface="Arial" panose="020B0604020202020204" pitchFamily="34" charset="0"/>
              </a:rPr>
              <a:t>Lincolnshire Community Foundation </a:t>
            </a:r>
            <a:r>
              <a:rPr lang="en-GB" sz="2600" dirty="0"/>
              <a:t>- </a:t>
            </a:r>
            <a:r>
              <a:rPr lang="en-GB" sz="2600" dirty="0">
                <a:hlinkClick r:id="rId4"/>
              </a:rPr>
              <a:t>Lincolnshire Community Foundation – Simplifying grants, funding &amp; giving so people in Lincolnshire can thrive. (lincolnshirecf.co.uk)</a:t>
            </a:r>
            <a:endParaRPr lang="en-GB" sz="2600" dirty="0"/>
          </a:p>
          <a:p>
            <a:r>
              <a:rPr lang="en-GB" sz="2600" b="1" dirty="0">
                <a:solidFill>
                  <a:srgbClr val="FF6600"/>
                </a:solidFill>
                <a:latin typeface="Arial" panose="020B0604020202020204" pitchFamily="34" charset="0"/>
              </a:rPr>
              <a:t>Involving Lincs </a:t>
            </a:r>
            <a:r>
              <a:rPr lang="en-GB" sz="2600" dirty="0"/>
              <a:t>- </a:t>
            </a:r>
            <a:r>
              <a:rPr lang="en-GB" sz="2600" dirty="0">
                <a:hlinkClick r:id="rId4"/>
              </a:rPr>
              <a:t>Lincolnshire Community Foundation – Simplifying grants, funding &amp; giving so people in Lincolnshire can thrive. (lincolnshirecf.co.uk)</a:t>
            </a:r>
            <a:endParaRPr lang="en-GB" sz="2600" dirty="0"/>
          </a:p>
          <a:p>
            <a:r>
              <a:rPr lang="en-GB" sz="2600" b="1" dirty="0">
                <a:solidFill>
                  <a:srgbClr val="FF6600"/>
                </a:solidFill>
                <a:latin typeface="Arial" panose="020B0604020202020204" pitchFamily="34" charset="0"/>
              </a:rPr>
              <a:t>Connect to Support </a:t>
            </a:r>
            <a:r>
              <a:rPr lang="en-GB" sz="2600" dirty="0"/>
              <a:t>- </a:t>
            </a:r>
            <a:r>
              <a:rPr lang="en-GB" sz="2600" dirty="0">
                <a:hlinkClick r:id="rId5"/>
              </a:rPr>
              <a:t>Connect to Support Lincolnshire | Lincolnshire</a:t>
            </a:r>
            <a:endParaRPr lang="en-GB" sz="2600" dirty="0"/>
          </a:p>
          <a:p>
            <a:endParaRPr lang="en-GB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7895154-6CF6-0402-35F1-6AD89A668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309020" y="365125"/>
            <a:ext cx="1471648" cy="12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5E7C-E944-472C-34B7-1BF50099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DFAB-029D-69F0-357A-FA3860A2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 fontScale="55000" lnSpcReduction="20000"/>
          </a:bodyPr>
          <a:lstStyle/>
          <a:p>
            <a:r>
              <a:rPr lang="en-GB" sz="5100" b="1" dirty="0">
                <a:solidFill>
                  <a:srgbClr val="FF6600"/>
                </a:solidFill>
                <a:latin typeface="Arial" panose="020B0604020202020204" pitchFamily="34" charset="0"/>
              </a:rPr>
              <a:t>Contact LVET </a:t>
            </a:r>
            <a:r>
              <a:rPr lang="en-GB" sz="5100" dirty="0"/>
              <a:t>- </a:t>
            </a:r>
            <a:r>
              <a:rPr lang="en-GB" sz="5100" dirty="0">
                <a:hlinkClick r:id="rId2"/>
              </a:rPr>
              <a:t>VET – Voluntary Engagement Team Lincolnshire (lvet.co.uk)</a:t>
            </a:r>
            <a:endParaRPr lang="en-GB" sz="5100" dirty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en-GB" sz="4600" dirty="0"/>
              <a:t>Further reading: </a:t>
            </a:r>
          </a:p>
          <a:p>
            <a:r>
              <a:rPr lang="en-GB" sz="4600" dirty="0">
                <a:hlinkClick r:id="rId3"/>
              </a:rPr>
              <a:t>Choosing to collaborate: helping you succeed - GOV.UK (www.gov.uk)</a:t>
            </a:r>
            <a:endParaRPr lang="en-GB" sz="4600" dirty="0"/>
          </a:p>
          <a:p>
            <a:r>
              <a:rPr lang="en-GB" sz="4600" dirty="0">
                <a:hlinkClick r:id="rId4"/>
              </a:rPr>
              <a:t>https://www.ncvo.org.uk/news-and-insights/news-index/creating-partnerships-success/#/</a:t>
            </a:r>
            <a:endParaRPr lang="en-GB" sz="4600" dirty="0"/>
          </a:p>
          <a:p>
            <a:endParaRPr lang="en-GB" sz="4600" dirty="0"/>
          </a:p>
          <a:p>
            <a:r>
              <a:rPr lang="en-GB" sz="4600" dirty="0"/>
              <a:t>Slides will be shared with conference participants</a:t>
            </a:r>
          </a:p>
          <a:p>
            <a:pPr marL="0" indent="0">
              <a:buNone/>
            </a:pPr>
            <a:endParaRPr lang="en-GB" sz="4600" dirty="0"/>
          </a:p>
          <a:p>
            <a:pPr marL="0" indent="0" algn="ctr">
              <a:buNone/>
            </a:pPr>
            <a:r>
              <a:rPr lang="en-GB" sz="4600" b="1" dirty="0">
                <a:solidFill>
                  <a:srgbClr val="FF6600"/>
                </a:solidFill>
                <a:latin typeface="Arial" panose="020B0604020202020204" pitchFamily="34" charset="0"/>
              </a:rPr>
              <a:t>Thank you for listening and participating in this workshop and most importantly we wish you every success with future collaborations and partnerships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BD563D9-4E79-5364-2AE8-5F1BEDE07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720352" y="108002"/>
            <a:ext cx="1471648" cy="12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9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5D12-C36B-5BE9-B8FA-FA4226AC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Why it’s important we  work together</a:t>
            </a: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429621D5-C068-479E-0DB2-51FC3421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76" y="346229"/>
            <a:ext cx="5833872" cy="5868304"/>
          </a:xfrm>
        </p:spPr>
        <p:txBody>
          <a:bodyPr anchor="ctr">
            <a:noAutofit/>
          </a:bodyPr>
          <a:lstStyle/>
          <a:p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Collaboration and partnerships can lead to </a:t>
            </a:r>
          </a:p>
          <a:p>
            <a:pPr lvl="1"/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improved organisational effectiveness</a:t>
            </a:r>
          </a:p>
          <a:p>
            <a:pPr lvl="1"/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reduced duplication </a:t>
            </a:r>
          </a:p>
          <a:p>
            <a:pPr lvl="1"/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better use of resources and more value for money</a:t>
            </a:r>
            <a:endParaRPr lang="en-GB" dirty="0">
              <a:solidFill>
                <a:srgbClr val="FFFFFF"/>
              </a:solidFill>
              <a:latin typeface="GDS Transport"/>
            </a:endParaRPr>
          </a:p>
          <a:p>
            <a:pPr lvl="1"/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better help for your beneficiaries. </a:t>
            </a:r>
          </a:p>
          <a:p>
            <a:r>
              <a:rPr lang="en-GB" dirty="0">
                <a:solidFill>
                  <a:srgbClr val="FFFFFF"/>
                </a:solidFill>
                <a:latin typeface="GDS Transport"/>
              </a:rPr>
              <a:t>Organisations</a:t>
            </a:r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 should regularly consider whether there are any aspects of their work that can be better delivered in partnership with others. Simple examples include: </a:t>
            </a:r>
          </a:p>
          <a:p>
            <a:pPr lvl="1"/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sharing a minibus </a:t>
            </a:r>
          </a:p>
          <a:p>
            <a:pPr lvl="1"/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providing joint training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07" name="Rectangle 6188">
            <a:extLst>
              <a:ext uri="{FF2B5EF4-FFF2-40B4-BE49-F238E27FC236}">
                <a16:creationId xmlns:a16="http://schemas.microsoft.com/office/drawing/2014/main" id="{633D240C-2220-494F-90F6-2A8A57C0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A65B-2F5A-4C02-2260-16788130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952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GB" sz="5200" b="1" dirty="0">
                <a:latin typeface="Calibri" panose="020F0502020204030204" pitchFamily="34" charset="0"/>
                <a:cs typeface="Calibri" panose="020F0502020204030204" pitchFamily="34" charset="0"/>
              </a:rPr>
              <a:t>Ways of Working Together</a:t>
            </a:r>
          </a:p>
        </p:txBody>
      </p:sp>
      <p:pic>
        <p:nvPicPr>
          <p:cNvPr id="6146" name="Picture 2" descr="Image result for Cartoon People Working Together">
            <a:extLst>
              <a:ext uri="{FF2B5EF4-FFF2-40B4-BE49-F238E27FC236}">
                <a16:creationId xmlns:a16="http://schemas.microsoft.com/office/drawing/2014/main" id="{FC29EE3D-56B8-4A4C-AEA5-6A9937903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r="2" b="18362"/>
          <a:stretch/>
        </p:blipFill>
        <p:spPr bwMode="auto">
          <a:xfrm>
            <a:off x="-6" y="21"/>
            <a:ext cx="4711516" cy="29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8" name="Rectangle 6190">
            <a:extLst>
              <a:ext uri="{FF2B5EF4-FFF2-40B4-BE49-F238E27FC236}">
                <a16:creationId xmlns:a16="http://schemas.microsoft.com/office/drawing/2014/main" id="{82F8B5D5-EDD3-466C-9CFA-C8A8B1C7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09" name="Rectangle 6192">
            <a:extLst>
              <a:ext uri="{FF2B5EF4-FFF2-40B4-BE49-F238E27FC236}">
                <a16:creationId xmlns:a16="http://schemas.microsoft.com/office/drawing/2014/main" id="{9FC6858B-B383-4FB7-AAFA-9CBB921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4D0BFBA-6CF6-AF2A-20E3-C1C672D8C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5426" b="-2"/>
          <a:stretch/>
        </p:blipFill>
        <p:spPr>
          <a:xfrm>
            <a:off x="26" y="3172569"/>
            <a:ext cx="4711515" cy="36854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2FB3-8F28-A4F5-A032-B5F815AF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3172569"/>
            <a:ext cx="6272784" cy="3068211"/>
          </a:xfrm>
        </p:spPr>
        <p:txBody>
          <a:bodyPr>
            <a:normAutofit/>
          </a:bodyPr>
          <a:lstStyle/>
          <a:p>
            <a:r>
              <a:rPr lang="en-GB" sz="2000" b="1" dirty="0"/>
              <a:t>Collaboration</a:t>
            </a:r>
            <a:r>
              <a:rPr lang="en-GB" sz="2000" dirty="0"/>
              <a:t> – </a:t>
            </a:r>
            <a:r>
              <a:rPr lang="en-GB" sz="2000" b="0" i="0" dirty="0">
                <a:effectLst/>
                <a:latin typeface="GDS Transport"/>
              </a:rPr>
              <a:t>is joint working by two or more organisations in order to better fulfil their purposes, while remaining as separate organisations.  Joint working could be ‘one-off’ activities or ongoing, informal or formal collaborations</a:t>
            </a:r>
          </a:p>
          <a:p>
            <a:endParaRPr lang="en-GB" sz="2000" dirty="0"/>
          </a:p>
          <a:p>
            <a:r>
              <a:rPr lang="en-GB" sz="2000" b="1" dirty="0"/>
              <a:t>Partnership</a:t>
            </a:r>
            <a:r>
              <a:rPr lang="en-GB" sz="2000" dirty="0"/>
              <a:t> – generally a more formal arrangement, again between two or more organisations to better fulfil their purposes, often to create one single organisation.</a:t>
            </a:r>
          </a:p>
        </p:txBody>
      </p:sp>
    </p:spTree>
    <p:extLst>
      <p:ext uri="{BB962C8B-B14F-4D97-AF65-F5344CB8AC3E}">
        <p14:creationId xmlns:p14="http://schemas.microsoft.com/office/powerpoint/2010/main" val="309596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5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8" name="Group 105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9" name="Rectangle 10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70" name="Rectangle 105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B5DC2-69D8-B245-6C3B-945FC4F1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05381"/>
            <a:ext cx="4876631" cy="400471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Connect </a:t>
            </a:r>
            <a:r>
              <a:rPr lang="en-US" sz="2000" dirty="0"/>
              <a:t>– with likeminded organisations, you may need to reach out across networks and sectors to find your best fit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Contribute</a:t>
            </a:r>
            <a:r>
              <a:rPr lang="en-US" sz="2000" dirty="0"/>
              <a:t> – from start to finish, organisations have something different to offer, recognise this and work to your strengths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Communicate </a:t>
            </a:r>
            <a:r>
              <a:rPr lang="en-US" sz="2000" dirty="0"/>
              <a:t>– continuous communication at all stages is essential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Commit</a:t>
            </a:r>
            <a:r>
              <a:rPr lang="en-US" sz="2000" dirty="0"/>
              <a:t> – time and resources to make sure the reason collaboration is in place is successful and leads to impact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071" name="Rectangle 106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2" name="Rectangle 10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Admission Application esssay">
            <a:extLst>
              <a:ext uri="{FF2B5EF4-FFF2-40B4-BE49-F238E27FC236}">
                <a16:creationId xmlns:a16="http://schemas.microsoft.com/office/drawing/2014/main" id="{AEFF1D58-7D0C-CBAA-2257-B4C706768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r="4" b="2546"/>
          <a:stretch/>
        </p:blipFill>
        <p:spPr bwMode="auto">
          <a:xfrm>
            <a:off x="6555052" y="1607665"/>
            <a:ext cx="4807245" cy="46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75AB2C3-69DB-A7A9-A95B-AA13277D5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7820609" y="-635"/>
            <a:ext cx="1739767" cy="1527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638AD-703D-4350-877E-BF423463496C}"/>
              </a:ext>
            </a:extLst>
          </p:cNvPr>
          <p:cNvSpPr txBox="1"/>
          <p:nvPr/>
        </p:nvSpPr>
        <p:spPr>
          <a:xfrm>
            <a:off x="752448" y="697436"/>
            <a:ext cx="4641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Steps to Successful Collaborations </a:t>
            </a:r>
          </a:p>
        </p:txBody>
      </p:sp>
    </p:spTree>
    <p:extLst>
      <p:ext uri="{BB962C8B-B14F-4D97-AF65-F5344CB8AC3E}">
        <p14:creationId xmlns:p14="http://schemas.microsoft.com/office/powerpoint/2010/main" val="260997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Rectangle 210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CCDBA-5074-0DDD-4DBC-282FED1A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Successful Partnerships agree</a:t>
            </a:r>
          </a:p>
        </p:txBody>
      </p:sp>
      <p:sp>
        <p:nvSpPr>
          <p:cNvPr id="2119" name="Rectangle: Rounded Corners 2108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1684E6-9B4D-B9D3-4DB5-3574E85F8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58764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CCCFE73-937B-F2DC-BEB8-EE58702400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432505" y="60376"/>
            <a:ext cx="1599099" cy="1404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77C01-CB61-02DD-52F7-06917DD3DA63}"/>
              </a:ext>
            </a:extLst>
          </p:cNvPr>
          <p:cNvSpPr txBox="1"/>
          <p:nvPr/>
        </p:nvSpPr>
        <p:spPr>
          <a:xfrm>
            <a:off x="628117" y="5512037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3300"/>
                </a:solidFill>
              </a:rPr>
              <a:t>Are you partnership ready? What would you need to put in place to enable this?  How can LVET help you?</a:t>
            </a:r>
          </a:p>
        </p:txBody>
      </p:sp>
    </p:spTree>
    <p:extLst>
      <p:ext uri="{BB962C8B-B14F-4D97-AF65-F5344CB8AC3E}">
        <p14:creationId xmlns:p14="http://schemas.microsoft.com/office/powerpoint/2010/main" val="29093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A21EB-7994-43A5-C4E6-5826270E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FFFFFF"/>
                </a:solidFill>
                <a:latin typeface="+mn-lt"/>
              </a:rPr>
              <a:t>Enablers – look at the bigger picture </a:t>
            </a:r>
          </a:p>
        </p:txBody>
      </p:sp>
      <p:sp>
        <p:nvSpPr>
          <p:cNvPr id="38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E2D371D-9457-B387-D4E1-A15B935B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175" y="1526032"/>
            <a:ext cx="5991225" cy="48215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Time</a:t>
            </a:r>
            <a:r>
              <a:rPr lang="en-GB" sz="1800" b="0" i="0" dirty="0">
                <a:effectLst/>
                <a:latin typeface="MuseoSans"/>
              </a:rPr>
              <a:t> – need a lot of time at the start of collaboration or partnership to develop the essential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Build from the start </a:t>
            </a:r>
            <a:r>
              <a:rPr lang="en-GB" sz="1800" b="0" i="0" dirty="0">
                <a:effectLst/>
                <a:latin typeface="MuseoSans"/>
              </a:rPr>
              <a:t>- make sure all partners in the system are signed up to the same values and principles. This is enabled by strong leadership at each level of the 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MuseoSans"/>
              </a:rPr>
              <a:t>Outcomes</a:t>
            </a:r>
            <a:r>
              <a:rPr lang="en-GB" sz="1800" dirty="0">
                <a:latin typeface="MuseoSans"/>
              </a:rPr>
              <a:t> - </a:t>
            </a:r>
            <a:r>
              <a:rPr lang="en-GB" sz="1800" b="0" i="0" dirty="0">
                <a:effectLst/>
                <a:latin typeface="MuseoSans"/>
              </a:rPr>
              <a:t>agree outcomes and impact, these will only work best if jointly and collaboratively developed - not imposed.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Play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MuseoSans"/>
              </a:rPr>
              <a:t>to</a:t>
            </a: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 strengths</a:t>
            </a:r>
            <a:r>
              <a:rPr lang="en-GB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 </a:t>
            </a:r>
            <a:r>
              <a:rPr lang="en-GB" sz="1800" b="0" i="0" dirty="0">
                <a:effectLst/>
                <a:latin typeface="MuseoSans"/>
              </a:rPr>
              <a:t>- recognising and using best skills of  partners.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Align work</a:t>
            </a:r>
            <a:r>
              <a:rPr lang="en-GB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 </a:t>
            </a:r>
            <a:r>
              <a:rPr lang="en-GB" sz="1800" b="0" i="0" dirty="0">
                <a:effectLst/>
                <a:latin typeface="MuseoSans"/>
              </a:rPr>
              <a:t>- combined to create an overall plan.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Demonstrate the value</a:t>
            </a:r>
            <a:r>
              <a:rPr lang="en-GB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 </a:t>
            </a:r>
            <a:r>
              <a:rPr lang="en-GB" sz="1800" b="0" i="0" dirty="0">
                <a:effectLst/>
                <a:latin typeface="MuseoSans"/>
              </a:rPr>
              <a:t>- of collaboration or partnership and the impact that working together can have.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useoSans"/>
              </a:rPr>
              <a:t>Communicate</a:t>
            </a:r>
            <a:r>
              <a:rPr lang="en-GB" sz="1800" b="0" i="0" dirty="0">
                <a:effectLst/>
                <a:latin typeface="MuseoSans"/>
              </a:rPr>
              <a:t> - the partnership work and its success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500" b="0" i="0" dirty="0">
              <a:effectLst/>
              <a:latin typeface="MuseoSans"/>
            </a:endParaRPr>
          </a:p>
          <a:p>
            <a:endParaRPr lang="en-GB" sz="15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530852-8005-DD64-BD43-42522A681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414344" y="5369798"/>
            <a:ext cx="1599099" cy="1404081"/>
          </a:xfrm>
          <a:prstGeom prst="rect">
            <a:avLst/>
          </a:prstGeom>
        </p:spPr>
      </p:pic>
      <p:pic>
        <p:nvPicPr>
          <p:cNvPr id="3" name="Picture 2" descr="Image result for Cartoon People Working Together">
            <a:extLst>
              <a:ext uri="{FF2B5EF4-FFF2-40B4-BE49-F238E27FC236}">
                <a16:creationId xmlns:a16="http://schemas.microsoft.com/office/drawing/2014/main" id="{6E327B1B-8601-0E23-5033-9526F8EE3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r="2" b="63012"/>
          <a:stretch/>
        </p:blipFill>
        <p:spPr bwMode="auto">
          <a:xfrm>
            <a:off x="397611" y="5738969"/>
            <a:ext cx="4711516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2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543B-3FA5-E0B0-389D-7AC088E4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+mn-lt"/>
              </a:rPr>
              <a:t>Barriers – can be turned into positives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FC6B12-4A11-5DC9-188A-102C5677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483551" cy="5976743"/>
          </a:xfrm>
        </p:spPr>
        <p:txBody>
          <a:bodyPr anchor="t">
            <a:normAutofit lnSpcReduction="10000"/>
          </a:bodyPr>
          <a:lstStyle/>
          <a:p>
            <a:r>
              <a:rPr lang="en-GB" sz="3200" dirty="0"/>
              <a:t>Lack of time</a:t>
            </a:r>
          </a:p>
          <a:p>
            <a:r>
              <a:rPr lang="en-GB" sz="3200" dirty="0"/>
              <a:t>Lack of understanding</a:t>
            </a:r>
          </a:p>
          <a:p>
            <a:pPr lvl="1"/>
            <a:r>
              <a:rPr lang="en-GB" sz="2800" dirty="0">
                <a:solidFill>
                  <a:srgbClr val="FF3300"/>
                </a:solidFill>
              </a:rPr>
              <a:t>What you both want to achieve </a:t>
            </a:r>
          </a:p>
          <a:p>
            <a:pPr lvl="1"/>
            <a:r>
              <a:rPr lang="en-GB" sz="2800" dirty="0">
                <a:solidFill>
                  <a:srgbClr val="FF3300"/>
                </a:solidFill>
              </a:rPr>
              <a:t>Size or type of organisations involved</a:t>
            </a:r>
          </a:p>
          <a:p>
            <a:pPr lvl="1"/>
            <a:r>
              <a:rPr lang="en-GB" sz="2800" dirty="0">
                <a:solidFill>
                  <a:srgbClr val="FF3300"/>
                </a:solidFill>
              </a:rPr>
              <a:t>Feeling of threat – losing identity</a:t>
            </a:r>
          </a:p>
          <a:p>
            <a:pPr lvl="1"/>
            <a:r>
              <a:rPr lang="en-GB" sz="2800" dirty="0">
                <a:solidFill>
                  <a:srgbClr val="FF3300"/>
                </a:solidFill>
              </a:rPr>
              <a:t>Recognising roles and responsibilities</a:t>
            </a:r>
          </a:p>
          <a:p>
            <a:r>
              <a:rPr lang="en-GB" sz="3200" dirty="0"/>
              <a:t>Sharing of information</a:t>
            </a:r>
          </a:p>
          <a:p>
            <a:r>
              <a:rPr lang="en-GB" sz="3200" dirty="0"/>
              <a:t>Resources – particularly £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Recognising when the relationship is not ‘best fit’</a:t>
            </a:r>
          </a:p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485005A-7393-AC41-FA2D-E15FAB832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559957" y="60377"/>
            <a:ext cx="1471648" cy="12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3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ow to Make a Business Plan for Your Custom Clothing Line | Printbest">
            <a:extLst>
              <a:ext uri="{FF2B5EF4-FFF2-40B4-BE49-F238E27FC236}">
                <a16:creationId xmlns:a16="http://schemas.microsoft.com/office/drawing/2014/main" id="{B732B142-E7F8-570D-5448-5AD01121F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8767" b="-1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Arc 3080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0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B92C1-8576-6BD2-C3AE-DCECE060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93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Benefits and opportunities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EC69823-FD4A-3094-FFFB-E908CC18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1"/>
            <a:ext cx="10515600" cy="4809802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LVET act as broker – this will be one of the essential steps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Cost savings </a:t>
            </a:r>
            <a:r>
              <a:rPr lang="en-GB" sz="2400" dirty="0"/>
              <a:t>– merging should lead to reduction in overheads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Merge skills and resources </a:t>
            </a:r>
            <a:r>
              <a:rPr lang="en-GB" sz="2400" dirty="0"/>
              <a:t>– especially workforce and cost savings eg rent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New opportunities to survive and thrive:</a:t>
            </a:r>
          </a:p>
          <a:p>
            <a:pPr lvl="1"/>
            <a:r>
              <a:rPr lang="en-GB" dirty="0"/>
              <a:t>Funding – works for both small and large organisations/groups, providing different opportunities for all partners</a:t>
            </a:r>
          </a:p>
          <a:p>
            <a:pPr lvl="1"/>
            <a:r>
              <a:rPr lang="en-GB" dirty="0"/>
              <a:t>Greater reach to public or service user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Be more involved:</a:t>
            </a:r>
          </a:p>
          <a:p>
            <a:pPr lvl="1"/>
            <a:r>
              <a:rPr lang="en-GB" dirty="0"/>
              <a:t>Join LVET and attend members monthly virtual meetings</a:t>
            </a:r>
          </a:p>
          <a:p>
            <a:pPr lvl="1"/>
            <a:r>
              <a:rPr lang="en-GB" dirty="0"/>
              <a:t>Connect to Lincolnshire Community and Voluntary Service, Voluntary Centre Services (Urban Challenge Ltd), Lincolnshire Community Foundation, Involving Lincs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9F32079-C68E-0FED-2F36-AF426346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4839" b="4"/>
          <a:stretch/>
        </p:blipFill>
        <p:spPr>
          <a:xfrm>
            <a:off x="10833651" y="5597976"/>
            <a:ext cx="1245933" cy="1093985"/>
          </a:xfrm>
          <a:prstGeom prst="rect">
            <a:avLst/>
          </a:prstGeom>
        </p:spPr>
      </p:pic>
      <p:pic>
        <p:nvPicPr>
          <p:cNvPr id="3" name="Picture 2" descr="Image result for Cartoon People Working Together">
            <a:extLst>
              <a:ext uri="{FF2B5EF4-FFF2-40B4-BE49-F238E27FC236}">
                <a16:creationId xmlns:a16="http://schemas.microsoft.com/office/drawing/2014/main" id="{C108DC70-0912-C504-2FBE-3B5EF14F9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r="2" b="63012"/>
          <a:stretch/>
        </p:blipFill>
        <p:spPr bwMode="auto">
          <a:xfrm>
            <a:off x="4180239" y="5833833"/>
            <a:ext cx="4711516" cy="10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1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996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GDS Transport</vt:lpstr>
      <vt:lpstr>MuseoSans</vt:lpstr>
      <vt:lpstr>Office Theme</vt:lpstr>
      <vt:lpstr>Working Together</vt:lpstr>
      <vt:lpstr>Why it’s important we  work together</vt:lpstr>
      <vt:lpstr>Ways of Working Together</vt:lpstr>
      <vt:lpstr>PowerPoint Presentation</vt:lpstr>
      <vt:lpstr>Successful Partnerships agree</vt:lpstr>
      <vt:lpstr>Enablers – look at the bigger picture </vt:lpstr>
      <vt:lpstr>Barriers – can be turned into positives</vt:lpstr>
      <vt:lpstr>PowerPoint Presentation</vt:lpstr>
      <vt:lpstr>Benefits and opportunities</vt:lpstr>
      <vt:lpstr>Potential collaborations and partnerships</vt:lpstr>
      <vt:lpstr>Local Examples</vt:lpstr>
      <vt:lpstr> Other ideas</vt:lpstr>
      <vt:lpstr>Any Questions or Comments</vt:lpstr>
      <vt:lpstr>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Ward</dc:creator>
  <cp:lastModifiedBy>Sarah Fletcher</cp:lastModifiedBy>
  <cp:revision>5</cp:revision>
  <dcterms:created xsi:type="dcterms:W3CDTF">2023-03-22T17:13:36Z</dcterms:created>
  <dcterms:modified xsi:type="dcterms:W3CDTF">2023-04-19T10:45:07Z</dcterms:modified>
</cp:coreProperties>
</file>