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63" r:id="rId5"/>
    <p:sldMasterId id="2147483695" r:id="rId6"/>
  </p:sldMasterIdLst>
  <p:notesMasterIdLst>
    <p:notesMasterId r:id="rId19"/>
  </p:notesMasterIdLst>
  <p:handoutMasterIdLst>
    <p:handoutMasterId r:id="rId20"/>
  </p:handoutMasterIdLst>
  <p:sldIdLst>
    <p:sldId id="291" r:id="rId7"/>
    <p:sldId id="296" r:id="rId8"/>
    <p:sldId id="308" r:id="rId9"/>
    <p:sldId id="307" r:id="rId10"/>
    <p:sldId id="312" r:id="rId11"/>
    <p:sldId id="304" r:id="rId12"/>
    <p:sldId id="299" r:id="rId13"/>
    <p:sldId id="305" r:id="rId14"/>
    <p:sldId id="302" r:id="rId15"/>
    <p:sldId id="310" r:id="rId16"/>
    <p:sldId id="311" r:id="rId17"/>
    <p:sldId id="30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F2E154-19D5-45F7-A256-621BDA62E0A8}" v="1" dt="2023-10-18T07:33:23.7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2" autoAdjust="0"/>
    <p:restoredTop sz="96327"/>
  </p:normalViewPr>
  <p:slideViewPr>
    <p:cSldViewPr snapToGrid="0" snapToObjects="1">
      <p:cViewPr varScale="1">
        <p:scale>
          <a:sx n="107" d="100"/>
          <a:sy n="107" d="100"/>
        </p:scale>
        <p:origin x="918" y="11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Webb" userId="8cc8f19b-f20b-4864-a3d8-2cec984856fb" providerId="ADAL" clId="{974083CF-4494-4DEA-818D-7DBD6B9083FD}"/>
    <pc:docChg chg="modSld">
      <pc:chgData name="Allison Webb" userId="8cc8f19b-f20b-4864-a3d8-2cec984856fb" providerId="ADAL" clId="{974083CF-4494-4DEA-818D-7DBD6B9083FD}" dt="2023-10-18T15:49:20.810" v="34" actId="255"/>
      <pc:docMkLst>
        <pc:docMk/>
      </pc:docMkLst>
      <pc:sldChg chg="modSp mod">
        <pc:chgData name="Allison Webb" userId="8cc8f19b-f20b-4864-a3d8-2cec984856fb" providerId="ADAL" clId="{974083CF-4494-4DEA-818D-7DBD6B9083FD}" dt="2023-10-18T15:49:20.810" v="34" actId="255"/>
        <pc:sldMkLst>
          <pc:docMk/>
          <pc:sldMk cId="3756758380" sldId="308"/>
        </pc:sldMkLst>
        <pc:spChg chg="mod">
          <ac:chgData name="Allison Webb" userId="8cc8f19b-f20b-4864-a3d8-2cec984856fb" providerId="ADAL" clId="{974083CF-4494-4DEA-818D-7DBD6B9083FD}" dt="2023-10-18T15:49:20.810" v="34" actId="255"/>
          <ac:spMkLst>
            <pc:docMk/>
            <pc:sldMk cId="3756758380" sldId="308"/>
            <ac:spMk id="3" creationId="{A80F4C6B-91B5-B948-ED9F-C05FB2949A8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A11D26-0014-41E5-A47A-82F3029645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C6A426-D1FF-A59B-4219-AF0E8150E4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984032-7036-4A4F-AF92-55E62A138C24}" type="datetimeFigureOut">
              <a:rPr lang="en-US" smtClean="0"/>
              <a:t>10/18/2023</a:t>
            </a:fld>
            <a:endParaRPr lang="en-US"/>
          </a:p>
        </p:txBody>
      </p:sp>
      <p:sp>
        <p:nvSpPr>
          <p:cNvPr id="4" name="Footer Placeholder 3">
            <a:extLst>
              <a:ext uri="{FF2B5EF4-FFF2-40B4-BE49-F238E27FC236}">
                <a16:creationId xmlns:a16="http://schemas.microsoft.com/office/drawing/2014/main" id="{210B4EB4-C5C8-97C2-2596-7407A0ADE3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F3F6B7B-BA36-EE37-A2E5-080A4103AF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6096D7-5AC2-F04B-9D12-B31A63E38BA7}" type="slidenum">
              <a:rPr lang="en-US" smtClean="0"/>
              <a:t>‹#›</a:t>
            </a:fld>
            <a:endParaRPr lang="en-US"/>
          </a:p>
        </p:txBody>
      </p:sp>
    </p:spTree>
    <p:extLst>
      <p:ext uri="{BB962C8B-B14F-4D97-AF65-F5344CB8AC3E}">
        <p14:creationId xmlns:p14="http://schemas.microsoft.com/office/powerpoint/2010/main" val="279696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9D506-07F6-8E4E-92C2-27481F9496B5}"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0296A-79EF-574B-9EB3-8F71082E9649}" type="slidenum">
              <a:rPr lang="en-US" smtClean="0"/>
              <a:t>‹#›</a:t>
            </a:fld>
            <a:endParaRPr lang="en-US"/>
          </a:p>
        </p:txBody>
      </p:sp>
    </p:spTree>
    <p:extLst>
      <p:ext uri="{BB962C8B-B14F-4D97-AF65-F5344CB8AC3E}">
        <p14:creationId xmlns:p14="http://schemas.microsoft.com/office/powerpoint/2010/main" val="1776525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D0296A-79EF-574B-9EB3-8F71082E9649}" type="slidenum">
              <a:rPr lang="en-US" smtClean="0"/>
              <a:t>1</a:t>
            </a:fld>
            <a:endParaRPr lang="en-US"/>
          </a:p>
        </p:txBody>
      </p:sp>
    </p:spTree>
    <p:extLst>
      <p:ext uri="{BB962C8B-B14F-4D97-AF65-F5344CB8AC3E}">
        <p14:creationId xmlns:p14="http://schemas.microsoft.com/office/powerpoint/2010/main" val="741048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D0296A-79EF-574B-9EB3-8F71082E9649}" type="slidenum">
              <a:rPr lang="en-US" smtClean="0"/>
              <a:t>3</a:t>
            </a:fld>
            <a:endParaRPr lang="en-US"/>
          </a:p>
        </p:txBody>
      </p:sp>
    </p:spTree>
    <p:extLst>
      <p:ext uri="{BB962C8B-B14F-4D97-AF65-F5344CB8AC3E}">
        <p14:creationId xmlns:p14="http://schemas.microsoft.com/office/powerpoint/2010/main" val="143026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D0296A-79EF-574B-9EB3-8F71082E9649}" type="slidenum">
              <a:rPr lang="en-US" smtClean="0"/>
              <a:t>5</a:t>
            </a:fld>
            <a:endParaRPr lang="en-US"/>
          </a:p>
        </p:txBody>
      </p:sp>
    </p:spTree>
    <p:extLst>
      <p:ext uri="{BB962C8B-B14F-4D97-AF65-F5344CB8AC3E}">
        <p14:creationId xmlns:p14="http://schemas.microsoft.com/office/powerpoint/2010/main" val="3532903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D0296A-79EF-574B-9EB3-8F71082E9649}" type="slidenum">
              <a:rPr lang="en-US" smtClean="0"/>
              <a:t>6</a:t>
            </a:fld>
            <a:endParaRPr lang="en-US"/>
          </a:p>
        </p:txBody>
      </p:sp>
    </p:spTree>
    <p:extLst>
      <p:ext uri="{BB962C8B-B14F-4D97-AF65-F5344CB8AC3E}">
        <p14:creationId xmlns:p14="http://schemas.microsoft.com/office/powerpoint/2010/main" val="198526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D0296A-79EF-574B-9EB3-8F71082E9649}" type="slidenum">
              <a:rPr lang="en-US" smtClean="0"/>
              <a:t>12</a:t>
            </a:fld>
            <a:endParaRPr lang="en-US"/>
          </a:p>
        </p:txBody>
      </p:sp>
    </p:spTree>
    <p:extLst>
      <p:ext uri="{BB962C8B-B14F-4D97-AF65-F5344CB8AC3E}">
        <p14:creationId xmlns:p14="http://schemas.microsoft.com/office/powerpoint/2010/main" val="1286486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gradFill>
          <a:gsLst>
            <a:gs pos="0">
              <a:srgbClr val="4F0E5D"/>
            </a:gs>
            <a:gs pos="39000">
              <a:schemeClr val="tx1"/>
            </a:gs>
          </a:gsLst>
          <a:path path="circle">
            <a:fillToRect t="100000" r="100000"/>
          </a:path>
        </a:gradFill>
        <a:effectLst/>
      </p:bgPr>
    </p:bg>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C85C8859-9DE0-64D9-96CD-C89835A2EBDB}"/>
              </a:ext>
              <a:ext uri="{C183D7F6-B498-43B3-948B-1728B52AA6E4}">
                <adec:decorative xmlns:adec="http://schemas.microsoft.com/office/drawing/2017/decorative" val="1"/>
              </a:ext>
            </a:extLst>
          </p:cNvPr>
          <p:cNvSpPr/>
          <p:nvPr userDrawn="1"/>
        </p:nvSpPr>
        <p:spPr>
          <a:xfrm>
            <a:off x="0" y="0"/>
            <a:ext cx="3918940" cy="6858000"/>
          </a:xfrm>
          <a:custGeom>
            <a:avLst/>
            <a:gdLst>
              <a:gd name="connsiteX0" fmla="*/ 0 w 3918940"/>
              <a:gd name="connsiteY0" fmla="*/ 0 h 6858000"/>
              <a:gd name="connsiteX1" fmla="*/ 2542567 w 3918940"/>
              <a:gd name="connsiteY1" fmla="*/ 0 h 6858000"/>
              <a:gd name="connsiteX2" fmla="*/ 2597945 w 3918940"/>
              <a:gd name="connsiteY2" fmla="*/ 55213 h 6858000"/>
              <a:gd name="connsiteX3" fmla="*/ 3918940 w 3918940"/>
              <a:gd name="connsiteY3" fmla="*/ 3429000 h 6858000"/>
              <a:gd name="connsiteX4" fmla="*/ 2597945 w 3918940"/>
              <a:gd name="connsiteY4" fmla="*/ 6802787 h 6858000"/>
              <a:gd name="connsiteX5" fmla="*/ 2542567 w 3918940"/>
              <a:gd name="connsiteY5" fmla="*/ 6858000 h 6858000"/>
              <a:gd name="connsiteX6" fmla="*/ 0 w 3918940"/>
              <a:gd name="connsiteY6" fmla="*/ 6858000 h 6858000"/>
              <a:gd name="connsiteX7" fmla="*/ 0 w 391894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940" h="6858000">
                <a:moveTo>
                  <a:pt x="0" y="0"/>
                </a:moveTo>
                <a:lnTo>
                  <a:pt x="2542567" y="0"/>
                </a:lnTo>
                <a:lnTo>
                  <a:pt x="2597945" y="55213"/>
                </a:lnTo>
                <a:cubicBezTo>
                  <a:pt x="3417850" y="941256"/>
                  <a:pt x="3918940" y="2126610"/>
                  <a:pt x="3918940" y="3429000"/>
                </a:cubicBezTo>
                <a:cubicBezTo>
                  <a:pt x="3918940" y="4731390"/>
                  <a:pt x="3417850" y="5916744"/>
                  <a:pt x="2597945" y="6802787"/>
                </a:cubicBezTo>
                <a:lnTo>
                  <a:pt x="2542567"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BGU Logo">
            <a:extLst>
              <a:ext uri="{FF2B5EF4-FFF2-40B4-BE49-F238E27FC236}">
                <a16:creationId xmlns:a16="http://schemas.microsoft.com/office/drawing/2014/main" id="{04474F06-F9B9-1E4B-F8AC-30253AEF20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9" name="Freeform 58">
            <a:extLst>
              <a:ext uri="{FF2B5EF4-FFF2-40B4-BE49-F238E27FC236}">
                <a16:creationId xmlns:a16="http://schemas.microsoft.com/office/drawing/2014/main" id="{867DAB06-0E8D-CEAD-F849-9E3A6B19ECC7}"/>
              </a:ext>
              <a:ext uri="{C183D7F6-B498-43B3-948B-1728B52AA6E4}">
                <adec:decorative xmlns:adec="http://schemas.microsoft.com/office/drawing/2017/decorative" val="1"/>
              </a:ext>
            </a:extLst>
          </p:cNvPr>
          <p:cNvSpPr/>
          <p:nvPr userDrawn="1"/>
        </p:nvSpPr>
        <p:spPr>
          <a:xfrm>
            <a:off x="8376056" y="1"/>
            <a:ext cx="3815944" cy="3796643"/>
          </a:xfrm>
          <a:custGeom>
            <a:avLst/>
            <a:gdLst>
              <a:gd name="connsiteX0" fmla="*/ 0 w 3815944"/>
              <a:gd name="connsiteY0" fmla="*/ 0 h 3796643"/>
              <a:gd name="connsiteX1" fmla="*/ 3815944 w 3815944"/>
              <a:gd name="connsiteY1" fmla="*/ 0 h 3796643"/>
              <a:gd name="connsiteX2" fmla="*/ 3815944 w 3815944"/>
              <a:gd name="connsiteY2" fmla="*/ 3796643 h 3796643"/>
              <a:gd name="connsiteX3" fmla="*/ 3769180 w 3815944"/>
              <a:gd name="connsiteY3" fmla="*/ 3626482 h 3796643"/>
              <a:gd name="connsiteX4" fmla="*/ 218482 w 3815944"/>
              <a:gd name="connsiteY4" fmla="*/ 60028 h 3796643"/>
              <a:gd name="connsiteX5" fmla="*/ 0 w 3815944"/>
              <a:gd name="connsiteY5" fmla="*/ 0 h 379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44" h="3796643">
                <a:moveTo>
                  <a:pt x="0" y="0"/>
                </a:moveTo>
                <a:lnTo>
                  <a:pt x="3815944" y="0"/>
                </a:lnTo>
                <a:lnTo>
                  <a:pt x="3815944" y="3796643"/>
                </a:lnTo>
                <a:lnTo>
                  <a:pt x="3769180" y="3626482"/>
                </a:lnTo>
                <a:cubicBezTo>
                  <a:pt x="3264001" y="1919808"/>
                  <a:pt x="1921992" y="572547"/>
                  <a:pt x="218482" y="60028"/>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TextBox 61">
            <a:extLst>
              <a:ext uri="{FF2B5EF4-FFF2-40B4-BE49-F238E27FC236}">
                <a16:creationId xmlns:a16="http://schemas.microsoft.com/office/drawing/2014/main" id="{975F00CB-48B9-6916-73D1-EEC56B50F083}"/>
              </a:ext>
            </a:extLst>
          </p:cNvPr>
          <p:cNvSpPr txBox="1"/>
          <p:nvPr userDrawn="1"/>
        </p:nvSpPr>
        <p:spPr>
          <a:xfrm>
            <a:off x="1396250" y="3134270"/>
            <a:ext cx="9399495" cy="2308324"/>
          </a:xfrm>
          <a:prstGeom prst="rect">
            <a:avLst/>
          </a:prstGeom>
          <a:noFill/>
        </p:spPr>
        <p:txBody>
          <a:bodyPr wrap="square" rtlCol="0" anchor="ctr">
            <a:spAutoFit/>
          </a:bodyPr>
          <a:lstStyle/>
          <a:p>
            <a:pPr algn="ctr">
              <a:lnSpc>
                <a:spcPct val="90000"/>
              </a:lnSpc>
            </a:pPr>
            <a:r>
              <a:rPr lang="en-GB" sz="8000" dirty="0">
                <a:solidFill>
                  <a:schemeClr val="bg2"/>
                </a:solidFill>
                <a:latin typeface="+mj-lt"/>
              </a:rPr>
              <a:t>Bishop Grosseteste</a:t>
            </a:r>
          </a:p>
          <a:p>
            <a:pPr algn="ctr">
              <a:lnSpc>
                <a:spcPct val="90000"/>
              </a:lnSpc>
            </a:pPr>
            <a:r>
              <a:rPr lang="en-GB" sz="8000" dirty="0">
                <a:solidFill>
                  <a:schemeClr val="bg2"/>
                </a:solidFill>
                <a:latin typeface="+mj-lt"/>
              </a:rPr>
              <a:t>University</a:t>
            </a:r>
            <a:endParaRPr lang="en-US" sz="8000" dirty="0">
              <a:solidFill>
                <a:schemeClr val="bg2"/>
              </a:solidFill>
              <a:latin typeface="+mj-lt"/>
            </a:endParaRPr>
          </a:p>
        </p:txBody>
      </p:sp>
      <p:sp>
        <p:nvSpPr>
          <p:cNvPr id="2" name="Title 1">
            <a:extLst>
              <a:ext uri="{FF2B5EF4-FFF2-40B4-BE49-F238E27FC236}">
                <a16:creationId xmlns:a16="http://schemas.microsoft.com/office/drawing/2014/main" id="{7B2FE785-3CBB-9D14-CB1E-B923C88EF4F9}"/>
              </a:ext>
            </a:extLst>
          </p:cNvPr>
          <p:cNvSpPr>
            <a:spLocks noGrp="1"/>
          </p:cNvSpPr>
          <p:nvPr>
            <p:ph type="title" hasCustomPrompt="1"/>
          </p:nvPr>
        </p:nvSpPr>
        <p:spPr>
          <a:xfrm>
            <a:off x="1117223" y="2022144"/>
            <a:ext cx="9957548" cy="1112126"/>
          </a:xfrm>
        </p:spPr>
        <p:txBody>
          <a:bodyPr>
            <a:noAutofit/>
          </a:bodyPr>
          <a:lstStyle>
            <a:lvl1pPr algn="ctr">
              <a:defRPr sz="6600">
                <a:solidFill>
                  <a:schemeClr val="accent1"/>
                </a:solidFill>
              </a:defRPr>
            </a:lvl1pPr>
          </a:lstStyle>
          <a:p>
            <a:r>
              <a:rPr lang="en-GB" dirty="0"/>
              <a:t>Welcome to</a:t>
            </a:r>
            <a:endParaRPr lang="en-US" dirty="0"/>
          </a:p>
        </p:txBody>
      </p:sp>
    </p:spTree>
    <p:extLst>
      <p:ext uri="{BB962C8B-B14F-4D97-AF65-F5344CB8AC3E}">
        <p14:creationId xmlns:p14="http://schemas.microsoft.com/office/powerpoint/2010/main" val="640619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agraph Slide 1">
    <p:bg>
      <p:bgPr>
        <a:gradFill flip="none" rotWithShape="1">
          <a:gsLst>
            <a:gs pos="0">
              <a:srgbClr val="4F0E5D"/>
            </a:gs>
            <a:gs pos="39000">
              <a:schemeClr val="tx1"/>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2" name="Picture 31" descr="BGU Logo">
            <a:extLst>
              <a:ext uri="{FF2B5EF4-FFF2-40B4-BE49-F238E27FC236}">
                <a16:creationId xmlns:a16="http://schemas.microsoft.com/office/drawing/2014/main" id="{04474F06-F9B9-1E4B-F8AC-30253AEF20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pic>
        <p:nvPicPr>
          <p:cNvPr id="11" name="Picture 10" descr="A photograph of Constance Stewart Hall in Spring, with daffodils and a blossoming tree in front.">
            <a:extLst>
              <a:ext uri="{FF2B5EF4-FFF2-40B4-BE49-F238E27FC236}">
                <a16:creationId xmlns:a16="http://schemas.microsoft.com/office/drawing/2014/main" id="{42DEAC5B-8B4E-AB6F-DB7D-4209671CF90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6000" y="0"/>
            <a:ext cx="6096000" cy="6858000"/>
          </a:xfrm>
        </p:spPr>
        <p:txBody>
          <a:bodyPr>
            <a:normAutofit/>
          </a:bodyPr>
          <a:lstStyle>
            <a:lvl1pPr marL="0" indent="0">
              <a:buNone/>
              <a:defRPr sz="1800"/>
            </a:lvl1pPr>
          </a:lstStyle>
          <a:p>
            <a:r>
              <a:rPr lang="en-US" dirty="0"/>
              <a:t>Click icon in center of photo to replace image. Photos available from BGU Image Library on Marketing Portal Tile.</a:t>
            </a:r>
          </a:p>
          <a:p>
            <a:endParaRPr lang="en-US" dirty="0"/>
          </a:p>
        </p:txBody>
      </p:sp>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888973"/>
            <a:ext cx="4988766" cy="3286401"/>
          </a:xfrm>
        </p:spPr>
        <p:txBody>
          <a:bodyPr>
            <a:normAutofit/>
          </a:bodyPr>
          <a:lstStyle>
            <a:lvl1pPr marL="0" indent="0">
              <a:buNone/>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sp>
        <p:nvSpPr>
          <p:cNvPr id="3" name="Title 6">
            <a:extLst>
              <a:ext uri="{FF2B5EF4-FFF2-40B4-BE49-F238E27FC236}">
                <a16:creationId xmlns:a16="http://schemas.microsoft.com/office/drawing/2014/main" id="{5CDFC7EC-8055-CDCC-4F4B-F6AAC1DE304D}"/>
              </a:ext>
            </a:extLst>
          </p:cNvPr>
          <p:cNvSpPr>
            <a:spLocks noGrp="1"/>
          </p:cNvSpPr>
          <p:nvPr>
            <p:ph type="title" hasCustomPrompt="1"/>
          </p:nvPr>
        </p:nvSpPr>
        <p:spPr>
          <a:xfrm>
            <a:off x="470647" y="1895062"/>
            <a:ext cx="4988766" cy="516351"/>
          </a:xfrm>
        </p:spPr>
        <p:txBody>
          <a:bodyPr/>
          <a:lstStyle>
            <a:lvl1pPr>
              <a:defRPr>
                <a:solidFill>
                  <a:schemeClr val="accent1"/>
                </a:solidFill>
              </a:defRPr>
            </a:lvl1pPr>
          </a:lstStyle>
          <a:p>
            <a:r>
              <a:rPr lang="en-GB" dirty="0"/>
              <a:t>Click to edit slide title</a:t>
            </a:r>
            <a:endParaRPr lang="en-US" dirty="0"/>
          </a:p>
        </p:txBody>
      </p:sp>
    </p:spTree>
    <p:extLst>
      <p:ext uri="{BB962C8B-B14F-4D97-AF65-F5344CB8AC3E}">
        <p14:creationId xmlns:p14="http://schemas.microsoft.com/office/powerpoint/2010/main" val="92247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agraph Slide 2">
    <p:bg>
      <p:bgPr>
        <a:solidFill>
          <a:schemeClr val="bg1"/>
        </a:solidFill>
        <a:effectLst/>
      </p:bgPr>
    </p:bg>
    <p:spTree>
      <p:nvGrpSpPr>
        <p:cNvPr id="1" name=""/>
        <p:cNvGrpSpPr/>
        <p:nvPr/>
      </p:nvGrpSpPr>
      <p:grpSpPr>
        <a:xfrm>
          <a:off x="0" y="0"/>
          <a:ext cx="0" cy="0"/>
          <a:chOff x="0" y="0"/>
          <a:chExt cx="0" cy="0"/>
        </a:xfrm>
      </p:grpSpPr>
      <p:pic>
        <p:nvPicPr>
          <p:cNvPr id="3" name="Picture 2" descr="An overview photograph of BGU students sat on the lawn in front of the Skinner Building.">
            <a:extLst>
              <a:ext uri="{FF2B5EF4-FFF2-40B4-BE49-F238E27FC236}">
                <a16:creationId xmlns:a16="http://schemas.microsoft.com/office/drawing/2014/main" id="{073E1C3C-105E-DF8D-4C8D-B84A2C3711AB}"/>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21" name="Picture 20" descr="BGU Logo">
            <a:extLst>
              <a:ext uri="{FF2B5EF4-FFF2-40B4-BE49-F238E27FC236}">
                <a16:creationId xmlns:a16="http://schemas.microsoft.com/office/drawing/2014/main" id="{F2F5DE9B-A0E8-29A9-2943-ED4AA53EE86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647" y="544827"/>
            <a:ext cx="2333682" cy="821035"/>
          </a:xfrm>
          <a:prstGeom prst="rect">
            <a:avLst/>
          </a:prstGeom>
        </p:spPr>
      </p:pic>
      <p:sp>
        <p:nvSpPr>
          <p:cNvPr id="18" name="Freeform 17">
            <a:extLst>
              <a:ext uri="{FF2B5EF4-FFF2-40B4-BE49-F238E27FC236}">
                <a16:creationId xmlns:a16="http://schemas.microsoft.com/office/drawing/2014/main" id="{F11D36F0-8243-5E9A-2C85-7DFEBBC773BB}"/>
              </a:ext>
              <a:ext uri="{C183D7F6-B498-43B3-948B-1728B52AA6E4}">
                <adec:decorative xmlns:adec="http://schemas.microsoft.com/office/drawing/2017/decorative" val="1"/>
              </a:ext>
            </a:extLst>
          </p:cNvPr>
          <p:cNvSpPr/>
          <p:nvPr userDrawn="1"/>
        </p:nvSpPr>
        <p:spPr>
          <a:xfrm>
            <a:off x="-1" y="2994012"/>
            <a:ext cx="6096000" cy="3863988"/>
          </a:xfrm>
          <a:custGeom>
            <a:avLst/>
            <a:gdLst>
              <a:gd name="connsiteX0" fmla="*/ 2933814 w 6096000"/>
              <a:gd name="connsiteY0" fmla="*/ 0 h 3863988"/>
              <a:gd name="connsiteX1" fmla="*/ 6085635 w 6096000"/>
              <a:gd name="connsiteY1" fmla="*/ 991099 h 3863988"/>
              <a:gd name="connsiteX2" fmla="*/ 6096000 w 6096000"/>
              <a:gd name="connsiteY2" fmla="*/ 998708 h 3863988"/>
              <a:gd name="connsiteX3" fmla="*/ 6096000 w 6096000"/>
              <a:gd name="connsiteY3" fmla="*/ 3863988 h 3863988"/>
              <a:gd name="connsiteX4" fmla="*/ 0 w 6096000"/>
              <a:gd name="connsiteY4" fmla="*/ 3863988 h 3863988"/>
              <a:gd name="connsiteX5" fmla="*/ 0 w 6096000"/>
              <a:gd name="connsiteY5" fmla="*/ 846419 h 3863988"/>
              <a:gd name="connsiteX6" fmla="*/ 207430 w 6096000"/>
              <a:gd name="connsiteY6" fmla="*/ 721534 h 3863988"/>
              <a:gd name="connsiteX7" fmla="*/ 2933814 w 6096000"/>
              <a:gd name="connsiteY7" fmla="*/ 0 h 386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3863988">
                <a:moveTo>
                  <a:pt x="2933814" y="0"/>
                </a:moveTo>
                <a:cubicBezTo>
                  <a:pt x="4106118" y="0"/>
                  <a:pt x="5192829" y="366470"/>
                  <a:pt x="6085635" y="991099"/>
                </a:cubicBezTo>
                <a:lnTo>
                  <a:pt x="6096000" y="998708"/>
                </a:lnTo>
                <a:lnTo>
                  <a:pt x="6096000" y="3863988"/>
                </a:lnTo>
                <a:lnTo>
                  <a:pt x="0" y="3863988"/>
                </a:lnTo>
                <a:lnTo>
                  <a:pt x="0" y="846419"/>
                </a:lnTo>
                <a:lnTo>
                  <a:pt x="207430" y="721534"/>
                </a:lnTo>
                <a:cubicBezTo>
                  <a:pt x="1011196" y="262384"/>
                  <a:pt x="1941864" y="0"/>
                  <a:pt x="293381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5997" y="0"/>
            <a:ext cx="6096001" cy="6858000"/>
          </a:xfrm>
        </p:spPr>
        <p:txBody>
          <a:bodyPr>
            <a:normAutofit/>
          </a:bodyPr>
          <a:lstStyle>
            <a:lvl1pPr marL="0" indent="0">
              <a:buNone/>
              <a:defRPr sz="1800"/>
            </a:lvl1pPr>
          </a:lstStyle>
          <a:p>
            <a:r>
              <a:rPr lang="en-US" dirty="0"/>
              <a:t>Click icon in center of photo to replace image. Photos available from BGU Image Library on Marketing Portal Tile.</a:t>
            </a:r>
          </a:p>
          <a:p>
            <a:endParaRPr lang="en-US" dirty="0"/>
          </a:p>
        </p:txBody>
      </p:sp>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888973"/>
            <a:ext cx="4988766" cy="3286401"/>
          </a:xfrm>
        </p:spPr>
        <p:txBody>
          <a:bodyPr>
            <a:normAutofit/>
          </a:bodyPr>
          <a:lstStyle>
            <a:lvl1pPr marL="0" indent="0">
              <a:buNone/>
              <a:defRPr sz="2000">
                <a:ln>
                  <a:noFill/>
                </a:ln>
                <a:solidFill>
                  <a:schemeClr val="tx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sp>
        <p:nvSpPr>
          <p:cNvPr id="2" name="Title 6">
            <a:extLst>
              <a:ext uri="{FF2B5EF4-FFF2-40B4-BE49-F238E27FC236}">
                <a16:creationId xmlns:a16="http://schemas.microsoft.com/office/drawing/2014/main" id="{6DB7C30D-0CE0-8ED9-5B11-1DEC58B83C37}"/>
              </a:ext>
            </a:extLst>
          </p:cNvPr>
          <p:cNvSpPr>
            <a:spLocks noGrp="1"/>
          </p:cNvSpPr>
          <p:nvPr>
            <p:ph type="title" hasCustomPrompt="1"/>
          </p:nvPr>
        </p:nvSpPr>
        <p:spPr>
          <a:xfrm>
            <a:off x="470647" y="1895062"/>
            <a:ext cx="4988766" cy="516351"/>
          </a:xfrm>
        </p:spPr>
        <p:txBody>
          <a:bodyPr/>
          <a:lstStyle>
            <a:lvl1pPr>
              <a:defRPr>
                <a:solidFill>
                  <a:schemeClr val="accent2"/>
                </a:solidFill>
              </a:defRPr>
            </a:lvl1pPr>
          </a:lstStyle>
          <a:p>
            <a:r>
              <a:rPr lang="en-GB" dirty="0"/>
              <a:t>Click to edit slide title</a:t>
            </a:r>
            <a:endParaRPr lang="en-US" dirty="0"/>
          </a:p>
        </p:txBody>
      </p:sp>
    </p:spTree>
    <p:extLst>
      <p:ext uri="{BB962C8B-B14F-4D97-AF65-F5344CB8AC3E}">
        <p14:creationId xmlns:p14="http://schemas.microsoft.com/office/powerpoint/2010/main" val="1966682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agraph Slide 2 (plain)">
    <p:bg>
      <p:bgPr>
        <a:solidFill>
          <a:schemeClr val="bg1"/>
        </a:solidFill>
        <a:effectLst/>
      </p:bgPr>
    </p:bg>
    <p:spTree>
      <p:nvGrpSpPr>
        <p:cNvPr id="1" name=""/>
        <p:cNvGrpSpPr/>
        <p:nvPr/>
      </p:nvGrpSpPr>
      <p:grpSpPr>
        <a:xfrm>
          <a:off x="0" y="0"/>
          <a:ext cx="0" cy="0"/>
          <a:chOff x="0" y="0"/>
          <a:chExt cx="0" cy="0"/>
        </a:xfrm>
      </p:grpSpPr>
      <p:pic>
        <p:nvPicPr>
          <p:cNvPr id="3" name="Picture 2" descr="An overview photograph of BGU students sat on the lawn in front of the Skinner Building.">
            <a:extLst>
              <a:ext uri="{FF2B5EF4-FFF2-40B4-BE49-F238E27FC236}">
                <a16:creationId xmlns:a16="http://schemas.microsoft.com/office/drawing/2014/main" id="{073E1C3C-105E-DF8D-4C8D-B84A2C3711AB}"/>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21" name="Picture 20" descr="BGU Logo">
            <a:extLst>
              <a:ext uri="{FF2B5EF4-FFF2-40B4-BE49-F238E27FC236}">
                <a16:creationId xmlns:a16="http://schemas.microsoft.com/office/drawing/2014/main" id="{F2F5DE9B-A0E8-29A9-2943-ED4AA53EE86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647" y="544827"/>
            <a:ext cx="2333682" cy="821035"/>
          </a:xfrm>
          <a:prstGeom prst="rect">
            <a:avLst/>
          </a:prstGeom>
        </p:spPr>
      </p:pic>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5997" y="0"/>
            <a:ext cx="6096001" cy="6858000"/>
          </a:xfrm>
        </p:spPr>
        <p:txBody>
          <a:bodyPr>
            <a:normAutofit/>
          </a:bodyPr>
          <a:lstStyle>
            <a:lvl1pPr marL="0" indent="0">
              <a:buNone/>
              <a:defRPr sz="1800"/>
            </a:lvl1pPr>
          </a:lstStyle>
          <a:p>
            <a:r>
              <a:rPr lang="en-US" dirty="0"/>
              <a:t>Click icon in center of photo to replace image. Photos available from BGU Image Library on Marketing Portal Tile.</a:t>
            </a:r>
          </a:p>
          <a:p>
            <a:endParaRPr lang="en-US" dirty="0"/>
          </a:p>
        </p:txBody>
      </p:sp>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888973"/>
            <a:ext cx="4988766" cy="3286401"/>
          </a:xfrm>
        </p:spPr>
        <p:txBody>
          <a:bodyPr>
            <a:normAutofit/>
          </a:bodyPr>
          <a:lstStyle>
            <a:lvl1pPr marL="0" indent="0">
              <a:buNone/>
              <a:defRPr sz="2000">
                <a:ln>
                  <a:noFill/>
                </a:ln>
                <a:solidFill>
                  <a:schemeClr val="tx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sp>
        <p:nvSpPr>
          <p:cNvPr id="2" name="Title 6">
            <a:extLst>
              <a:ext uri="{FF2B5EF4-FFF2-40B4-BE49-F238E27FC236}">
                <a16:creationId xmlns:a16="http://schemas.microsoft.com/office/drawing/2014/main" id="{6DB7C30D-0CE0-8ED9-5B11-1DEC58B83C37}"/>
              </a:ext>
            </a:extLst>
          </p:cNvPr>
          <p:cNvSpPr>
            <a:spLocks noGrp="1"/>
          </p:cNvSpPr>
          <p:nvPr>
            <p:ph type="title" hasCustomPrompt="1"/>
          </p:nvPr>
        </p:nvSpPr>
        <p:spPr>
          <a:xfrm>
            <a:off x="470647" y="1895062"/>
            <a:ext cx="4988766" cy="516351"/>
          </a:xfrm>
        </p:spPr>
        <p:txBody>
          <a:bodyPr/>
          <a:lstStyle>
            <a:lvl1pPr>
              <a:defRPr>
                <a:solidFill>
                  <a:schemeClr val="accent2"/>
                </a:solidFill>
              </a:defRPr>
            </a:lvl1pPr>
          </a:lstStyle>
          <a:p>
            <a:r>
              <a:rPr lang="en-GB" dirty="0"/>
              <a:t>Click to edit slide title</a:t>
            </a:r>
            <a:endParaRPr lang="en-US" dirty="0"/>
          </a:p>
        </p:txBody>
      </p:sp>
    </p:spTree>
    <p:extLst>
      <p:ext uri="{BB962C8B-B14F-4D97-AF65-F5344CB8AC3E}">
        <p14:creationId xmlns:p14="http://schemas.microsoft.com/office/powerpoint/2010/main" val="1922970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agraph Slide 3">
    <p:bg>
      <p:bgPr>
        <a:solidFill>
          <a:schemeClr val="accent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D654F616-DC6B-72FA-DADA-F0322CDD6E37}"/>
              </a:ext>
              <a:ext uri="{C183D7F6-B498-43B3-948B-1728B52AA6E4}">
                <adec:decorative xmlns:adec="http://schemas.microsoft.com/office/drawing/2017/decorative" val="1"/>
              </a:ext>
            </a:extLst>
          </p:cNvPr>
          <p:cNvSpPr/>
          <p:nvPr userDrawn="1"/>
        </p:nvSpPr>
        <p:spPr>
          <a:xfrm>
            <a:off x="-1" y="2994012"/>
            <a:ext cx="6096000" cy="3863988"/>
          </a:xfrm>
          <a:custGeom>
            <a:avLst/>
            <a:gdLst>
              <a:gd name="connsiteX0" fmla="*/ 2933814 w 6096000"/>
              <a:gd name="connsiteY0" fmla="*/ 0 h 3863988"/>
              <a:gd name="connsiteX1" fmla="*/ 6085635 w 6096000"/>
              <a:gd name="connsiteY1" fmla="*/ 991099 h 3863988"/>
              <a:gd name="connsiteX2" fmla="*/ 6096000 w 6096000"/>
              <a:gd name="connsiteY2" fmla="*/ 998708 h 3863988"/>
              <a:gd name="connsiteX3" fmla="*/ 6096000 w 6096000"/>
              <a:gd name="connsiteY3" fmla="*/ 3863988 h 3863988"/>
              <a:gd name="connsiteX4" fmla="*/ 0 w 6096000"/>
              <a:gd name="connsiteY4" fmla="*/ 3863988 h 3863988"/>
              <a:gd name="connsiteX5" fmla="*/ 0 w 6096000"/>
              <a:gd name="connsiteY5" fmla="*/ 846419 h 3863988"/>
              <a:gd name="connsiteX6" fmla="*/ 207430 w 6096000"/>
              <a:gd name="connsiteY6" fmla="*/ 721534 h 3863988"/>
              <a:gd name="connsiteX7" fmla="*/ 2933814 w 6096000"/>
              <a:gd name="connsiteY7" fmla="*/ 0 h 386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3863988">
                <a:moveTo>
                  <a:pt x="2933814" y="0"/>
                </a:moveTo>
                <a:cubicBezTo>
                  <a:pt x="4106118" y="0"/>
                  <a:pt x="5192829" y="366470"/>
                  <a:pt x="6085635" y="991099"/>
                </a:cubicBezTo>
                <a:lnTo>
                  <a:pt x="6096000" y="998708"/>
                </a:lnTo>
                <a:lnTo>
                  <a:pt x="6096000" y="3863988"/>
                </a:lnTo>
                <a:lnTo>
                  <a:pt x="0" y="3863988"/>
                </a:lnTo>
                <a:lnTo>
                  <a:pt x="0" y="846419"/>
                </a:lnTo>
                <a:lnTo>
                  <a:pt x="207430" y="721534"/>
                </a:lnTo>
                <a:cubicBezTo>
                  <a:pt x="1011196" y="262384"/>
                  <a:pt x="1941864" y="0"/>
                  <a:pt x="293381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pic>
        <p:nvPicPr>
          <p:cNvPr id="6" name="Picture 5" descr="A photograph of the Skinner building with a flowering tree in front of it.">
            <a:extLst>
              <a:ext uri="{FF2B5EF4-FFF2-40B4-BE49-F238E27FC236}">
                <a16:creationId xmlns:a16="http://schemas.microsoft.com/office/drawing/2014/main" id="{06A6AFFE-A742-12BA-5166-DC0CE65FA16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5999" y="0"/>
            <a:ext cx="6096001" cy="6858000"/>
          </a:xfrm>
          <a:prstGeom prst="rect">
            <a:avLst/>
          </a:prstGeom>
          <a:ln>
            <a:noFill/>
          </a:ln>
        </p:spPr>
      </p:pic>
      <p:pic>
        <p:nvPicPr>
          <p:cNvPr id="32" name="Picture 31" descr="BGU Logo">
            <a:extLst>
              <a:ext uri="{FF2B5EF4-FFF2-40B4-BE49-F238E27FC236}">
                <a16:creationId xmlns:a16="http://schemas.microsoft.com/office/drawing/2014/main" id="{04474F06-F9B9-1E4B-F8AC-30253AEF20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5997" y="0"/>
            <a:ext cx="6096001" cy="6858000"/>
          </a:xfrm>
        </p:spPr>
        <p:txBody>
          <a:bodyPr>
            <a:normAutofit/>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in center of photo to replace image. Photos available from BGU Image Library on Marketing Portal Tile.</a:t>
            </a:r>
          </a:p>
          <a:p>
            <a:endParaRPr lang="en-US" dirty="0"/>
          </a:p>
        </p:txBody>
      </p:sp>
      <p:sp>
        <p:nvSpPr>
          <p:cNvPr id="2" name="Text Placeholder 13">
            <a:extLst>
              <a:ext uri="{FF2B5EF4-FFF2-40B4-BE49-F238E27FC236}">
                <a16:creationId xmlns:a16="http://schemas.microsoft.com/office/drawing/2014/main" id="{8FD3324B-8020-8D11-1D81-20E418B0E992}"/>
              </a:ext>
            </a:extLst>
          </p:cNvPr>
          <p:cNvSpPr>
            <a:spLocks noGrp="1"/>
          </p:cNvSpPr>
          <p:nvPr>
            <p:ph type="body" sz="quarter" idx="11" hasCustomPrompt="1"/>
          </p:nvPr>
        </p:nvSpPr>
        <p:spPr>
          <a:xfrm>
            <a:off x="470647" y="2888973"/>
            <a:ext cx="4988766" cy="3286401"/>
          </a:xfrm>
        </p:spPr>
        <p:txBody>
          <a:bodyPr>
            <a:normAutofit/>
          </a:bodyPr>
          <a:lstStyle>
            <a:lvl1pPr marL="0" indent="0">
              <a:buNone/>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sp>
        <p:nvSpPr>
          <p:cNvPr id="3" name="Title 6">
            <a:extLst>
              <a:ext uri="{FF2B5EF4-FFF2-40B4-BE49-F238E27FC236}">
                <a16:creationId xmlns:a16="http://schemas.microsoft.com/office/drawing/2014/main" id="{69F6C681-7DD4-5FFC-A0FD-B0DD7D9F8E2B}"/>
              </a:ext>
            </a:extLst>
          </p:cNvPr>
          <p:cNvSpPr>
            <a:spLocks noGrp="1"/>
          </p:cNvSpPr>
          <p:nvPr>
            <p:ph type="title" hasCustomPrompt="1"/>
          </p:nvPr>
        </p:nvSpPr>
        <p:spPr>
          <a:xfrm>
            <a:off x="470647" y="1895062"/>
            <a:ext cx="4988766" cy="516351"/>
          </a:xfrm>
        </p:spPr>
        <p:txBody>
          <a:bodyPr/>
          <a:lstStyle>
            <a:lvl1pPr>
              <a:defRPr>
                <a:solidFill>
                  <a:schemeClr val="bg2"/>
                </a:solidFill>
              </a:defRPr>
            </a:lvl1pPr>
          </a:lstStyle>
          <a:p>
            <a:r>
              <a:rPr lang="en-GB" dirty="0"/>
              <a:t>Click to edit slide title</a:t>
            </a:r>
            <a:endParaRPr lang="en-US" dirty="0"/>
          </a:p>
        </p:txBody>
      </p:sp>
    </p:spTree>
    <p:extLst>
      <p:ext uri="{BB962C8B-B14F-4D97-AF65-F5344CB8AC3E}">
        <p14:creationId xmlns:p14="http://schemas.microsoft.com/office/powerpoint/2010/main" val="940722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 Slide 3 (plain)">
    <p:bg>
      <p:bgPr>
        <a:solidFill>
          <a:schemeClr val="accent1"/>
        </a:solidFill>
        <a:effectLst/>
      </p:bgPr>
    </p:bg>
    <p:spTree>
      <p:nvGrpSpPr>
        <p:cNvPr id="1" name=""/>
        <p:cNvGrpSpPr/>
        <p:nvPr/>
      </p:nvGrpSpPr>
      <p:grpSpPr>
        <a:xfrm>
          <a:off x="0" y="0"/>
          <a:ext cx="0" cy="0"/>
          <a:chOff x="0" y="0"/>
          <a:chExt cx="0" cy="0"/>
        </a:xfrm>
      </p:grpSpPr>
      <p:pic>
        <p:nvPicPr>
          <p:cNvPr id="6" name="Picture 5" descr="A photograph of the Skinner building with a flowering tree in front of it.">
            <a:extLst>
              <a:ext uri="{FF2B5EF4-FFF2-40B4-BE49-F238E27FC236}">
                <a16:creationId xmlns:a16="http://schemas.microsoft.com/office/drawing/2014/main" id="{06A6AFFE-A742-12BA-5166-DC0CE65FA16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5999" y="0"/>
            <a:ext cx="6096001" cy="6858000"/>
          </a:xfrm>
          <a:prstGeom prst="rect">
            <a:avLst/>
          </a:prstGeom>
          <a:ln>
            <a:noFill/>
          </a:ln>
        </p:spPr>
      </p:pic>
      <p:pic>
        <p:nvPicPr>
          <p:cNvPr id="32" name="Picture 31" descr="BGU Logo">
            <a:extLst>
              <a:ext uri="{FF2B5EF4-FFF2-40B4-BE49-F238E27FC236}">
                <a16:creationId xmlns:a16="http://schemas.microsoft.com/office/drawing/2014/main" id="{04474F06-F9B9-1E4B-F8AC-30253AEF20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5997" y="0"/>
            <a:ext cx="6096001" cy="6858000"/>
          </a:xfrm>
        </p:spPr>
        <p:txBody>
          <a:bodyPr>
            <a:normAutofit/>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in center of photo to replace image. Photos available from BGU Image Library on Marketing Portal Tile.</a:t>
            </a:r>
          </a:p>
          <a:p>
            <a:endParaRPr lang="en-US" dirty="0"/>
          </a:p>
        </p:txBody>
      </p:sp>
      <p:sp>
        <p:nvSpPr>
          <p:cNvPr id="2" name="Text Placeholder 13">
            <a:extLst>
              <a:ext uri="{FF2B5EF4-FFF2-40B4-BE49-F238E27FC236}">
                <a16:creationId xmlns:a16="http://schemas.microsoft.com/office/drawing/2014/main" id="{8FD3324B-8020-8D11-1D81-20E418B0E992}"/>
              </a:ext>
            </a:extLst>
          </p:cNvPr>
          <p:cNvSpPr>
            <a:spLocks noGrp="1"/>
          </p:cNvSpPr>
          <p:nvPr>
            <p:ph type="body" sz="quarter" idx="11" hasCustomPrompt="1"/>
          </p:nvPr>
        </p:nvSpPr>
        <p:spPr>
          <a:xfrm>
            <a:off x="470647" y="2888973"/>
            <a:ext cx="4988766" cy="3286401"/>
          </a:xfrm>
        </p:spPr>
        <p:txBody>
          <a:bodyPr>
            <a:normAutofit/>
          </a:bodyPr>
          <a:lstStyle>
            <a:lvl1pPr marL="0" indent="0">
              <a:buNone/>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sp>
        <p:nvSpPr>
          <p:cNvPr id="3" name="Title 6">
            <a:extLst>
              <a:ext uri="{FF2B5EF4-FFF2-40B4-BE49-F238E27FC236}">
                <a16:creationId xmlns:a16="http://schemas.microsoft.com/office/drawing/2014/main" id="{69F6C681-7DD4-5FFC-A0FD-B0DD7D9F8E2B}"/>
              </a:ext>
            </a:extLst>
          </p:cNvPr>
          <p:cNvSpPr>
            <a:spLocks noGrp="1"/>
          </p:cNvSpPr>
          <p:nvPr>
            <p:ph type="title" hasCustomPrompt="1"/>
          </p:nvPr>
        </p:nvSpPr>
        <p:spPr>
          <a:xfrm>
            <a:off x="470647" y="1895062"/>
            <a:ext cx="4988766" cy="516351"/>
          </a:xfrm>
        </p:spPr>
        <p:txBody>
          <a:bodyPr/>
          <a:lstStyle>
            <a:lvl1pPr>
              <a:defRPr>
                <a:solidFill>
                  <a:schemeClr val="bg2"/>
                </a:solidFill>
              </a:defRPr>
            </a:lvl1pPr>
          </a:lstStyle>
          <a:p>
            <a:r>
              <a:rPr lang="en-GB" dirty="0"/>
              <a:t>Click to edit slide title</a:t>
            </a:r>
            <a:endParaRPr lang="en-US" dirty="0"/>
          </a:p>
        </p:txBody>
      </p:sp>
    </p:spTree>
    <p:extLst>
      <p:ext uri="{BB962C8B-B14F-4D97-AF65-F5344CB8AC3E}">
        <p14:creationId xmlns:p14="http://schemas.microsoft.com/office/powerpoint/2010/main" val="280123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ragraph Slide 1">
    <p:bg>
      <p:bgPr>
        <a:gradFill flip="none" rotWithShape="1">
          <a:gsLst>
            <a:gs pos="0">
              <a:srgbClr val="4F0E5D"/>
            </a:gs>
            <a:gs pos="39000">
              <a:schemeClr val="tx1"/>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2" name="Picture 31" descr="BGU Logo">
            <a:extLst>
              <a:ext uri="{FF2B5EF4-FFF2-40B4-BE49-F238E27FC236}">
                <a16:creationId xmlns:a16="http://schemas.microsoft.com/office/drawing/2014/main" id="{04474F06-F9B9-1E4B-F8AC-30253AEF20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111188"/>
            <a:ext cx="11038866" cy="4064186"/>
          </a:xfrm>
        </p:spPr>
        <p:txBody>
          <a:bodyPr>
            <a:normAutofit/>
          </a:bodyPr>
          <a:lstStyle>
            <a:lvl1pPr marL="0" indent="0">
              <a:buNone/>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sp>
        <p:nvSpPr>
          <p:cNvPr id="3" name="Title 6">
            <a:extLst>
              <a:ext uri="{FF2B5EF4-FFF2-40B4-BE49-F238E27FC236}">
                <a16:creationId xmlns:a16="http://schemas.microsoft.com/office/drawing/2014/main" id="{1EAF464D-4EA3-13F2-79AE-E2C25D90B050}"/>
              </a:ext>
            </a:extLst>
          </p:cNvPr>
          <p:cNvSpPr>
            <a:spLocks noGrp="1"/>
          </p:cNvSpPr>
          <p:nvPr>
            <p:ph type="title" hasCustomPrompt="1"/>
          </p:nvPr>
        </p:nvSpPr>
        <p:spPr>
          <a:xfrm>
            <a:off x="3979159" y="781879"/>
            <a:ext cx="7530354" cy="516351"/>
          </a:xfrm>
        </p:spPr>
        <p:txBody>
          <a:bodyPr/>
          <a:lstStyle>
            <a:lvl1pPr>
              <a:defRPr>
                <a:solidFill>
                  <a:schemeClr val="accent2"/>
                </a:solidFill>
              </a:defRPr>
            </a:lvl1pPr>
          </a:lstStyle>
          <a:p>
            <a:r>
              <a:rPr lang="en-GB" dirty="0"/>
              <a:t>Click to edit slide title</a:t>
            </a:r>
            <a:endParaRPr lang="en-US" dirty="0"/>
          </a:p>
        </p:txBody>
      </p:sp>
    </p:spTree>
    <p:extLst>
      <p:ext uri="{BB962C8B-B14F-4D97-AF65-F5344CB8AC3E}">
        <p14:creationId xmlns:p14="http://schemas.microsoft.com/office/powerpoint/2010/main" val="1331580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ragraph Slide 2">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29D21C5-133C-D28A-5A3E-D84DAD33CD51}"/>
              </a:ext>
              <a:ext uri="{C183D7F6-B498-43B3-948B-1728B52AA6E4}">
                <adec:decorative xmlns:adec="http://schemas.microsoft.com/office/drawing/2017/decorative" val="1"/>
              </a:ext>
            </a:extLst>
          </p:cNvPr>
          <p:cNvSpPr/>
          <p:nvPr userDrawn="1"/>
        </p:nvSpPr>
        <p:spPr>
          <a:xfrm>
            <a:off x="-1" y="4722862"/>
            <a:ext cx="12192001" cy="2135138"/>
          </a:xfrm>
          <a:custGeom>
            <a:avLst/>
            <a:gdLst>
              <a:gd name="connsiteX0" fmla="*/ 5867629 w 12192001"/>
              <a:gd name="connsiteY0" fmla="*/ 0 h 2135138"/>
              <a:gd name="connsiteX1" fmla="*/ 12171271 w 12192001"/>
              <a:gd name="connsiteY1" fmla="*/ 991099 h 2135138"/>
              <a:gd name="connsiteX2" fmla="*/ 12192001 w 12192001"/>
              <a:gd name="connsiteY2" fmla="*/ 998708 h 2135138"/>
              <a:gd name="connsiteX3" fmla="*/ 12192001 w 12192001"/>
              <a:gd name="connsiteY3" fmla="*/ 2135138 h 2135138"/>
              <a:gd name="connsiteX4" fmla="*/ 0 w 12192001"/>
              <a:gd name="connsiteY4" fmla="*/ 2135138 h 2135138"/>
              <a:gd name="connsiteX5" fmla="*/ 0 w 12192001"/>
              <a:gd name="connsiteY5" fmla="*/ 846419 h 2135138"/>
              <a:gd name="connsiteX6" fmla="*/ 414860 w 12192001"/>
              <a:gd name="connsiteY6" fmla="*/ 721534 h 2135138"/>
              <a:gd name="connsiteX7" fmla="*/ 5867629 w 12192001"/>
              <a:gd name="connsiteY7" fmla="*/ 0 h 21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2135138">
                <a:moveTo>
                  <a:pt x="5867629" y="0"/>
                </a:moveTo>
                <a:cubicBezTo>
                  <a:pt x="8212237" y="0"/>
                  <a:pt x="10385659" y="366470"/>
                  <a:pt x="12171271" y="991099"/>
                </a:cubicBezTo>
                <a:lnTo>
                  <a:pt x="12192001" y="998708"/>
                </a:lnTo>
                <a:lnTo>
                  <a:pt x="12192001" y="2135138"/>
                </a:lnTo>
                <a:lnTo>
                  <a:pt x="0" y="2135138"/>
                </a:lnTo>
                <a:lnTo>
                  <a:pt x="0" y="846419"/>
                </a:lnTo>
                <a:lnTo>
                  <a:pt x="414860" y="721534"/>
                </a:lnTo>
                <a:cubicBezTo>
                  <a:pt x="2022392" y="262384"/>
                  <a:pt x="3883729" y="0"/>
                  <a:pt x="5867629"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descr="BGU Logo">
            <a:extLst>
              <a:ext uri="{FF2B5EF4-FFF2-40B4-BE49-F238E27FC236}">
                <a16:creationId xmlns:a16="http://schemas.microsoft.com/office/drawing/2014/main" id="{F2F5DE9B-A0E8-29A9-2943-ED4AA53EE8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544827"/>
            <a:ext cx="2333682" cy="821035"/>
          </a:xfrm>
          <a:prstGeom prst="rect">
            <a:avLst/>
          </a:prstGeom>
        </p:spPr>
      </p:pic>
      <p:sp>
        <p:nvSpPr>
          <p:cNvPr id="6" name="Text Placeholder 13">
            <a:extLst>
              <a:ext uri="{FF2B5EF4-FFF2-40B4-BE49-F238E27FC236}">
                <a16:creationId xmlns:a16="http://schemas.microsoft.com/office/drawing/2014/main" id="{D5B0816A-C9B0-D853-B915-CB9CEFBA07D5}"/>
              </a:ext>
            </a:extLst>
          </p:cNvPr>
          <p:cNvSpPr>
            <a:spLocks noGrp="1"/>
          </p:cNvSpPr>
          <p:nvPr>
            <p:ph type="body" sz="quarter" idx="11" hasCustomPrompt="1"/>
          </p:nvPr>
        </p:nvSpPr>
        <p:spPr>
          <a:xfrm>
            <a:off x="470647" y="2135139"/>
            <a:ext cx="11038866" cy="4040236"/>
          </a:xfrm>
        </p:spPr>
        <p:txBody>
          <a:bodyPr>
            <a:normAutofit/>
          </a:bodyPr>
          <a:lstStyle>
            <a:lvl1pPr marL="0" indent="0">
              <a:buNone/>
              <a:defRPr sz="2000">
                <a:ln>
                  <a:noFill/>
                </a:ln>
                <a:solidFill>
                  <a:schemeClr val="tx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sp>
        <p:nvSpPr>
          <p:cNvPr id="2" name="Title 6">
            <a:extLst>
              <a:ext uri="{FF2B5EF4-FFF2-40B4-BE49-F238E27FC236}">
                <a16:creationId xmlns:a16="http://schemas.microsoft.com/office/drawing/2014/main" id="{E8182FFA-ACE4-937F-F95D-038E4208DFF4}"/>
              </a:ext>
            </a:extLst>
          </p:cNvPr>
          <p:cNvSpPr>
            <a:spLocks noGrp="1"/>
          </p:cNvSpPr>
          <p:nvPr>
            <p:ph type="title" hasCustomPrompt="1"/>
          </p:nvPr>
        </p:nvSpPr>
        <p:spPr>
          <a:xfrm>
            <a:off x="3979159" y="781879"/>
            <a:ext cx="7530354" cy="516351"/>
          </a:xfrm>
        </p:spPr>
        <p:txBody>
          <a:bodyPr/>
          <a:lstStyle>
            <a:lvl1pPr>
              <a:defRPr>
                <a:solidFill>
                  <a:schemeClr val="accent2"/>
                </a:solidFill>
              </a:defRPr>
            </a:lvl1pPr>
          </a:lstStyle>
          <a:p>
            <a:r>
              <a:rPr lang="en-GB" dirty="0"/>
              <a:t>Click to edit slide title</a:t>
            </a:r>
            <a:endParaRPr lang="en-US" dirty="0"/>
          </a:p>
        </p:txBody>
      </p:sp>
    </p:spTree>
    <p:extLst>
      <p:ext uri="{BB962C8B-B14F-4D97-AF65-F5344CB8AC3E}">
        <p14:creationId xmlns:p14="http://schemas.microsoft.com/office/powerpoint/2010/main" val="2231229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ragraph Slide 2 (plain)">
    <p:bg>
      <p:bgPr>
        <a:solidFill>
          <a:schemeClr val="bg1"/>
        </a:solidFill>
        <a:effectLst/>
      </p:bgPr>
    </p:bg>
    <p:spTree>
      <p:nvGrpSpPr>
        <p:cNvPr id="1" name=""/>
        <p:cNvGrpSpPr/>
        <p:nvPr/>
      </p:nvGrpSpPr>
      <p:grpSpPr>
        <a:xfrm>
          <a:off x="0" y="0"/>
          <a:ext cx="0" cy="0"/>
          <a:chOff x="0" y="0"/>
          <a:chExt cx="0" cy="0"/>
        </a:xfrm>
      </p:grpSpPr>
      <p:pic>
        <p:nvPicPr>
          <p:cNvPr id="21" name="Picture 20" descr="BGU Logo">
            <a:extLst>
              <a:ext uri="{FF2B5EF4-FFF2-40B4-BE49-F238E27FC236}">
                <a16:creationId xmlns:a16="http://schemas.microsoft.com/office/drawing/2014/main" id="{F2F5DE9B-A0E8-29A9-2943-ED4AA53EE8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544827"/>
            <a:ext cx="2333682" cy="821035"/>
          </a:xfrm>
          <a:prstGeom prst="rect">
            <a:avLst/>
          </a:prstGeom>
        </p:spPr>
      </p:pic>
      <p:sp>
        <p:nvSpPr>
          <p:cNvPr id="6" name="Text Placeholder 13">
            <a:extLst>
              <a:ext uri="{FF2B5EF4-FFF2-40B4-BE49-F238E27FC236}">
                <a16:creationId xmlns:a16="http://schemas.microsoft.com/office/drawing/2014/main" id="{D5B0816A-C9B0-D853-B915-CB9CEFBA07D5}"/>
              </a:ext>
            </a:extLst>
          </p:cNvPr>
          <p:cNvSpPr>
            <a:spLocks noGrp="1"/>
          </p:cNvSpPr>
          <p:nvPr>
            <p:ph type="body" sz="quarter" idx="11" hasCustomPrompt="1"/>
          </p:nvPr>
        </p:nvSpPr>
        <p:spPr>
          <a:xfrm>
            <a:off x="470647" y="2135139"/>
            <a:ext cx="11038866" cy="4040236"/>
          </a:xfrm>
        </p:spPr>
        <p:txBody>
          <a:bodyPr>
            <a:normAutofit/>
          </a:bodyPr>
          <a:lstStyle>
            <a:lvl1pPr marL="0" indent="0">
              <a:buNone/>
              <a:defRPr sz="2000">
                <a:ln>
                  <a:noFill/>
                </a:ln>
                <a:solidFill>
                  <a:schemeClr val="tx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sp>
        <p:nvSpPr>
          <p:cNvPr id="2" name="Title 6">
            <a:extLst>
              <a:ext uri="{FF2B5EF4-FFF2-40B4-BE49-F238E27FC236}">
                <a16:creationId xmlns:a16="http://schemas.microsoft.com/office/drawing/2014/main" id="{E8182FFA-ACE4-937F-F95D-038E4208DFF4}"/>
              </a:ext>
            </a:extLst>
          </p:cNvPr>
          <p:cNvSpPr>
            <a:spLocks noGrp="1"/>
          </p:cNvSpPr>
          <p:nvPr>
            <p:ph type="title" hasCustomPrompt="1"/>
          </p:nvPr>
        </p:nvSpPr>
        <p:spPr>
          <a:xfrm>
            <a:off x="3979159" y="781879"/>
            <a:ext cx="7530354" cy="516351"/>
          </a:xfrm>
        </p:spPr>
        <p:txBody>
          <a:bodyPr/>
          <a:lstStyle>
            <a:lvl1pPr>
              <a:defRPr>
                <a:solidFill>
                  <a:schemeClr val="accent2"/>
                </a:solidFill>
              </a:defRPr>
            </a:lvl1pPr>
          </a:lstStyle>
          <a:p>
            <a:r>
              <a:rPr lang="en-GB" dirty="0"/>
              <a:t>Click to edit slide title</a:t>
            </a:r>
            <a:endParaRPr lang="en-US" dirty="0"/>
          </a:p>
        </p:txBody>
      </p:sp>
    </p:spTree>
    <p:extLst>
      <p:ext uri="{BB962C8B-B14F-4D97-AF65-F5344CB8AC3E}">
        <p14:creationId xmlns:p14="http://schemas.microsoft.com/office/powerpoint/2010/main" val="169748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ragraph Slide 3">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29D21C5-133C-D28A-5A3E-D84DAD33CD51}"/>
              </a:ext>
              <a:ext uri="{C183D7F6-B498-43B3-948B-1728B52AA6E4}">
                <adec:decorative xmlns:adec="http://schemas.microsoft.com/office/drawing/2017/decorative" val="1"/>
              </a:ext>
            </a:extLst>
          </p:cNvPr>
          <p:cNvSpPr/>
          <p:nvPr userDrawn="1"/>
        </p:nvSpPr>
        <p:spPr>
          <a:xfrm>
            <a:off x="-1" y="4722862"/>
            <a:ext cx="12192001" cy="2135138"/>
          </a:xfrm>
          <a:custGeom>
            <a:avLst/>
            <a:gdLst>
              <a:gd name="connsiteX0" fmla="*/ 5867629 w 12192001"/>
              <a:gd name="connsiteY0" fmla="*/ 0 h 2135138"/>
              <a:gd name="connsiteX1" fmla="*/ 12171271 w 12192001"/>
              <a:gd name="connsiteY1" fmla="*/ 991099 h 2135138"/>
              <a:gd name="connsiteX2" fmla="*/ 12192001 w 12192001"/>
              <a:gd name="connsiteY2" fmla="*/ 998708 h 2135138"/>
              <a:gd name="connsiteX3" fmla="*/ 12192001 w 12192001"/>
              <a:gd name="connsiteY3" fmla="*/ 2135138 h 2135138"/>
              <a:gd name="connsiteX4" fmla="*/ 0 w 12192001"/>
              <a:gd name="connsiteY4" fmla="*/ 2135138 h 2135138"/>
              <a:gd name="connsiteX5" fmla="*/ 0 w 12192001"/>
              <a:gd name="connsiteY5" fmla="*/ 846419 h 2135138"/>
              <a:gd name="connsiteX6" fmla="*/ 414860 w 12192001"/>
              <a:gd name="connsiteY6" fmla="*/ 721534 h 2135138"/>
              <a:gd name="connsiteX7" fmla="*/ 5867629 w 12192001"/>
              <a:gd name="connsiteY7" fmla="*/ 0 h 21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2135138">
                <a:moveTo>
                  <a:pt x="5867629" y="0"/>
                </a:moveTo>
                <a:cubicBezTo>
                  <a:pt x="8212237" y="0"/>
                  <a:pt x="10385659" y="366470"/>
                  <a:pt x="12171271" y="991099"/>
                </a:cubicBezTo>
                <a:lnTo>
                  <a:pt x="12192001" y="998708"/>
                </a:lnTo>
                <a:lnTo>
                  <a:pt x="12192001" y="2135138"/>
                </a:lnTo>
                <a:lnTo>
                  <a:pt x="0" y="2135138"/>
                </a:lnTo>
                <a:lnTo>
                  <a:pt x="0" y="846419"/>
                </a:lnTo>
                <a:lnTo>
                  <a:pt x="414860" y="721534"/>
                </a:lnTo>
                <a:cubicBezTo>
                  <a:pt x="2022392" y="262384"/>
                  <a:pt x="3883729" y="0"/>
                  <a:pt x="586762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3">
            <a:extLst>
              <a:ext uri="{FF2B5EF4-FFF2-40B4-BE49-F238E27FC236}">
                <a16:creationId xmlns:a16="http://schemas.microsoft.com/office/drawing/2014/main" id="{D5B0816A-C9B0-D853-B915-CB9CEFBA07D5}"/>
              </a:ext>
            </a:extLst>
          </p:cNvPr>
          <p:cNvSpPr>
            <a:spLocks noGrp="1"/>
          </p:cNvSpPr>
          <p:nvPr>
            <p:ph type="body" sz="quarter" idx="11" hasCustomPrompt="1"/>
          </p:nvPr>
        </p:nvSpPr>
        <p:spPr>
          <a:xfrm>
            <a:off x="470647" y="2135139"/>
            <a:ext cx="11038866" cy="4040236"/>
          </a:xfrm>
        </p:spPr>
        <p:txBody>
          <a:bodyPr>
            <a:normAutofit/>
          </a:bodyPr>
          <a:lstStyle>
            <a:lvl1pPr marL="0" indent="0">
              <a:buNone/>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pic>
        <p:nvPicPr>
          <p:cNvPr id="2" name="Picture 1" descr="BGU Logo">
            <a:extLst>
              <a:ext uri="{FF2B5EF4-FFF2-40B4-BE49-F238E27FC236}">
                <a16:creationId xmlns:a16="http://schemas.microsoft.com/office/drawing/2014/main" id="{BFF1E0C0-1133-5078-770C-7EFC68E13C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3" name="Title 6">
            <a:extLst>
              <a:ext uri="{FF2B5EF4-FFF2-40B4-BE49-F238E27FC236}">
                <a16:creationId xmlns:a16="http://schemas.microsoft.com/office/drawing/2014/main" id="{246A5899-EC5C-7F41-72B3-3D2032118C57}"/>
              </a:ext>
            </a:extLst>
          </p:cNvPr>
          <p:cNvSpPr>
            <a:spLocks noGrp="1"/>
          </p:cNvSpPr>
          <p:nvPr>
            <p:ph type="title" hasCustomPrompt="1"/>
          </p:nvPr>
        </p:nvSpPr>
        <p:spPr>
          <a:xfrm>
            <a:off x="3979159" y="781879"/>
            <a:ext cx="7530354" cy="516351"/>
          </a:xfrm>
        </p:spPr>
        <p:txBody>
          <a:bodyPr/>
          <a:lstStyle>
            <a:lvl1pPr>
              <a:defRPr>
                <a:solidFill>
                  <a:schemeClr val="bg2"/>
                </a:solidFill>
              </a:defRPr>
            </a:lvl1pPr>
          </a:lstStyle>
          <a:p>
            <a:r>
              <a:rPr lang="en-GB" dirty="0"/>
              <a:t>Click to edit slide title</a:t>
            </a:r>
            <a:endParaRPr lang="en-US" dirty="0"/>
          </a:p>
        </p:txBody>
      </p:sp>
    </p:spTree>
    <p:extLst>
      <p:ext uri="{BB962C8B-B14F-4D97-AF65-F5344CB8AC3E}">
        <p14:creationId xmlns:p14="http://schemas.microsoft.com/office/powerpoint/2010/main" val="1328478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ragraph Slide 3 (plain)">
    <p:bg>
      <p:bgPr>
        <a:solidFill>
          <a:schemeClr val="accent1"/>
        </a:solid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D5B0816A-C9B0-D853-B915-CB9CEFBA07D5}"/>
              </a:ext>
            </a:extLst>
          </p:cNvPr>
          <p:cNvSpPr>
            <a:spLocks noGrp="1"/>
          </p:cNvSpPr>
          <p:nvPr>
            <p:ph type="body" sz="quarter" idx="11" hasCustomPrompt="1"/>
          </p:nvPr>
        </p:nvSpPr>
        <p:spPr>
          <a:xfrm>
            <a:off x="470647" y="2135139"/>
            <a:ext cx="11038866" cy="4040236"/>
          </a:xfrm>
        </p:spPr>
        <p:txBody>
          <a:bodyPr>
            <a:normAutofit/>
          </a:bodyPr>
          <a:lstStyle>
            <a:lvl1pPr marL="0" indent="0">
              <a:buNone/>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paragraph text.</a:t>
            </a:r>
            <a:endParaRPr lang="en-US" dirty="0"/>
          </a:p>
        </p:txBody>
      </p:sp>
      <p:pic>
        <p:nvPicPr>
          <p:cNvPr id="2" name="Picture 1" descr="BGU Logo">
            <a:extLst>
              <a:ext uri="{FF2B5EF4-FFF2-40B4-BE49-F238E27FC236}">
                <a16:creationId xmlns:a16="http://schemas.microsoft.com/office/drawing/2014/main" id="{BFF1E0C0-1133-5078-770C-7EFC68E13C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3" name="Title 6">
            <a:extLst>
              <a:ext uri="{FF2B5EF4-FFF2-40B4-BE49-F238E27FC236}">
                <a16:creationId xmlns:a16="http://schemas.microsoft.com/office/drawing/2014/main" id="{246A5899-EC5C-7F41-72B3-3D2032118C57}"/>
              </a:ext>
            </a:extLst>
          </p:cNvPr>
          <p:cNvSpPr>
            <a:spLocks noGrp="1"/>
          </p:cNvSpPr>
          <p:nvPr>
            <p:ph type="title" hasCustomPrompt="1"/>
          </p:nvPr>
        </p:nvSpPr>
        <p:spPr>
          <a:xfrm>
            <a:off x="3979159" y="781879"/>
            <a:ext cx="7530354" cy="516351"/>
          </a:xfrm>
        </p:spPr>
        <p:txBody>
          <a:bodyPr/>
          <a:lstStyle>
            <a:lvl1pPr>
              <a:defRPr>
                <a:solidFill>
                  <a:schemeClr val="bg2"/>
                </a:solidFill>
              </a:defRPr>
            </a:lvl1pPr>
          </a:lstStyle>
          <a:p>
            <a:r>
              <a:rPr lang="en-GB" dirty="0"/>
              <a:t>Click to edit slide title</a:t>
            </a:r>
            <a:endParaRPr lang="en-US" dirty="0"/>
          </a:p>
        </p:txBody>
      </p:sp>
    </p:spTree>
    <p:extLst>
      <p:ext uri="{BB962C8B-B14F-4D97-AF65-F5344CB8AC3E}">
        <p14:creationId xmlns:p14="http://schemas.microsoft.com/office/powerpoint/2010/main" val="144228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gradFill>
          <a:gsLst>
            <a:gs pos="0">
              <a:srgbClr val="4F0E5D"/>
            </a:gs>
            <a:gs pos="39000">
              <a:schemeClr val="tx1"/>
            </a:gs>
          </a:gsLst>
          <a:path path="circle">
            <a:fillToRect t="100000" r="100000"/>
          </a:path>
        </a:gradFill>
        <a:effectLst/>
      </p:bgPr>
    </p:bg>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C85C8859-9DE0-64D9-96CD-C89835A2EBDB}"/>
              </a:ext>
              <a:ext uri="{C183D7F6-B498-43B3-948B-1728B52AA6E4}">
                <adec:decorative xmlns:adec="http://schemas.microsoft.com/office/drawing/2017/decorative" val="1"/>
              </a:ext>
            </a:extLst>
          </p:cNvPr>
          <p:cNvSpPr/>
          <p:nvPr userDrawn="1"/>
        </p:nvSpPr>
        <p:spPr>
          <a:xfrm>
            <a:off x="0" y="0"/>
            <a:ext cx="3918940" cy="6858000"/>
          </a:xfrm>
          <a:custGeom>
            <a:avLst/>
            <a:gdLst>
              <a:gd name="connsiteX0" fmla="*/ 0 w 3918940"/>
              <a:gd name="connsiteY0" fmla="*/ 0 h 6858000"/>
              <a:gd name="connsiteX1" fmla="*/ 2542567 w 3918940"/>
              <a:gd name="connsiteY1" fmla="*/ 0 h 6858000"/>
              <a:gd name="connsiteX2" fmla="*/ 2597945 w 3918940"/>
              <a:gd name="connsiteY2" fmla="*/ 55213 h 6858000"/>
              <a:gd name="connsiteX3" fmla="*/ 3918940 w 3918940"/>
              <a:gd name="connsiteY3" fmla="*/ 3429000 h 6858000"/>
              <a:gd name="connsiteX4" fmla="*/ 2597945 w 3918940"/>
              <a:gd name="connsiteY4" fmla="*/ 6802787 h 6858000"/>
              <a:gd name="connsiteX5" fmla="*/ 2542567 w 3918940"/>
              <a:gd name="connsiteY5" fmla="*/ 6858000 h 6858000"/>
              <a:gd name="connsiteX6" fmla="*/ 0 w 3918940"/>
              <a:gd name="connsiteY6" fmla="*/ 6858000 h 6858000"/>
              <a:gd name="connsiteX7" fmla="*/ 0 w 391894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940" h="6858000">
                <a:moveTo>
                  <a:pt x="0" y="0"/>
                </a:moveTo>
                <a:lnTo>
                  <a:pt x="2542567" y="0"/>
                </a:lnTo>
                <a:lnTo>
                  <a:pt x="2597945" y="55213"/>
                </a:lnTo>
                <a:cubicBezTo>
                  <a:pt x="3417850" y="941256"/>
                  <a:pt x="3918940" y="2126610"/>
                  <a:pt x="3918940" y="3429000"/>
                </a:cubicBezTo>
                <a:cubicBezTo>
                  <a:pt x="3918940" y="4731390"/>
                  <a:pt x="3417850" y="5916744"/>
                  <a:pt x="2597945" y="6802787"/>
                </a:cubicBezTo>
                <a:lnTo>
                  <a:pt x="2542567"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BGU Logo">
            <a:extLst>
              <a:ext uri="{FF2B5EF4-FFF2-40B4-BE49-F238E27FC236}">
                <a16:creationId xmlns:a16="http://schemas.microsoft.com/office/drawing/2014/main" id="{04474F06-F9B9-1E4B-F8AC-30253AEF20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9" name="Freeform 58">
            <a:extLst>
              <a:ext uri="{FF2B5EF4-FFF2-40B4-BE49-F238E27FC236}">
                <a16:creationId xmlns:a16="http://schemas.microsoft.com/office/drawing/2014/main" id="{867DAB06-0E8D-CEAD-F849-9E3A6B19ECC7}"/>
              </a:ext>
              <a:ext uri="{C183D7F6-B498-43B3-948B-1728B52AA6E4}">
                <adec:decorative xmlns:adec="http://schemas.microsoft.com/office/drawing/2017/decorative" val="1"/>
              </a:ext>
            </a:extLst>
          </p:cNvPr>
          <p:cNvSpPr/>
          <p:nvPr userDrawn="1"/>
        </p:nvSpPr>
        <p:spPr>
          <a:xfrm>
            <a:off x="8376056" y="1"/>
            <a:ext cx="3815944" cy="3796643"/>
          </a:xfrm>
          <a:custGeom>
            <a:avLst/>
            <a:gdLst>
              <a:gd name="connsiteX0" fmla="*/ 0 w 3815944"/>
              <a:gd name="connsiteY0" fmla="*/ 0 h 3796643"/>
              <a:gd name="connsiteX1" fmla="*/ 3815944 w 3815944"/>
              <a:gd name="connsiteY1" fmla="*/ 0 h 3796643"/>
              <a:gd name="connsiteX2" fmla="*/ 3815944 w 3815944"/>
              <a:gd name="connsiteY2" fmla="*/ 3796643 h 3796643"/>
              <a:gd name="connsiteX3" fmla="*/ 3769180 w 3815944"/>
              <a:gd name="connsiteY3" fmla="*/ 3626482 h 3796643"/>
              <a:gd name="connsiteX4" fmla="*/ 218482 w 3815944"/>
              <a:gd name="connsiteY4" fmla="*/ 60028 h 3796643"/>
              <a:gd name="connsiteX5" fmla="*/ 0 w 3815944"/>
              <a:gd name="connsiteY5" fmla="*/ 0 h 379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44" h="3796643">
                <a:moveTo>
                  <a:pt x="0" y="0"/>
                </a:moveTo>
                <a:lnTo>
                  <a:pt x="3815944" y="0"/>
                </a:lnTo>
                <a:lnTo>
                  <a:pt x="3815944" y="3796643"/>
                </a:lnTo>
                <a:lnTo>
                  <a:pt x="3769180" y="3626482"/>
                </a:lnTo>
                <a:cubicBezTo>
                  <a:pt x="3264001" y="1919808"/>
                  <a:pt x="1921992" y="572547"/>
                  <a:pt x="218482" y="60028"/>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 name="Straight Connector 4">
            <a:extLst>
              <a:ext uri="{FF2B5EF4-FFF2-40B4-BE49-F238E27FC236}">
                <a16:creationId xmlns:a16="http://schemas.microsoft.com/office/drawing/2014/main" id="{30FC91D9-388D-046F-B155-4FCA071D3394}"/>
              </a:ext>
            </a:extLst>
          </p:cNvPr>
          <p:cNvCxnSpPr/>
          <p:nvPr userDrawn="1"/>
        </p:nvCxnSpPr>
        <p:spPr>
          <a:xfrm>
            <a:off x="4112556" y="3429000"/>
            <a:ext cx="396688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996DDE-DD30-01D9-ED4D-289B79334587}"/>
              </a:ext>
            </a:extLst>
          </p:cNvPr>
          <p:cNvSpPr txBox="1"/>
          <p:nvPr userDrawn="1"/>
        </p:nvSpPr>
        <p:spPr>
          <a:xfrm>
            <a:off x="1254650" y="3818672"/>
            <a:ext cx="968269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chemeClr val="accent1"/>
                </a:solidFill>
              </a:rPr>
              <a:t>to </a:t>
            </a:r>
            <a:r>
              <a:rPr lang="en-GB" sz="4800" kern="1200" dirty="0">
                <a:solidFill>
                  <a:schemeClr val="accent1"/>
                </a:solidFill>
                <a:latin typeface="+mn-lt"/>
                <a:ea typeface="+mn-ea"/>
                <a:cs typeface="+mn-cs"/>
              </a:rPr>
              <a:t>Bishop Grosseteste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kern="1200" dirty="0">
                <a:solidFill>
                  <a:schemeClr val="accent1"/>
                </a:solidFill>
                <a:latin typeface="+mn-lt"/>
                <a:ea typeface="+mn-ea"/>
                <a:cs typeface="+mn-cs"/>
              </a:rPr>
              <a:t>University.</a:t>
            </a:r>
            <a:endParaRPr lang="en-US" sz="4800" dirty="0">
              <a:solidFill>
                <a:schemeClr val="accent1"/>
              </a:solidFill>
            </a:endParaRPr>
          </a:p>
        </p:txBody>
      </p:sp>
      <p:sp>
        <p:nvSpPr>
          <p:cNvPr id="4" name="Title 3">
            <a:extLst>
              <a:ext uri="{FF2B5EF4-FFF2-40B4-BE49-F238E27FC236}">
                <a16:creationId xmlns:a16="http://schemas.microsoft.com/office/drawing/2014/main" id="{068F4346-99B3-C7D2-7F34-A95F7D2CF2F5}"/>
              </a:ext>
            </a:extLst>
          </p:cNvPr>
          <p:cNvSpPr>
            <a:spLocks noGrp="1"/>
          </p:cNvSpPr>
          <p:nvPr>
            <p:ph type="title" hasCustomPrompt="1"/>
          </p:nvPr>
        </p:nvSpPr>
        <p:spPr>
          <a:xfrm>
            <a:off x="1959470" y="2249115"/>
            <a:ext cx="8218025" cy="1325563"/>
          </a:xfrm>
        </p:spPr>
        <p:txBody>
          <a:bodyPr>
            <a:normAutofit/>
          </a:bodyPr>
          <a:lstStyle>
            <a:lvl1pPr algn="ctr">
              <a:defRPr sz="7200">
                <a:solidFill>
                  <a:schemeClr val="bg2"/>
                </a:solidFill>
              </a:defRPr>
            </a:lvl1pPr>
          </a:lstStyle>
          <a:p>
            <a:r>
              <a:rPr lang="en-GB" dirty="0"/>
              <a:t>Welcome</a:t>
            </a:r>
            <a:endParaRPr lang="en-US" dirty="0"/>
          </a:p>
        </p:txBody>
      </p:sp>
    </p:spTree>
    <p:extLst>
      <p:ext uri="{BB962C8B-B14F-4D97-AF65-F5344CB8AC3E}">
        <p14:creationId xmlns:p14="http://schemas.microsoft.com/office/powerpoint/2010/main" val="3893244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1">
    <p:bg>
      <p:bgPr>
        <a:gradFill>
          <a:gsLst>
            <a:gs pos="0">
              <a:srgbClr val="4F0E5D"/>
            </a:gs>
            <a:gs pos="39000">
              <a:schemeClr val="tx1"/>
            </a:gs>
          </a:gsLst>
          <a:path path="circle">
            <a:fillToRect t="100000" r="100000"/>
          </a:path>
        </a:gradFill>
        <a:effectLst/>
      </p:bgPr>
    </p:bg>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C85C8859-9DE0-64D9-96CD-C89835A2EBDB}"/>
              </a:ext>
              <a:ext uri="{C183D7F6-B498-43B3-948B-1728B52AA6E4}">
                <adec:decorative xmlns:adec="http://schemas.microsoft.com/office/drawing/2017/decorative" val="1"/>
              </a:ext>
            </a:extLst>
          </p:cNvPr>
          <p:cNvSpPr/>
          <p:nvPr userDrawn="1"/>
        </p:nvSpPr>
        <p:spPr>
          <a:xfrm>
            <a:off x="0" y="0"/>
            <a:ext cx="3918940" cy="6858000"/>
          </a:xfrm>
          <a:custGeom>
            <a:avLst/>
            <a:gdLst>
              <a:gd name="connsiteX0" fmla="*/ 0 w 3918940"/>
              <a:gd name="connsiteY0" fmla="*/ 0 h 6858000"/>
              <a:gd name="connsiteX1" fmla="*/ 2542567 w 3918940"/>
              <a:gd name="connsiteY1" fmla="*/ 0 h 6858000"/>
              <a:gd name="connsiteX2" fmla="*/ 2597945 w 3918940"/>
              <a:gd name="connsiteY2" fmla="*/ 55213 h 6858000"/>
              <a:gd name="connsiteX3" fmla="*/ 3918940 w 3918940"/>
              <a:gd name="connsiteY3" fmla="*/ 3429000 h 6858000"/>
              <a:gd name="connsiteX4" fmla="*/ 2597945 w 3918940"/>
              <a:gd name="connsiteY4" fmla="*/ 6802787 h 6858000"/>
              <a:gd name="connsiteX5" fmla="*/ 2542567 w 3918940"/>
              <a:gd name="connsiteY5" fmla="*/ 6858000 h 6858000"/>
              <a:gd name="connsiteX6" fmla="*/ 0 w 3918940"/>
              <a:gd name="connsiteY6" fmla="*/ 6858000 h 6858000"/>
              <a:gd name="connsiteX7" fmla="*/ 0 w 391894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940" h="6858000">
                <a:moveTo>
                  <a:pt x="0" y="0"/>
                </a:moveTo>
                <a:lnTo>
                  <a:pt x="2542567" y="0"/>
                </a:lnTo>
                <a:lnTo>
                  <a:pt x="2597945" y="55213"/>
                </a:lnTo>
                <a:cubicBezTo>
                  <a:pt x="3417850" y="941256"/>
                  <a:pt x="3918940" y="2126610"/>
                  <a:pt x="3918940" y="3429000"/>
                </a:cubicBezTo>
                <a:cubicBezTo>
                  <a:pt x="3918940" y="4731390"/>
                  <a:pt x="3417850" y="5916744"/>
                  <a:pt x="2597945" y="6802787"/>
                </a:cubicBezTo>
                <a:lnTo>
                  <a:pt x="2542567"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BGU Logo">
            <a:extLst>
              <a:ext uri="{FF2B5EF4-FFF2-40B4-BE49-F238E27FC236}">
                <a16:creationId xmlns:a16="http://schemas.microsoft.com/office/drawing/2014/main" id="{04474F06-F9B9-1E4B-F8AC-30253AEF20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9" name="Freeform 58">
            <a:extLst>
              <a:ext uri="{FF2B5EF4-FFF2-40B4-BE49-F238E27FC236}">
                <a16:creationId xmlns:a16="http://schemas.microsoft.com/office/drawing/2014/main" id="{867DAB06-0E8D-CEAD-F849-9E3A6B19ECC7}"/>
              </a:ext>
              <a:ext uri="{C183D7F6-B498-43B3-948B-1728B52AA6E4}">
                <adec:decorative xmlns:adec="http://schemas.microsoft.com/office/drawing/2017/decorative" val="1"/>
              </a:ext>
            </a:extLst>
          </p:cNvPr>
          <p:cNvSpPr/>
          <p:nvPr userDrawn="1"/>
        </p:nvSpPr>
        <p:spPr>
          <a:xfrm>
            <a:off x="8376056" y="1"/>
            <a:ext cx="3815944" cy="3796643"/>
          </a:xfrm>
          <a:custGeom>
            <a:avLst/>
            <a:gdLst>
              <a:gd name="connsiteX0" fmla="*/ 0 w 3815944"/>
              <a:gd name="connsiteY0" fmla="*/ 0 h 3796643"/>
              <a:gd name="connsiteX1" fmla="*/ 3815944 w 3815944"/>
              <a:gd name="connsiteY1" fmla="*/ 0 h 3796643"/>
              <a:gd name="connsiteX2" fmla="*/ 3815944 w 3815944"/>
              <a:gd name="connsiteY2" fmla="*/ 3796643 h 3796643"/>
              <a:gd name="connsiteX3" fmla="*/ 3769180 w 3815944"/>
              <a:gd name="connsiteY3" fmla="*/ 3626482 h 3796643"/>
              <a:gd name="connsiteX4" fmla="*/ 218482 w 3815944"/>
              <a:gd name="connsiteY4" fmla="*/ 60028 h 3796643"/>
              <a:gd name="connsiteX5" fmla="*/ 0 w 3815944"/>
              <a:gd name="connsiteY5" fmla="*/ 0 h 379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44" h="3796643">
                <a:moveTo>
                  <a:pt x="0" y="0"/>
                </a:moveTo>
                <a:lnTo>
                  <a:pt x="3815944" y="0"/>
                </a:lnTo>
                <a:lnTo>
                  <a:pt x="3815944" y="3796643"/>
                </a:lnTo>
                <a:lnTo>
                  <a:pt x="3769180" y="3626482"/>
                </a:lnTo>
                <a:cubicBezTo>
                  <a:pt x="3264001" y="1919808"/>
                  <a:pt x="1921992" y="572547"/>
                  <a:pt x="218482" y="60028"/>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TextBox 61">
            <a:extLst>
              <a:ext uri="{FF2B5EF4-FFF2-40B4-BE49-F238E27FC236}">
                <a16:creationId xmlns:a16="http://schemas.microsoft.com/office/drawing/2014/main" id="{975F00CB-48B9-6916-73D1-EEC56B50F083}"/>
              </a:ext>
            </a:extLst>
          </p:cNvPr>
          <p:cNvSpPr txBox="1"/>
          <p:nvPr userDrawn="1"/>
        </p:nvSpPr>
        <p:spPr>
          <a:xfrm>
            <a:off x="1396250" y="5305068"/>
            <a:ext cx="9399495" cy="590931"/>
          </a:xfrm>
          <a:prstGeom prst="rect">
            <a:avLst/>
          </a:prstGeom>
          <a:noFill/>
        </p:spPr>
        <p:txBody>
          <a:bodyPr wrap="square" rtlCol="0" anchor="ctr">
            <a:spAutoFit/>
          </a:bodyPr>
          <a:lstStyle/>
          <a:p>
            <a:pPr algn="ctr">
              <a:lnSpc>
                <a:spcPct val="90000"/>
              </a:lnSpc>
            </a:pPr>
            <a:r>
              <a:rPr lang="en-GB" sz="3600" dirty="0" err="1">
                <a:solidFill>
                  <a:schemeClr val="bg2"/>
                </a:solidFill>
                <a:latin typeface="+mj-lt"/>
              </a:rPr>
              <a:t>bgu.ac.uk</a:t>
            </a:r>
            <a:endParaRPr lang="en-US" sz="3600" dirty="0">
              <a:solidFill>
                <a:schemeClr val="bg2"/>
              </a:solidFill>
              <a:latin typeface="+mj-lt"/>
            </a:endParaRPr>
          </a:p>
        </p:txBody>
      </p:sp>
      <p:sp>
        <p:nvSpPr>
          <p:cNvPr id="3" name="Title 1">
            <a:extLst>
              <a:ext uri="{FF2B5EF4-FFF2-40B4-BE49-F238E27FC236}">
                <a16:creationId xmlns:a16="http://schemas.microsoft.com/office/drawing/2014/main" id="{463A8E73-FA70-D763-87C1-824ADEE40DF1}"/>
              </a:ext>
            </a:extLst>
          </p:cNvPr>
          <p:cNvSpPr>
            <a:spLocks noGrp="1"/>
          </p:cNvSpPr>
          <p:nvPr>
            <p:ph type="title" hasCustomPrompt="1"/>
          </p:nvPr>
        </p:nvSpPr>
        <p:spPr>
          <a:xfrm>
            <a:off x="2065246" y="2129742"/>
            <a:ext cx="8061501" cy="2895096"/>
          </a:xfrm>
        </p:spPr>
        <p:txBody>
          <a:bodyPr>
            <a:noAutofit/>
          </a:bodyPr>
          <a:lstStyle>
            <a:lvl1pPr algn="ctr">
              <a:defRPr sz="7200">
                <a:solidFill>
                  <a:schemeClr val="accent1"/>
                </a:solidFill>
              </a:defRPr>
            </a:lvl1pPr>
          </a:lstStyle>
          <a:p>
            <a:r>
              <a:rPr lang="en-GB" dirty="0"/>
              <a:t>Thank you for watching.</a:t>
            </a:r>
            <a:endParaRPr lang="en-US" dirty="0"/>
          </a:p>
        </p:txBody>
      </p:sp>
    </p:spTree>
    <p:extLst>
      <p:ext uri="{BB962C8B-B14F-4D97-AF65-F5344CB8AC3E}">
        <p14:creationId xmlns:p14="http://schemas.microsoft.com/office/powerpoint/2010/main" val="1936165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2">
    <p:bg>
      <p:bgPr>
        <a:gradFill>
          <a:gsLst>
            <a:gs pos="0">
              <a:srgbClr val="4F0E5D"/>
            </a:gs>
            <a:gs pos="39000">
              <a:schemeClr val="tx1"/>
            </a:gs>
          </a:gsLst>
          <a:path path="circle">
            <a:fillToRect t="100000" r="100000"/>
          </a:path>
        </a:gradFill>
        <a:effectLst/>
      </p:bgPr>
    </p:bg>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C85C8859-9DE0-64D9-96CD-C89835A2EBDB}"/>
              </a:ext>
              <a:ext uri="{C183D7F6-B498-43B3-948B-1728B52AA6E4}">
                <adec:decorative xmlns:adec="http://schemas.microsoft.com/office/drawing/2017/decorative" val="1"/>
              </a:ext>
            </a:extLst>
          </p:cNvPr>
          <p:cNvSpPr/>
          <p:nvPr userDrawn="1"/>
        </p:nvSpPr>
        <p:spPr>
          <a:xfrm>
            <a:off x="0" y="0"/>
            <a:ext cx="3918940" cy="6858000"/>
          </a:xfrm>
          <a:custGeom>
            <a:avLst/>
            <a:gdLst>
              <a:gd name="connsiteX0" fmla="*/ 0 w 3918940"/>
              <a:gd name="connsiteY0" fmla="*/ 0 h 6858000"/>
              <a:gd name="connsiteX1" fmla="*/ 2542567 w 3918940"/>
              <a:gd name="connsiteY1" fmla="*/ 0 h 6858000"/>
              <a:gd name="connsiteX2" fmla="*/ 2597945 w 3918940"/>
              <a:gd name="connsiteY2" fmla="*/ 55213 h 6858000"/>
              <a:gd name="connsiteX3" fmla="*/ 3918940 w 3918940"/>
              <a:gd name="connsiteY3" fmla="*/ 3429000 h 6858000"/>
              <a:gd name="connsiteX4" fmla="*/ 2597945 w 3918940"/>
              <a:gd name="connsiteY4" fmla="*/ 6802787 h 6858000"/>
              <a:gd name="connsiteX5" fmla="*/ 2542567 w 3918940"/>
              <a:gd name="connsiteY5" fmla="*/ 6858000 h 6858000"/>
              <a:gd name="connsiteX6" fmla="*/ 0 w 3918940"/>
              <a:gd name="connsiteY6" fmla="*/ 6858000 h 6858000"/>
              <a:gd name="connsiteX7" fmla="*/ 0 w 391894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940" h="6858000">
                <a:moveTo>
                  <a:pt x="0" y="0"/>
                </a:moveTo>
                <a:lnTo>
                  <a:pt x="2542567" y="0"/>
                </a:lnTo>
                <a:lnTo>
                  <a:pt x="2597945" y="55213"/>
                </a:lnTo>
                <a:cubicBezTo>
                  <a:pt x="3417850" y="941256"/>
                  <a:pt x="3918940" y="2126610"/>
                  <a:pt x="3918940" y="3429000"/>
                </a:cubicBezTo>
                <a:cubicBezTo>
                  <a:pt x="3918940" y="4731390"/>
                  <a:pt x="3417850" y="5916744"/>
                  <a:pt x="2597945" y="6802787"/>
                </a:cubicBezTo>
                <a:lnTo>
                  <a:pt x="2542567"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BGU Logo">
            <a:extLst>
              <a:ext uri="{FF2B5EF4-FFF2-40B4-BE49-F238E27FC236}">
                <a16:creationId xmlns:a16="http://schemas.microsoft.com/office/drawing/2014/main" id="{04474F06-F9B9-1E4B-F8AC-30253AEF20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9" name="Freeform 58">
            <a:extLst>
              <a:ext uri="{FF2B5EF4-FFF2-40B4-BE49-F238E27FC236}">
                <a16:creationId xmlns:a16="http://schemas.microsoft.com/office/drawing/2014/main" id="{867DAB06-0E8D-CEAD-F849-9E3A6B19ECC7}"/>
              </a:ext>
              <a:ext uri="{C183D7F6-B498-43B3-948B-1728B52AA6E4}">
                <adec:decorative xmlns:adec="http://schemas.microsoft.com/office/drawing/2017/decorative" val="1"/>
              </a:ext>
            </a:extLst>
          </p:cNvPr>
          <p:cNvSpPr/>
          <p:nvPr userDrawn="1"/>
        </p:nvSpPr>
        <p:spPr>
          <a:xfrm>
            <a:off x="8376056" y="1"/>
            <a:ext cx="3815944" cy="3796643"/>
          </a:xfrm>
          <a:custGeom>
            <a:avLst/>
            <a:gdLst>
              <a:gd name="connsiteX0" fmla="*/ 0 w 3815944"/>
              <a:gd name="connsiteY0" fmla="*/ 0 h 3796643"/>
              <a:gd name="connsiteX1" fmla="*/ 3815944 w 3815944"/>
              <a:gd name="connsiteY1" fmla="*/ 0 h 3796643"/>
              <a:gd name="connsiteX2" fmla="*/ 3815944 w 3815944"/>
              <a:gd name="connsiteY2" fmla="*/ 3796643 h 3796643"/>
              <a:gd name="connsiteX3" fmla="*/ 3769180 w 3815944"/>
              <a:gd name="connsiteY3" fmla="*/ 3626482 h 3796643"/>
              <a:gd name="connsiteX4" fmla="*/ 218482 w 3815944"/>
              <a:gd name="connsiteY4" fmla="*/ 60028 h 3796643"/>
              <a:gd name="connsiteX5" fmla="*/ 0 w 3815944"/>
              <a:gd name="connsiteY5" fmla="*/ 0 h 379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44" h="3796643">
                <a:moveTo>
                  <a:pt x="0" y="0"/>
                </a:moveTo>
                <a:lnTo>
                  <a:pt x="3815944" y="0"/>
                </a:lnTo>
                <a:lnTo>
                  <a:pt x="3815944" y="3796643"/>
                </a:lnTo>
                <a:lnTo>
                  <a:pt x="3769180" y="3626482"/>
                </a:lnTo>
                <a:cubicBezTo>
                  <a:pt x="3264001" y="1919808"/>
                  <a:pt x="1921992" y="572547"/>
                  <a:pt x="218482" y="60028"/>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 name="Straight Connector 4">
            <a:extLst>
              <a:ext uri="{FF2B5EF4-FFF2-40B4-BE49-F238E27FC236}">
                <a16:creationId xmlns:a16="http://schemas.microsoft.com/office/drawing/2014/main" id="{30FC91D9-388D-046F-B155-4FCA071D3394}"/>
              </a:ext>
            </a:extLst>
          </p:cNvPr>
          <p:cNvCxnSpPr>
            <a:cxnSpLocks/>
          </p:cNvCxnSpPr>
          <p:nvPr userDrawn="1"/>
        </p:nvCxnSpPr>
        <p:spPr>
          <a:xfrm>
            <a:off x="3718330" y="3749956"/>
            <a:ext cx="4755339"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996DDE-DD30-01D9-ED4D-289B79334587}"/>
              </a:ext>
            </a:extLst>
          </p:cNvPr>
          <p:cNvSpPr txBox="1"/>
          <p:nvPr userDrawn="1"/>
        </p:nvSpPr>
        <p:spPr>
          <a:xfrm>
            <a:off x="1254651" y="3818559"/>
            <a:ext cx="96826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chemeClr val="accent1"/>
                </a:solidFill>
              </a:rPr>
              <a:t>for watching</a:t>
            </a:r>
            <a:r>
              <a:rPr lang="en-GB" sz="4800" kern="1200" dirty="0">
                <a:solidFill>
                  <a:schemeClr val="accent1"/>
                </a:solidFill>
                <a:latin typeface="+mn-lt"/>
                <a:ea typeface="+mn-ea"/>
                <a:cs typeface="+mn-cs"/>
              </a:rPr>
              <a:t>.</a:t>
            </a:r>
            <a:endParaRPr lang="en-US" sz="4800" dirty="0">
              <a:solidFill>
                <a:schemeClr val="accent1"/>
              </a:solidFill>
            </a:endParaRPr>
          </a:p>
        </p:txBody>
      </p:sp>
      <p:sp>
        <p:nvSpPr>
          <p:cNvPr id="7" name="TextBox 6">
            <a:extLst>
              <a:ext uri="{FF2B5EF4-FFF2-40B4-BE49-F238E27FC236}">
                <a16:creationId xmlns:a16="http://schemas.microsoft.com/office/drawing/2014/main" id="{F8201814-8520-88D6-AAEC-B8192A43CDE0}"/>
              </a:ext>
            </a:extLst>
          </p:cNvPr>
          <p:cNvSpPr txBox="1"/>
          <p:nvPr userDrawn="1"/>
        </p:nvSpPr>
        <p:spPr>
          <a:xfrm>
            <a:off x="1254651" y="5842992"/>
            <a:ext cx="96826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1"/>
                </a:solidFill>
              </a:rPr>
              <a:t>bgu.ac.uk</a:t>
            </a:r>
            <a:endParaRPr lang="en-US" sz="2800" dirty="0">
              <a:solidFill>
                <a:schemeClr val="accent1"/>
              </a:solidFill>
            </a:endParaRPr>
          </a:p>
        </p:txBody>
      </p:sp>
      <p:sp>
        <p:nvSpPr>
          <p:cNvPr id="2" name="Title 1">
            <a:extLst>
              <a:ext uri="{FF2B5EF4-FFF2-40B4-BE49-F238E27FC236}">
                <a16:creationId xmlns:a16="http://schemas.microsoft.com/office/drawing/2014/main" id="{9AD3F549-D596-00D5-C7D3-C4C8DEEFB2A3}"/>
              </a:ext>
            </a:extLst>
          </p:cNvPr>
          <p:cNvSpPr>
            <a:spLocks noGrp="1"/>
          </p:cNvSpPr>
          <p:nvPr>
            <p:ph type="title" hasCustomPrompt="1"/>
          </p:nvPr>
        </p:nvSpPr>
        <p:spPr>
          <a:xfrm>
            <a:off x="2670441" y="2206728"/>
            <a:ext cx="6851113" cy="1665425"/>
          </a:xfrm>
        </p:spPr>
        <p:txBody>
          <a:bodyPr>
            <a:noAutofit/>
          </a:bodyPr>
          <a:lstStyle>
            <a:lvl1pPr algn="ctr">
              <a:defRPr sz="8000">
                <a:solidFill>
                  <a:schemeClr val="bg2"/>
                </a:solidFill>
              </a:defRPr>
            </a:lvl1pPr>
          </a:lstStyle>
          <a:p>
            <a:r>
              <a:rPr lang="en-GB" dirty="0"/>
              <a:t>Thank you</a:t>
            </a:r>
            <a:endParaRPr lang="en-US" dirty="0"/>
          </a:p>
        </p:txBody>
      </p:sp>
    </p:spTree>
    <p:extLst>
      <p:ext uri="{BB962C8B-B14F-4D97-AF65-F5344CB8AC3E}">
        <p14:creationId xmlns:p14="http://schemas.microsoft.com/office/powerpoint/2010/main" val="3105737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Customisable)">
    <p:bg>
      <p:bgPr>
        <a:gradFill>
          <a:gsLst>
            <a:gs pos="0">
              <a:srgbClr val="4F0E5D"/>
            </a:gs>
            <a:gs pos="39000">
              <a:schemeClr val="tx1"/>
            </a:gs>
          </a:gsLst>
          <a:path path="circle">
            <a:fillToRect t="100000" r="100000"/>
          </a:path>
        </a:gradFill>
        <a:effectLst/>
      </p:bgPr>
    </p:bg>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C85C8859-9DE0-64D9-96CD-C89835A2EBDB}"/>
              </a:ext>
              <a:ext uri="{C183D7F6-B498-43B3-948B-1728B52AA6E4}">
                <adec:decorative xmlns:adec="http://schemas.microsoft.com/office/drawing/2017/decorative" val="1"/>
              </a:ext>
            </a:extLst>
          </p:cNvPr>
          <p:cNvSpPr/>
          <p:nvPr userDrawn="1"/>
        </p:nvSpPr>
        <p:spPr>
          <a:xfrm>
            <a:off x="0" y="0"/>
            <a:ext cx="3918940" cy="6858000"/>
          </a:xfrm>
          <a:custGeom>
            <a:avLst/>
            <a:gdLst>
              <a:gd name="connsiteX0" fmla="*/ 0 w 3918940"/>
              <a:gd name="connsiteY0" fmla="*/ 0 h 6858000"/>
              <a:gd name="connsiteX1" fmla="*/ 2542567 w 3918940"/>
              <a:gd name="connsiteY1" fmla="*/ 0 h 6858000"/>
              <a:gd name="connsiteX2" fmla="*/ 2597945 w 3918940"/>
              <a:gd name="connsiteY2" fmla="*/ 55213 h 6858000"/>
              <a:gd name="connsiteX3" fmla="*/ 3918940 w 3918940"/>
              <a:gd name="connsiteY3" fmla="*/ 3429000 h 6858000"/>
              <a:gd name="connsiteX4" fmla="*/ 2597945 w 3918940"/>
              <a:gd name="connsiteY4" fmla="*/ 6802787 h 6858000"/>
              <a:gd name="connsiteX5" fmla="*/ 2542567 w 3918940"/>
              <a:gd name="connsiteY5" fmla="*/ 6858000 h 6858000"/>
              <a:gd name="connsiteX6" fmla="*/ 0 w 3918940"/>
              <a:gd name="connsiteY6" fmla="*/ 6858000 h 6858000"/>
              <a:gd name="connsiteX7" fmla="*/ 0 w 391894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940" h="6858000">
                <a:moveTo>
                  <a:pt x="0" y="0"/>
                </a:moveTo>
                <a:lnTo>
                  <a:pt x="2542567" y="0"/>
                </a:lnTo>
                <a:lnTo>
                  <a:pt x="2597945" y="55213"/>
                </a:lnTo>
                <a:cubicBezTo>
                  <a:pt x="3417850" y="941256"/>
                  <a:pt x="3918940" y="2126610"/>
                  <a:pt x="3918940" y="3429000"/>
                </a:cubicBezTo>
                <a:cubicBezTo>
                  <a:pt x="3918940" y="4731390"/>
                  <a:pt x="3417850" y="5916744"/>
                  <a:pt x="2597945" y="6802787"/>
                </a:cubicBezTo>
                <a:lnTo>
                  <a:pt x="2542567"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BGU Logo">
            <a:extLst>
              <a:ext uri="{FF2B5EF4-FFF2-40B4-BE49-F238E27FC236}">
                <a16:creationId xmlns:a16="http://schemas.microsoft.com/office/drawing/2014/main" id="{04474F06-F9B9-1E4B-F8AC-30253AEF20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9" name="Freeform 58">
            <a:extLst>
              <a:ext uri="{FF2B5EF4-FFF2-40B4-BE49-F238E27FC236}">
                <a16:creationId xmlns:a16="http://schemas.microsoft.com/office/drawing/2014/main" id="{867DAB06-0E8D-CEAD-F849-9E3A6B19ECC7}"/>
              </a:ext>
              <a:ext uri="{C183D7F6-B498-43B3-948B-1728B52AA6E4}">
                <adec:decorative xmlns:adec="http://schemas.microsoft.com/office/drawing/2017/decorative" val="1"/>
              </a:ext>
            </a:extLst>
          </p:cNvPr>
          <p:cNvSpPr/>
          <p:nvPr userDrawn="1"/>
        </p:nvSpPr>
        <p:spPr>
          <a:xfrm>
            <a:off x="8376056" y="1"/>
            <a:ext cx="3815944" cy="3796643"/>
          </a:xfrm>
          <a:custGeom>
            <a:avLst/>
            <a:gdLst>
              <a:gd name="connsiteX0" fmla="*/ 0 w 3815944"/>
              <a:gd name="connsiteY0" fmla="*/ 0 h 3796643"/>
              <a:gd name="connsiteX1" fmla="*/ 3815944 w 3815944"/>
              <a:gd name="connsiteY1" fmla="*/ 0 h 3796643"/>
              <a:gd name="connsiteX2" fmla="*/ 3815944 w 3815944"/>
              <a:gd name="connsiteY2" fmla="*/ 3796643 h 3796643"/>
              <a:gd name="connsiteX3" fmla="*/ 3769180 w 3815944"/>
              <a:gd name="connsiteY3" fmla="*/ 3626482 h 3796643"/>
              <a:gd name="connsiteX4" fmla="*/ 218482 w 3815944"/>
              <a:gd name="connsiteY4" fmla="*/ 60028 h 3796643"/>
              <a:gd name="connsiteX5" fmla="*/ 0 w 3815944"/>
              <a:gd name="connsiteY5" fmla="*/ 0 h 379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44" h="3796643">
                <a:moveTo>
                  <a:pt x="0" y="0"/>
                </a:moveTo>
                <a:lnTo>
                  <a:pt x="3815944" y="0"/>
                </a:lnTo>
                <a:lnTo>
                  <a:pt x="3815944" y="3796643"/>
                </a:lnTo>
                <a:lnTo>
                  <a:pt x="3769180" y="3626482"/>
                </a:lnTo>
                <a:cubicBezTo>
                  <a:pt x="3264001" y="1919808"/>
                  <a:pt x="1921992" y="572547"/>
                  <a:pt x="218482" y="60028"/>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TextBox 61">
            <a:extLst>
              <a:ext uri="{FF2B5EF4-FFF2-40B4-BE49-F238E27FC236}">
                <a16:creationId xmlns:a16="http://schemas.microsoft.com/office/drawing/2014/main" id="{975F00CB-48B9-6916-73D1-EEC56B50F083}"/>
              </a:ext>
            </a:extLst>
          </p:cNvPr>
          <p:cNvSpPr txBox="1"/>
          <p:nvPr userDrawn="1"/>
        </p:nvSpPr>
        <p:spPr>
          <a:xfrm>
            <a:off x="1396250" y="5305068"/>
            <a:ext cx="9399495" cy="590931"/>
          </a:xfrm>
          <a:prstGeom prst="rect">
            <a:avLst/>
          </a:prstGeom>
          <a:noFill/>
        </p:spPr>
        <p:txBody>
          <a:bodyPr wrap="square" rtlCol="0" anchor="ctr">
            <a:spAutoFit/>
          </a:bodyPr>
          <a:lstStyle/>
          <a:p>
            <a:pPr algn="ctr">
              <a:lnSpc>
                <a:spcPct val="90000"/>
              </a:lnSpc>
            </a:pPr>
            <a:r>
              <a:rPr lang="en-GB" sz="3600" dirty="0" err="1">
                <a:solidFill>
                  <a:schemeClr val="bg2"/>
                </a:solidFill>
                <a:latin typeface="+mj-lt"/>
              </a:rPr>
              <a:t>bgu.ac.uk</a:t>
            </a:r>
            <a:endParaRPr lang="en-US" sz="3600" dirty="0">
              <a:solidFill>
                <a:schemeClr val="bg2"/>
              </a:solidFill>
              <a:latin typeface="+mj-lt"/>
            </a:endParaRPr>
          </a:p>
        </p:txBody>
      </p:sp>
      <p:sp>
        <p:nvSpPr>
          <p:cNvPr id="5" name="Title 3">
            <a:extLst>
              <a:ext uri="{FF2B5EF4-FFF2-40B4-BE49-F238E27FC236}">
                <a16:creationId xmlns:a16="http://schemas.microsoft.com/office/drawing/2014/main" id="{A3A50A8E-CF95-23D7-D40B-274B75A831B9}"/>
              </a:ext>
            </a:extLst>
          </p:cNvPr>
          <p:cNvSpPr>
            <a:spLocks noGrp="1"/>
          </p:cNvSpPr>
          <p:nvPr>
            <p:ph type="title" hasCustomPrompt="1"/>
          </p:nvPr>
        </p:nvSpPr>
        <p:spPr>
          <a:xfrm>
            <a:off x="889698" y="2365513"/>
            <a:ext cx="10515600" cy="2216425"/>
          </a:xfrm>
        </p:spPr>
        <p:txBody>
          <a:bodyPr>
            <a:normAutofit/>
          </a:bodyPr>
          <a:lstStyle>
            <a:lvl1pPr algn="ctr">
              <a:defRPr sz="5400">
                <a:ln>
                  <a:noFill/>
                </a:ln>
                <a:solidFill>
                  <a:schemeClr val="accent1"/>
                </a:solidFill>
              </a:defRPr>
            </a:lvl1pPr>
          </a:lstStyle>
          <a:p>
            <a:r>
              <a:rPr lang="en-US" dirty="0"/>
              <a:t>Insert own end title here</a:t>
            </a:r>
          </a:p>
        </p:txBody>
      </p:sp>
    </p:spTree>
    <p:extLst>
      <p:ext uri="{BB962C8B-B14F-4D97-AF65-F5344CB8AC3E}">
        <p14:creationId xmlns:p14="http://schemas.microsoft.com/office/powerpoint/2010/main" val="246741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ustomisable)">
    <p:bg>
      <p:bgPr>
        <a:gradFill>
          <a:gsLst>
            <a:gs pos="0">
              <a:srgbClr val="4F0E5D"/>
            </a:gs>
            <a:gs pos="39000">
              <a:schemeClr val="tx1"/>
            </a:gs>
          </a:gsLst>
          <a:path path="circle">
            <a:fillToRect t="100000" r="100000"/>
          </a:path>
        </a:gradFill>
        <a:effectLst/>
      </p:bgPr>
    </p:bg>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C85C8859-9DE0-64D9-96CD-C89835A2EBDB}"/>
              </a:ext>
              <a:ext uri="{C183D7F6-B498-43B3-948B-1728B52AA6E4}">
                <adec:decorative xmlns:adec="http://schemas.microsoft.com/office/drawing/2017/decorative" val="1"/>
              </a:ext>
            </a:extLst>
          </p:cNvPr>
          <p:cNvSpPr/>
          <p:nvPr userDrawn="1"/>
        </p:nvSpPr>
        <p:spPr>
          <a:xfrm>
            <a:off x="0" y="0"/>
            <a:ext cx="3918940" cy="6858000"/>
          </a:xfrm>
          <a:custGeom>
            <a:avLst/>
            <a:gdLst>
              <a:gd name="connsiteX0" fmla="*/ 0 w 3918940"/>
              <a:gd name="connsiteY0" fmla="*/ 0 h 6858000"/>
              <a:gd name="connsiteX1" fmla="*/ 2542567 w 3918940"/>
              <a:gd name="connsiteY1" fmla="*/ 0 h 6858000"/>
              <a:gd name="connsiteX2" fmla="*/ 2597945 w 3918940"/>
              <a:gd name="connsiteY2" fmla="*/ 55213 h 6858000"/>
              <a:gd name="connsiteX3" fmla="*/ 3918940 w 3918940"/>
              <a:gd name="connsiteY3" fmla="*/ 3429000 h 6858000"/>
              <a:gd name="connsiteX4" fmla="*/ 2597945 w 3918940"/>
              <a:gd name="connsiteY4" fmla="*/ 6802787 h 6858000"/>
              <a:gd name="connsiteX5" fmla="*/ 2542567 w 3918940"/>
              <a:gd name="connsiteY5" fmla="*/ 6858000 h 6858000"/>
              <a:gd name="connsiteX6" fmla="*/ 0 w 3918940"/>
              <a:gd name="connsiteY6" fmla="*/ 6858000 h 6858000"/>
              <a:gd name="connsiteX7" fmla="*/ 0 w 391894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940" h="6858000">
                <a:moveTo>
                  <a:pt x="0" y="0"/>
                </a:moveTo>
                <a:lnTo>
                  <a:pt x="2542567" y="0"/>
                </a:lnTo>
                <a:lnTo>
                  <a:pt x="2597945" y="55213"/>
                </a:lnTo>
                <a:cubicBezTo>
                  <a:pt x="3417850" y="941256"/>
                  <a:pt x="3918940" y="2126610"/>
                  <a:pt x="3918940" y="3429000"/>
                </a:cubicBezTo>
                <a:cubicBezTo>
                  <a:pt x="3918940" y="4731390"/>
                  <a:pt x="3417850" y="5916744"/>
                  <a:pt x="2597945" y="6802787"/>
                </a:cubicBezTo>
                <a:lnTo>
                  <a:pt x="2542567"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BGU Logo">
            <a:extLst>
              <a:ext uri="{FF2B5EF4-FFF2-40B4-BE49-F238E27FC236}">
                <a16:creationId xmlns:a16="http://schemas.microsoft.com/office/drawing/2014/main" id="{04474F06-F9B9-1E4B-F8AC-30253AEF20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9" name="Freeform 58">
            <a:extLst>
              <a:ext uri="{FF2B5EF4-FFF2-40B4-BE49-F238E27FC236}">
                <a16:creationId xmlns:a16="http://schemas.microsoft.com/office/drawing/2014/main" id="{867DAB06-0E8D-CEAD-F849-9E3A6B19ECC7}"/>
              </a:ext>
              <a:ext uri="{C183D7F6-B498-43B3-948B-1728B52AA6E4}">
                <adec:decorative xmlns:adec="http://schemas.microsoft.com/office/drawing/2017/decorative" val="1"/>
              </a:ext>
            </a:extLst>
          </p:cNvPr>
          <p:cNvSpPr/>
          <p:nvPr userDrawn="1"/>
        </p:nvSpPr>
        <p:spPr>
          <a:xfrm>
            <a:off x="8376056" y="1"/>
            <a:ext cx="3815944" cy="3796643"/>
          </a:xfrm>
          <a:custGeom>
            <a:avLst/>
            <a:gdLst>
              <a:gd name="connsiteX0" fmla="*/ 0 w 3815944"/>
              <a:gd name="connsiteY0" fmla="*/ 0 h 3796643"/>
              <a:gd name="connsiteX1" fmla="*/ 3815944 w 3815944"/>
              <a:gd name="connsiteY1" fmla="*/ 0 h 3796643"/>
              <a:gd name="connsiteX2" fmla="*/ 3815944 w 3815944"/>
              <a:gd name="connsiteY2" fmla="*/ 3796643 h 3796643"/>
              <a:gd name="connsiteX3" fmla="*/ 3769180 w 3815944"/>
              <a:gd name="connsiteY3" fmla="*/ 3626482 h 3796643"/>
              <a:gd name="connsiteX4" fmla="*/ 218482 w 3815944"/>
              <a:gd name="connsiteY4" fmla="*/ 60028 h 3796643"/>
              <a:gd name="connsiteX5" fmla="*/ 0 w 3815944"/>
              <a:gd name="connsiteY5" fmla="*/ 0 h 379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44" h="3796643">
                <a:moveTo>
                  <a:pt x="0" y="0"/>
                </a:moveTo>
                <a:lnTo>
                  <a:pt x="3815944" y="0"/>
                </a:lnTo>
                <a:lnTo>
                  <a:pt x="3815944" y="3796643"/>
                </a:lnTo>
                <a:lnTo>
                  <a:pt x="3769180" y="3626482"/>
                </a:lnTo>
                <a:cubicBezTo>
                  <a:pt x="3264001" y="1919808"/>
                  <a:pt x="1921992" y="572547"/>
                  <a:pt x="218482" y="60028"/>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F1BF5A5-42F1-2CEB-E268-15DB7733F59B}"/>
              </a:ext>
            </a:extLst>
          </p:cNvPr>
          <p:cNvSpPr>
            <a:spLocks noGrp="1"/>
          </p:cNvSpPr>
          <p:nvPr>
            <p:ph type="title" hasCustomPrompt="1"/>
          </p:nvPr>
        </p:nvSpPr>
        <p:spPr>
          <a:xfrm>
            <a:off x="889698" y="2471081"/>
            <a:ext cx="10515600" cy="2856293"/>
          </a:xfrm>
        </p:spPr>
        <p:txBody>
          <a:bodyPr>
            <a:normAutofit/>
          </a:bodyPr>
          <a:lstStyle>
            <a:lvl1pPr algn="ctr">
              <a:defRPr sz="6600">
                <a:ln>
                  <a:noFill/>
                </a:ln>
                <a:solidFill>
                  <a:schemeClr val="bg2"/>
                </a:solidFill>
              </a:defRPr>
            </a:lvl1pPr>
          </a:lstStyle>
          <a:p>
            <a:r>
              <a:rPr lang="en-US" dirty="0"/>
              <a:t>Insert own title here</a:t>
            </a:r>
          </a:p>
        </p:txBody>
      </p:sp>
    </p:spTree>
    <p:extLst>
      <p:ext uri="{BB962C8B-B14F-4D97-AF65-F5344CB8AC3E}">
        <p14:creationId xmlns:p14="http://schemas.microsoft.com/office/powerpoint/2010/main" val="210833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 Slide">
    <p:bg>
      <p:bgPr>
        <a:gradFill>
          <a:gsLst>
            <a:gs pos="0">
              <a:srgbClr val="4F0E5D"/>
            </a:gs>
            <a:gs pos="39000">
              <a:schemeClr val="tx1"/>
            </a:gs>
          </a:gsLst>
          <a:path path="circle">
            <a:fillToRect t="100000" r="100000"/>
          </a:path>
        </a:gradFill>
        <a:effectLst/>
      </p:bgPr>
    </p:bg>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C85C8859-9DE0-64D9-96CD-C89835A2EBDB}"/>
              </a:ext>
              <a:ext uri="{C183D7F6-B498-43B3-948B-1728B52AA6E4}">
                <adec:decorative xmlns:adec="http://schemas.microsoft.com/office/drawing/2017/decorative" val="1"/>
              </a:ext>
            </a:extLst>
          </p:cNvPr>
          <p:cNvSpPr/>
          <p:nvPr userDrawn="1"/>
        </p:nvSpPr>
        <p:spPr>
          <a:xfrm>
            <a:off x="0" y="0"/>
            <a:ext cx="3918940" cy="6858000"/>
          </a:xfrm>
          <a:custGeom>
            <a:avLst/>
            <a:gdLst>
              <a:gd name="connsiteX0" fmla="*/ 0 w 3918940"/>
              <a:gd name="connsiteY0" fmla="*/ 0 h 6858000"/>
              <a:gd name="connsiteX1" fmla="*/ 2542567 w 3918940"/>
              <a:gd name="connsiteY1" fmla="*/ 0 h 6858000"/>
              <a:gd name="connsiteX2" fmla="*/ 2597945 w 3918940"/>
              <a:gd name="connsiteY2" fmla="*/ 55213 h 6858000"/>
              <a:gd name="connsiteX3" fmla="*/ 3918940 w 3918940"/>
              <a:gd name="connsiteY3" fmla="*/ 3429000 h 6858000"/>
              <a:gd name="connsiteX4" fmla="*/ 2597945 w 3918940"/>
              <a:gd name="connsiteY4" fmla="*/ 6802787 h 6858000"/>
              <a:gd name="connsiteX5" fmla="*/ 2542567 w 3918940"/>
              <a:gd name="connsiteY5" fmla="*/ 6858000 h 6858000"/>
              <a:gd name="connsiteX6" fmla="*/ 0 w 3918940"/>
              <a:gd name="connsiteY6" fmla="*/ 6858000 h 6858000"/>
              <a:gd name="connsiteX7" fmla="*/ 0 w 391894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940" h="6858000">
                <a:moveTo>
                  <a:pt x="0" y="0"/>
                </a:moveTo>
                <a:lnTo>
                  <a:pt x="2542567" y="0"/>
                </a:lnTo>
                <a:lnTo>
                  <a:pt x="2597945" y="55213"/>
                </a:lnTo>
                <a:cubicBezTo>
                  <a:pt x="3417850" y="941256"/>
                  <a:pt x="3918940" y="2126610"/>
                  <a:pt x="3918940" y="3429000"/>
                </a:cubicBezTo>
                <a:cubicBezTo>
                  <a:pt x="3918940" y="4731390"/>
                  <a:pt x="3417850" y="5916744"/>
                  <a:pt x="2597945" y="6802787"/>
                </a:cubicBezTo>
                <a:lnTo>
                  <a:pt x="2542567"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BGU Logo">
            <a:extLst>
              <a:ext uri="{FF2B5EF4-FFF2-40B4-BE49-F238E27FC236}">
                <a16:creationId xmlns:a16="http://schemas.microsoft.com/office/drawing/2014/main" id="{04474F06-F9B9-1E4B-F8AC-30253AEF20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9" name="Freeform 58">
            <a:extLst>
              <a:ext uri="{FF2B5EF4-FFF2-40B4-BE49-F238E27FC236}">
                <a16:creationId xmlns:a16="http://schemas.microsoft.com/office/drawing/2014/main" id="{867DAB06-0E8D-CEAD-F849-9E3A6B19ECC7}"/>
              </a:ext>
              <a:ext uri="{C183D7F6-B498-43B3-948B-1728B52AA6E4}">
                <adec:decorative xmlns:adec="http://schemas.microsoft.com/office/drawing/2017/decorative" val="1"/>
              </a:ext>
            </a:extLst>
          </p:cNvPr>
          <p:cNvSpPr/>
          <p:nvPr userDrawn="1"/>
        </p:nvSpPr>
        <p:spPr>
          <a:xfrm>
            <a:off x="8376056" y="1"/>
            <a:ext cx="3815944" cy="3796643"/>
          </a:xfrm>
          <a:custGeom>
            <a:avLst/>
            <a:gdLst>
              <a:gd name="connsiteX0" fmla="*/ 0 w 3815944"/>
              <a:gd name="connsiteY0" fmla="*/ 0 h 3796643"/>
              <a:gd name="connsiteX1" fmla="*/ 3815944 w 3815944"/>
              <a:gd name="connsiteY1" fmla="*/ 0 h 3796643"/>
              <a:gd name="connsiteX2" fmla="*/ 3815944 w 3815944"/>
              <a:gd name="connsiteY2" fmla="*/ 3796643 h 3796643"/>
              <a:gd name="connsiteX3" fmla="*/ 3769180 w 3815944"/>
              <a:gd name="connsiteY3" fmla="*/ 3626482 h 3796643"/>
              <a:gd name="connsiteX4" fmla="*/ 218482 w 3815944"/>
              <a:gd name="connsiteY4" fmla="*/ 60028 h 3796643"/>
              <a:gd name="connsiteX5" fmla="*/ 0 w 3815944"/>
              <a:gd name="connsiteY5" fmla="*/ 0 h 379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44" h="3796643">
                <a:moveTo>
                  <a:pt x="0" y="0"/>
                </a:moveTo>
                <a:lnTo>
                  <a:pt x="3815944" y="0"/>
                </a:lnTo>
                <a:lnTo>
                  <a:pt x="3815944" y="3796643"/>
                </a:lnTo>
                <a:lnTo>
                  <a:pt x="3769180" y="3626482"/>
                </a:lnTo>
                <a:cubicBezTo>
                  <a:pt x="3264001" y="1919808"/>
                  <a:pt x="1921992" y="572547"/>
                  <a:pt x="218482" y="60028"/>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9639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oint Slide 1">
    <p:bg>
      <p:bgPr>
        <a:gradFill flip="none" rotWithShape="1">
          <a:gsLst>
            <a:gs pos="0">
              <a:srgbClr val="4F0E5D"/>
            </a:gs>
            <a:gs pos="39000">
              <a:schemeClr val="tx1"/>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2" name="Picture 31" descr="BGU Logo">
            <a:extLst>
              <a:ext uri="{FF2B5EF4-FFF2-40B4-BE49-F238E27FC236}">
                <a16:creationId xmlns:a16="http://schemas.microsoft.com/office/drawing/2014/main" id="{04474F06-F9B9-1E4B-F8AC-30253AEF20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pic>
        <p:nvPicPr>
          <p:cNvPr id="11" name="Picture 10" descr="Photograph of the Skinner Building on the BGU Campus, with Lincoln Cathedral in the distance.">
            <a:extLst>
              <a:ext uri="{FF2B5EF4-FFF2-40B4-BE49-F238E27FC236}">
                <a16:creationId xmlns:a16="http://schemas.microsoft.com/office/drawing/2014/main" id="{42DEAC5B-8B4E-AB6F-DB7D-4209671CF90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6000" y="0"/>
            <a:ext cx="6096000" cy="6858000"/>
          </a:xfrm>
        </p:spPr>
        <p:txBody>
          <a:bodyPr>
            <a:normAutofit/>
          </a:bodyPr>
          <a:lstStyle>
            <a:lvl1pPr marL="0" indent="0">
              <a:buFont typeface="Arial" panose="020B0604020202020204" pitchFamily="34" charset="0"/>
              <a:buNone/>
              <a:defRPr sz="1800"/>
            </a:lvl1pPr>
          </a:lstStyle>
          <a:p>
            <a:r>
              <a:rPr lang="en-US" dirty="0"/>
              <a:t>Click icon in center of photo to replace image. Photos available from BGU Image Library on Marketing Portal Tile.</a:t>
            </a:r>
          </a:p>
        </p:txBody>
      </p:sp>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888973"/>
            <a:ext cx="4988766" cy="3286401"/>
          </a:xfrm>
        </p:spPr>
        <p:txBody>
          <a:bodyPr>
            <a:normAutofit/>
          </a:bodyPr>
          <a:lstStyle>
            <a:lvl1pPr>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bullet point text</a:t>
            </a:r>
          </a:p>
          <a:p>
            <a:pPr lvl="0"/>
            <a:r>
              <a:rPr lang="en-GB" dirty="0"/>
              <a:t>Bullet point 2</a:t>
            </a:r>
          </a:p>
          <a:p>
            <a:pPr lvl="0"/>
            <a:r>
              <a:rPr lang="en-GB" dirty="0"/>
              <a:t>Bullet point 3</a:t>
            </a:r>
            <a:endParaRPr lang="en-US" dirty="0"/>
          </a:p>
        </p:txBody>
      </p:sp>
      <p:sp>
        <p:nvSpPr>
          <p:cNvPr id="4" name="Title 6">
            <a:extLst>
              <a:ext uri="{FF2B5EF4-FFF2-40B4-BE49-F238E27FC236}">
                <a16:creationId xmlns:a16="http://schemas.microsoft.com/office/drawing/2014/main" id="{50C9636A-6B1E-666C-391E-33CB20CD2827}"/>
              </a:ext>
            </a:extLst>
          </p:cNvPr>
          <p:cNvSpPr>
            <a:spLocks noGrp="1"/>
          </p:cNvSpPr>
          <p:nvPr>
            <p:ph type="title" hasCustomPrompt="1"/>
          </p:nvPr>
        </p:nvSpPr>
        <p:spPr>
          <a:xfrm>
            <a:off x="470647" y="1895062"/>
            <a:ext cx="4988766" cy="516351"/>
          </a:xfrm>
        </p:spPr>
        <p:txBody>
          <a:bodyPr/>
          <a:lstStyle>
            <a:lvl1pPr>
              <a:defRPr>
                <a:solidFill>
                  <a:schemeClr val="accent1"/>
                </a:solidFill>
              </a:defRPr>
            </a:lvl1pPr>
          </a:lstStyle>
          <a:p>
            <a:r>
              <a:rPr lang="en-GB" dirty="0"/>
              <a:t>Click to edit slide title</a:t>
            </a:r>
            <a:endParaRPr lang="en-US" dirty="0"/>
          </a:p>
        </p:txBody>
      </p:sp>
    </p:spTree>
    <p:extLst>
      <p:ext uri="{BB962C8B-B14F-4D97-AF65-F5344CB8AC3E}">
        <p14:creationId xmlns:p14="http://schemas.microsoft.com/office/powerpoint/2010/main" val="204914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Slide 2">
    <p:bg>
      <p:bgPr>
        <a:solidFill>
          <a:schemeClr val="bg1"/>
        </a:solidFill>
        <a:effectLst/>
      </p:bgPr>
    </p:bg>
    <p:spTree>
      <p:nvGrpSpPr>
        <p:cNvPr id="1" name=""/>
        <p:cNvGrpSpPr/>
        <p:nvPr/>
      </p:nvGrpSpPr>
      <p:grpSpPr>
        <a:xfrm>
          <a:off x="0" y="0"/>
          <a:ext cx="0" cy="0"/>
          <a:chOff x="0" y="0"/>
          <a:chExt cx="0" cy="0"/>
        </a:xfrm>
      </p:grpSpPr>
      <p:pic>
        <p:nvPicPr>
          <p:cNvPr id="22" name="Picture 21" descr="Photograph of flower blossoms in front of the Robert Hardy Building on BGU Campus.">
            <a:extLst>
              <a:ext uri="{FF2B5EF4-FFF2-40B4-BE49-F238E27FC236}">
                <a16:creationId xmlns:a16="http://schemas.microsoft.com/office/drawing/2014/main" id="{EBFC6A8D-FDAF-78D1-A52E-DDF7855B0CF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5999" y="0"/>
            <a:ext cx="6096000" cy="6858000"/>
          </a:xfrm>
          <a:prstGeom prst="rect">
            <a:avLst/>
          </a:prstGeom>
        </p:spPr>
      </p:pic>
      <p:pic>
        <p:nvPicPr>
          <p:cNvPr id="21" name="Picture 20" descr="BGU Logo">
            <a:extLst>
              <a:ext uri="{FF2B5EF4-FFF2-40B4-BE49-F238E27FC236}">
                <a16:creationId xmlns:a16="http://schemas.microsoft.com/office/drawing/2014/main" id="{F2F5DE9B-A0E8-29A9-2943-ED4AA53EE86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647" y="544827"/>
            <a:ext cx="2333682" cy="821035"/>
          </a:xfrm>
          <a:prstGeom prst="rect">
            <a:avLst/>
          </a:prstGeom>
        </p:spPr>
      </p:pic>
      <p:sp>
        <p:nvSpPr>
          <p:cNvPr id="18" name="Freeform 17">
            <a:extLst>
              <a:ext uri="{FF2B5EF4-FFF2-40B4-BE49-F238E27FC236}">
                <a16:creationId xmlns:a16="http://schemas.microsoft.com/office/drawing/2014/main" id="{F11D36F0-8243-5E9A-2C85-7DFEBBC773BB}"/>
              </a:ext>
              <a:ext uri="{C183D7F6-B498-43B3-948B-1728B52AA6E4}">
                <adec:decorative xmlns:adec="http://schemas.microsoft.com/office/drawing/2017/decorative" val="1"/>
              </a:ext>
            </a:extLst>
          </p:cNvPr>
          <p:cNvSpPr/>
          <p:nvPr userDrawn="1"/>
        </p:nvSpPr>
        <p:spPr>
          <a:xfrm>
            <a:off x="-1" y="2994012"/>
            <a:ext cx="6096000" cy="3863988"/>
          </a:xfrm>
          <a:custGeom>
            <a:avLst/>
            <a:gdLst>
              <a:gd name="connsiteX0" fmla="*/ 2933814 w 6096000"/>
              <a:gd name="connsiteY0" fmla="*/ 0 h 3863988"/>
              <a:gd name="connsiteX1" fmla="*/ 6085635 w 6096000"/>
              <a:gd name="connsiteY1" fmla="*/ 991099 h 3863988"/>
              <a:gd name="connsiteX2" fmla="*/ 6096000 w 6096000"/>
              <a:gd name="connsiteY2" fmla="*/ 998708 h 3863988"/>
              <a:gd name="connsiteX3" fmla="*/ 6096000 w 6096000"/>
              <a:gd name="connsiteY3" fmla="*/ 3863988 h 3863988"/>
              <a:gd name="connsiteX4" fmla="*/ 0 w 6096000"/>
              <a:gd name="connsiteY4" fmla="*/ 3863988 h 3863988"/>
              <a:gd name="connsiteX5" fmla="*/ 0 w 6096000"/>
              <a:gd name="connsiteY5" fmla="*/ 846419 h 3863988"/>
              <a:gd name="connsiteX6" fmla="*/ 207430 w 6096000"/>
              <a:gd name="connsiteY6" fmla="*/ 721534 h 3863988"/>
              <a:gd name="connsiteX7" fmla="*/ 2933814 w 6096000"/>
              <a:gd name="connsiteY7" fmla="*/ 0 h 386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3863988">
                <a:moveTo>
                  <a:pt x="2933814" y="0"/>
                </a:moveTo>
                <a:cubicBezTo>
                  <a:pt x="4106118" y="0"/>
                  <a:pt x="5192829" y="366470"/>
                  <a:pt x="6085635" y="991099"/>
                </a:cubicBezTo>
                <a:lnTo>
                  <a:pt x="6096000" y="998708"/>
                </a:lnTo>
                <a:lnTo>
                  <a:pt x="6096000" y="3863988"/>
                </a:lnTo>
                <a:lnTo>
                  <a:pt x="0" y="3863988"/>
                </a:lnTo>
                <a:lnTo>
                  <a:pt x="0" y="846419"/>
                </a:lnTo>
                <a:lnTo>
                  <a:pt x="207430" y="721534"/>
                </a:lnTo>
                <a:cubicBezTo>
                  <a:pt x="1011196" y="262384"/>
                  <a:pt x="1941864" y="0"/>
                  <a:pt x="293381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6000" y="0"/>
            <a:ext cx="6096000" cy="6858000"/>
          </a:xfrm>
        </p:spPr>
        <p:txBody>
          <a:bodyPr>
            <a:normAutofit/>
          </a:bodyPr>
          <a:lstStyle>
            <a:lvl1pPr marL="0" indent="0">
              <a:buFontTx/>
              <a:buNone/>
              <a:defRPr sz="1800">
                <a:solidFill>
                  <a:schemeClr val="accent2"/>
                </a:solidFill>
              </a:defRPr>
            </a:lvl1pPr>
          </a:lstStyle>
          <a:p>
            <a:r>
              <a:rPr lang="en-US" dirty="0"/>
              <a:t>Click icon in center of photo to replace image. Photos available from BGU Image Library on Marketing Portal Tile.</a:t>
            </a:r>
          </a:p>
        </p:txBody>
      </p:sp>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888973"/>
            <a:ext cx="4988766" cy="3286401"/>
          </a:xfrm>
        </p:spPr>
        <p:txBody>
          <a:bodyPr>
            <a:normAutofit/>
          </a:bodyPr>
          <a:lstStyle>
            <a:lvl1pPr>
              <a:defRPr sz="2000">
                <a:ln>
                  <a:noFill/>
                </a:ln>
                <a:solidFill>
                  <a:schemeClr val="tx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bullet point text</a:t>
            </a:r>
          </a:p>
          <a:p>
            <a:pPr lvl="0"/>
            <a:r>
              <a:rPr lang="en-GB" dirty="0"/>
              <a:t>Bullet point 2</a:t>
            </a:r>
          </a:p>
          <a:p>
            <a:pPr lvl="0"/>
            <a:r>
              <a:rPr lang="en-GB" dirty="0"/>
              <a:t>Bullet point 3</a:t>
            </a:r>
            <a:endParaRPr lang="en-US" dirty="0"/>
          </a:p>
        </p:txBody>
      </p:sp>
      <p:sp>
        <p:nvSpPr>
          <p:cNvPr id="9" name="Title 6">
            <a:extLst>
              <a:ext uri="{FF2B5EF4-FFF2-40B4-BE49-F238E27FC236}">
                <a16:creationId xmlns:a16="http://schemas.microsoft.com/office/drawing/2014/main" id="{D6F6A674-AC7A-0186-3EF3-061534C2091E}"/>
              </a:ext>
            </a:extLst>
          </p:cNvPr>
          <p:cNvSpPr>
            <a:spLocks noGrp="1"/>
          </p:cNvSpPr>
          <p:nvPr>
            <p:ph type="title" hasCustomPrompt="1"/>
          </p:nvPr>
        </p:nvSpPr>
        <p:spPr>
          <a:xfrm>
            <a:off x="470647" y="1895062"/>
            <a:ext cx="4988766" cy="516351"/>
          </a:xfrm>
        </p:spPr>
        <p:txBody>
          <a:bodyPr/>
          <a:lstStyle>
            <a:lvl1pPr>
              <a:defRPr>
                <a:solidFill>
                  <a:schemeClr val="accent2"/>
                </a:solidFill>
              </a:defRPr>
            </a:lvl1pPr>
          </a:lstStyle>
          <a:p>
            <a:r>
              <a:rPr lang="en-GB" dirty="0"/>
              <a:t>Click to edit slide title</a:t>
            </a:r>
            <a:endParaRPr lang="en-US" dirty="0"/>
          </a:p>
        </p:txBody>
      </p:sp>
    </p:spTree>
    <p:extLst>
      <p:ext uri="{BB962C8B-B14F-4D97-AF65-F5344CB8AC3E}">
        <p14:creationId xmlns:p14="http://schemas.microsoft.com/office/powerpoint/2010/main" val="315906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Slide 2 (plain)">
    <p:bg>
      <p:bgPr>
        <a:solidFill>
          <a:schemeClr val="bg1"/>
        </a:solidFill>
        <a:effectLst/>
      </p:bgPr>
    </p:bg>
    <p:spTree>
      <p:nvGrpSpPr>
        <p:cNvPr id="1" name=""/>
        <p:cNvGrpSpPr/>
        <p:nvPr/>
      </p:nvGrpSpPr>
      <p:grpSpPr>
        <a:xfrm>
          <a:off x="0" y="0"/>
          <a:ext cx="0" cy="0"/>
          <a:chOff x="0" y="0"/>
          <a:chExt cx="0" cy="0"/>
        </a:xfrm>
      </p:grpSpPr>
      <p:pic>
        <p:nvPicPr>
          <p:cNvPr id="22" name="Picture 21" descr="Photograph of flower blossoms in front of the Robert Hardy Building on BGU Campus.">
            <a:extLst>
              <a:ext uri="{FF2B5EF4-FFF2-40B4-BE49-F238E27FC236}">
                <a16:creationId xmlns:a16="http://schemas.microsoft.com/office/drawing/2014/main" id="{EBFC6A8D-FDAF-78D1-A52E-DDF7855B0CF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5999" y="0"/>
            <a:ext cx="6096000" cy="6858000"/>
          </a:xfrm>
          <a:prstGeom prst="rect">
            <a:avLst/>
          </a:prstGeom>
        </p:spPr>
      </p:pic>
      <p:pic>
        <p:nvPicPr>
          <p:cNvPr id="21" name="Picture 20" descr="BGU Logo">
            <a:extLst>
              <a:ext uri="{FF2B5EF4-FFF2-40B4-BE49-F238E27FC236}">
                <a16:creationId xmlns:a16="http://schemas.microsoft.com/office/drawing/2014/main" id="{F2F5DE9B-A0E8-29A9-2943-ED4AA53EE86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647" y="544827"/>
            <a:ext cx="2333682" cy="821035"/>
          </a:xfrm>
          <a:prstGeom prst="rect">
            <a:avLst/>
          </a:prstGeom>
        </p:spPr>
      </p:pic>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6000" y="0"/>
            <a:ext cx="6096000" cy="6858000"/>
          </a:xfrm>
        </p:spPr>
        <p:txBody>
          <a:bodyPr>
            <a:normAutofit/>
          </a:bodyPr>
          <a:lstStyle>
            <a:lvl1pPr marL="0" indent="0">
              <a:buFontTx/>
              <a:buNone/>
              <a:defRPr sz="1800">
                <a:solidFill>
                  <a:schemeClr val="accent2"/>
                </a:solidFill>
              </a:defRPr>
            </a:lvl1pPr>
          </a:lstStyle>
          <a:p>
            <a:r>
              <a:rPr lang="en-US" dirty="0"/>
              <a:t>Click icon in center of photo to replace image. Photos available from BGU Image Library on Marketing Portal Tile.</a:t>
            </a:r>
          </a:p>
        </p:txBody>
      </p:sp>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888973"/>
            <a:ext cx="4988766" cy="3286401"/>
          </a:xfrm>
        </p:spPr>
        <p:txBody>
          <a:bodyPr>
            <a:normAutofit/>
          </a:bodyPr>
          <a:lstStyle>
            <a:lvl1pPr>
              <a:defRPr sz="2000">
                <a:ln>
                  <a:noFill/>
                </a:ln>
                <a:solidFill>
                  <a:schemeClr val="tx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bullet point text</a:t>
            </a:r>
          </a:p>
          <a:p>
            <a:pPr lvl="0"/>
            <a:r>
              <a:rPr lang="en-GB" dirty="0"/>
              <a:t>Bullet point 2</a:t>
            </a:r>
          </a:p>
          <a:p>
            <a:pPr lvl="0"/>
            <a:r>
              <a:rPr lang="en-GB" dirty="0"/>
              <a:t>Bullet point 3</a:t>
            </a:r>
            <a:endParaRPr lang="en-US" dirty="0"/>
          </a:p>
        </p:txBody>
      </p:sp>
      <p:sp>
        <p:nvSpPr>
          <p:cNvPr id="9" name="Title 6">
            <a:extLst>
              <a:ext uri="{FF2B5EF4-FFF2-40B4-BE49-F238E27FC236}">
                <a16:creationId xmlns:a16="http://schemas.microsoft.com/office/drawing/2014/main" id="{D6F6A674-AC7A-0186-3EF3-061534C2091E}"/>
              </a:ext>
            </a:extLst>
          </p:cNvPr>
          <p:cNvSpPr>
            <a:spLocks noGrp="1"/>
          </p:cNvSpPr>
          <p:nvPr>
            <p:ph type="title" hasCustomPrompt="1"/>
          </p:nvPr>
        </p:nvSpPr>
        <p:spPr>
          <a:xfrm>
            <a:off x="470647" y="1895062"/>
            <a:ext cx="4988766" cy="516351"/>
          </a:xfrm>
        </p:spPr>
        <p:txBody>
          <a:bodyPr/>
          <a:lstStyle>
            <a:lvl1pPr>
              <a:defRPr>
                <a:solidFill>
                  <a:schemeClr val="accent2"/>
                </a:solidFill>
              </a:defRPr>
            </a:lvl1pPr>
          </a:lstStyle>
          <a:p>
            <a:r>
              <a:rPr lang="en-GB" dirty="0"/>
              <a:t>Click to edit slide title</a:t>
            </a:r>
            <a:endParaRPr lang="en-US" dirty="0"/>
          </a:p>
        </p:txBody>
      </p:sp>
    </p:spTree>
    <p:extLst>
      <p:ext uri="{BB962C8B-B14F-4D97-AF65-F5344CB8AC3E}">
        <p14:creationId xmlns:p14="http://schemas.microsoft.com/office/powerpoint/2010/main" val="137955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Slide 3">
    <p:bg>
      <p:bgPr>
        <a:solidFill>
          <a:schemeClr val="accent1"/>
        </a:solidFill>
        <a:effectLst/>
      </p:bgPr>
    </p:bg>
    <p:spTree>
      <p:nvGrpSpPr>
        <p:cNvPr id="1" name=""/>
        <p:cNvGrpSpPr/>
        <p:nvPr/>
      </p:nvGrpSpPr>
      <p:grpSpPr>
        <a:xfrm>
          <a:off x="0" y="0"/>
          <a:ext cx="0" cy="0"/>
          <a:chOff x="0" y="0"/>
          <a:chExt cx="0" cy="0"/>
        </a:xfrm>
      </p:grpSpPr>
      <p:pic>
        <p:nvPicPr>
          <p:cNvPr id="22" name="Picture 21" descr="A photograph of Constance Stewart Hall, surrounded by trees.">
            <a:extLst>
              <a:ext uri="{FF2B5EF4-FFF2-40B4-BE49-F238E27FC236}">
                <a16:creationId xmlns:a16="http://schemas.microsoft.com/office/drawing/2014/main" id="{C7F8D5E7-4C1B-0DB0-D855-5632DF139B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32" name="Picture 31" descr="BGU Logo">
            <a:extLst>
              <a:ext uri="{FF2B5EF4-FFF2-40B4-BE49-F238E27FC236}">
                <a16:creationId xmlns:a16="http://schemas.microsoft.com/office/drawing/2014/main" id="{04474F06-F9B9-1E4B-F8AC-30253AEF20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5999" y="0"/>
            <a:ext cx="6096000" cy="6858000"/>
          </a:xfrm>
        </p:spPr>
        <p:txBody>
          <a:bodyPr>
            <a:normAutofit/>
          </a:bodyPr>
          <a:lstStyle>
            <a:lvl1pPr marL="0" indent="0">
              <a:buNone/>
              <a:defRPr sz="1800"/>
            </a:lvl1pPr>
          </a:lstStyle>
          <a:p>
            <a:r>
              <a:rPr lang="en-US" dirty="0"/>
              <a:t>Click icon in center of photo to replace image. Photos available from BGU Image Library on Marketing Portal Tile.</a:t>
            </a:r>
          </a:p>
        </p:txBody>
      </p:sp>
      <p:sp>
        <p:nvSpPr>
          <p:cNvPr id="27" name="Freeform 26">
            <a:extLst>
              <a:ext uri="{FF2B5EF4-FFF2-40B4-BE49-F238E27FC236}">
                <a16:creationId xmlns:a16="http://schemas.microsoft.com/office/drawing/2014/main" id="{D654F616-DC6B-72FA-DADA-F0322CDD6E37}"/>
              </a:ext>
              <a:ext uri="{C183D7F6-B498-43B3-948B-1728B52AA6E4}">
                <adec:decorative xmlns:adec="http://schemas.microsoft.com/office/drawing/2017/decorative" val="1"/>
              </a:ext>
            </a:extLst>
          </p:cNvPr>
          <p:cNvSpPr/>
          <p:nvPr userDrawn="1"/>
        </p:nvSpPr>
        <p:spPr>
          <a:xfrm>
            <a:off x="-1" y="2994012"/>
            <a:ext cx="6096000" cy="3863988"/>
          </a:xfrm>
          <a:custGeom>
            <a:avLst/>
            <a:gdLst>
              <a:gd name="connsiteX0" fmla="*/ 2933814 w 6096000"/>
              <a:gd name="connsiteY0" fmla="*/ 0 h 3863988"/>
              <a:gd name="connsiteX1" fmla="*/ 6085635 w 6096000"/>
              <a:gd name="connsiteY1" fmla="*/ 991099 h 3863988"/>
              <a:gd name="connsiteX2" fmla="*/ 6096000 w 6096000"/>
              <a:gd name="connsiteY2" fmla="*/ 998708 h 3863988"/>
              <a:gd name="connsiteX3" fmla="*/ 6096000 w 6096000"/>
              <a:gd name="connsiteY3" fmla="*/ 3863988 h 3863988"/>
              <a:gd name="connsiteX4" fmla="*/ 0 w 6096000"/>
              <a:gd name="connsiteY4" fmla="*/ 3863988 h 3863988"/>
              <a:gd name="connsiteX5" fmla="*/ 0 w 6096000"/>
              <a:gd name="connsiteY5" fmla="*/ 846419 h 3863988"/>
              <a:gd name="connsiteX6" fmla="*/ 207430 w 6096000"/>
              <a:gd name="connsiteY6" fmla="*/ 721534 h 3863988"/>
              <a:gd name="connsiteX7" fmla="*/ 2933814 w 6096000"/>
              <a:gd name="connsiteY7" fmla="*/ 0 h 386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3863988">
                <a:moveTo>
                  <a:pt x="2933814" y="0"/>
                </a:moveTo>
                <a:cubicBezTo>
                  <a:pt x="4106118" y="0"/>
                  <a:pt x="5192829" y="366470"/>
                  <a:pt x="6085635" y="991099"/>
                </a:cubicBezTo>
                <a:lnTo>
                  <a:pt x="6096000" y="998708"/>
                </a:lnTo>
                <a:lnTo>
                  <a:pt x="6096000" y="3863988"/>
                </a:lnTo>
                <a:lnTo>
                  <a:pt x="0" y="3863988"/>
                </a:lnTo>
                <a:lnTo>
                  <a:pt x="0" y="846419"/>
                </a:lnTo>
                <a:lnTo>
                  <a:pt x="207430" y="721534"/>
                </a:lnTo>
                <a:cubicBezTo>
                  <a:pt x="1011196" y="262384"/>
                  <a:pt x="1941864" y="0"/>
                  <a:pt x="293381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888973"/>
            <a:ext cx="4988766" cy="3286401"/>
          </a:xfrm>
        </p:spPr>
        <p:txBody>
          <a:bodyPr>
            <a:normAutofit/>
          </a:bodyPr>
          <a:lstStyle>
            <a:lvl1pPr>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bullet point text</a:t>
            </a:r>
          </a:p>
          <a:p>
            <a:pPr lvl="0"/>
            <a:r>
              <a:rPr lang="en-GB" dirty="0"/>
              <a:t>Bullet point 2</a:t>
            </a:r>
          </a:p>
          <a:p>
            <a:pPr lvl="0"/>
            <a:r>
              <a:rPr lang="en-GB" dirty="0"/>
              <a:t>Bullet point 3</a:t>
            </a:r>
            <a:endParaRPr lang="en-US" dirty="0"/>
          </a:p>
        </p:txBody>
      </p:sp>
      <p:sp>
        <p:nvSpPr>
          <p:cNvPr id="7" name="Title 6">
            <a:extLst>
              <a:ext uri="{FF2B5EF4-FFF2-40B4-BE49-F238E27FC236}">
                <a16:creationId xmlns:a16="http://schemas.microsoft.com/office/drawing/2014/main" id="{90EB0294-B813-EC11-7A88-71460AD468CC}"/>
              </a:ext>
            </a:extLst>
          </p:cNvPr>
          <p:cNvSpPr>
            <a:spLocks noGrp="1"/>
          </p:cNvSpPr>
          <p:nvPr>
            <p:ph type="title" hasCustomPrompt="1"/>
          </p:nvPr>
        </p:nvSpPr>
        <p:spPr>
          <a:xfrm>
            <a:off x="470647" y="1895062"/>
            <a:ext cx="4988766" cy="516351"/>
          </a:xfrm>
        </p:spPr>
        <p:txBody>
          <a:bodyPr/>
          <a:lstStyle>
            <a:lvl1pPr>
              <a:defRPr>
                <a:solidFill>
                  <a:schemeClr val="bg2"/>
                </a:solidFill>
              </a:defRPr>
            </a:lvl1pPr>
          </a:lstStyle>
          <a:p>
            <a:r>
              <a:rPr lang="en-GB" dirty="0"/>
              <a:t>Click to edit slide title</a:t>
            </a:r>
            <a:endParaRPr lang="en-US" dirty="0"/>
          </a:p>
        </p:txBody>
      </p:sp>
    </p:spTree>
    <p:extLst>
      <p:ext uri="{BB962C8B-B14F-4D97-AF65-F5344CB8AC3E}">
        <p14:creationId xmlns:p14="http://schemas.microsoft.com/office/powerpoint/2010/main" val="244396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Slide 3 (plain)">
    <p:bg>
      <p:bgPr>
        <a:solidFill>
          <a:schemeClr val="accent1"/>
        </a:solidFill>
        <a:effectLst/>
      </p:bgPr>
    </p:bg>
    <p:spTree>
      <p:nvGrpSpPr>
        <p:cNvPr id="1" name=""/>
        <p:cNvGrpSpPr/>
        <p:nvPr/>
      </p:nvGrpSpPr>
      <p:grpSpPr>
        <a:xfrm>
          <a:off x="0" y="0"/>
          <a:ext cx="0" cy="0"/>
          <a:chOff x="0" y="0"/>
          <a:chExt cx="0" cy="0"/>
        </a:xfrm>
      </p:grpSpPr>
      <p:pic>
        <p:nvPicPr>
          <p:cNvPr id="22" name="Picture 21" descr="A photograph of Constance Stewart Hall, surrounded by trees.">
            <a:extLst>
              <a:ext uri="{FF2B5EF4-FFF2-40B4-BE49-F238E27FC236}">
                <a16:creationId xmlns:a16="http://schemas.microsoft.com/office/drawing/2014/main" id="{C7F8D5E7-4C1B-0DB0-D855-5632DF139B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32" name="Picture 31" descr="BGU Logo">
            <a:extLst>
              <a:ext uri="{FF2B5EF4-FFF2-40B4-BE49-F238E27FC236}">
                <a16:creationId xmlns:a16="http://schemas.microsoft.com/office/drawing/2014/main" id="{04474F06-F9B9-1E4B-F8AC-30253AEF20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647" y="491788"/>
            <a:ext cx="2333682" cy="943278"/>
          </a:xfrm>
          <a:prstGeom prst="rect">
            <a:avLst/>
          </a:prstGeom>
        </p:spPr>
      </p:pic>
      <p:sp>
        <p:nvSpPr>
          <p:cNvPr id="5" name="Picture Placeholder 4">
            <a:extLst>
              <a:ext uri="{FF2B5EF4-FFF2-40B4-BE49-F238E27FC236}">
                <a16:creationId xmlns:a16="http://schemas.microsoft.com/office/drawing/2014/main" id="{9E7563DA-B048-53D4-22DF-25954536938D}"/>
              </a:ext>
            </a:extLst>
          </p:cNvPr>
          <p:cNvSpPr>
            <a:spLocks noGrp="1"/>
          </p:cNvSpPr>
          <p:nvPr>
            <p:ph type="pic" sz="quarter" idx="10" hasCustomPrompt="1"/>
          </p:nvPr>
        </p:nvSpPr>
        <p:spPr>
          <a:xfrm>
            <a:off x="6095999" y="0"/>
            <a:ext cx="6096000" cy="6858000"/>
          </a:xfrm>
        </p:spPr>
        <p:txBody>
          <a:bodyPr>
            <a:normAutofit/>
          </a:bodyPr>
          <a:lstStyle>
            <a:lvl1pPr marL="0" indent="0">
              <a:buNone/>
              <a:defRPr sz="1800"/>
            </a:lvl1pPr>
          </a:lstStyle>
          <a:p>
            <a:r>
              <a:rPr lang="en-US" dirty="0"/>
              <a:t>Click icon in center of photo to replace image. Photos available from BGU Image Library on Marketing Portal Tile.</a:t>
            </a:r>
          </a:p>
        </p:txBody>
      </p:sp>
      <p:sp>
        <p:nvSpPr>
          <p:cNvPr id="14" name="Text Placeholder 13">
            <a:extLst>
              <a:ext uri="{FF2B5EF4-FFF2-40B4-BE49-F238E27FC236}">
                <a16:creationId xmlns:a16="http://schemas.microsoft.com/office/drawing/2014/main" id="{1233B89F-4F60-4776-046B-074B775563D6}"/>
              </a:ext>
            </a:extLst>
          </p:cNvPr>
          <p:cNvSpPr>
            <a:spLocks noGrp="1"/>
          </p:cNvSpPr>
          <p:nvPr>
            <p:ph type="body" sz="quarter" idx="11" hasCustomPrompt="1"/>
          </p:nvPr>
        </p:nvSpPr>
        <p:spPr>
          <a:xfrm>
            <a:off x="470647" y="2888973"/>
            <a:ext cx="4988766" cy="3286401"/>
          </a:xfrm>
        </p:spPr>
        <p:txBody>
          <a:bodyPr>
            <a:normAutofit/>
          </a:bodyPr>
          <a:lstStyle>
            <a:lvl1pPr>
              <a:defRPr sz="2000">
                <a:ln>
                  <a:noFill/>
                </a:ln>
                <a:solidFill>
                  <a:schemeClr val="bg1"/>
                </a:solidFill>
              </a:defRPr>
            </a:lvl1pPr>
            <a:lvl2pPr>
              <a:defRPr sz="2000">
                <a:ln>
                  <a:noFill/>
                </a:ln>
                <a:solidFill>
                  <a:schemeClr val="bg2"/>
                </a:solidFill>
              </a:defRPr>
            </a:lvl2pPr>
            <a:lvl3pPr>
              <a:defRPr sz="2000">
                <a:ln>
                  <a:noFill/>
                </a:ln>
                <a:solidFill>
                  <a:schemeClr val="bg2"/>
                </a:solidFill>
              </a:defRPr>
            </a:lvl3pPr>
            <a:lvl4pPr>
              <a:defRPr sz="2000">
                <a:ln>
                  <a:noFill/>
                </a:ln>
                <a:solidFill>
                  <a:schemeClr val="bg2"/>
                </a:solidFill>
              </a:defRPr>
            </a:lvl4pPr>
            <a:lvl5pPr>
              <a:defRPr sz="2000">
                <a:ln>
                  <a:noFill/>
                </a:ln>
                <a:solidFill>
                  <a:schemeClr val="bg2"/>
                </a:solidFill>
              </a:defRPr>
            </a:lvl5pPr>
          </a:lstStyle>
          <a:p>
            <a:pPr lvl="0"/>
            <a:r>
              <a:rPr lang="en-GB" dirty="0"/>
              <a:t>Click to edit slide bullet point text</a:t>
            </a:r>
          </a:p>
          <a:p>
            <a:pPr lvl="0"/>
            <a:r>
              <a:rPr lang="en-GB" dirty="0"/>
              <a:t>Bullet point 2</a:t>
            </a:r>
          </a:p>
          <a:p>
            <a:pPr lvl="0"/>
            <a:r>
              <a:rPr lang="en-GB" dirty="0"/>
              <a:t>Bullet point 3</a:t>
            </a:r>
            <a:endParaRPr lang="en-US" dirty="0"/>
          </a:p>
        </p:txBody>
      </p:sp>
      <p:sp>
        <p:nvSpPr>
          <p:cNvPr id="7" name="Title 6">
            <a:extLst>
              <a:ext uri="{FF2B5EF4-FFF2-40B4-BE49-F238E27FC236}">
                <a16:creationId xmlns:a16="http://schemas.microsoft.com/office/drawing/2014/main" id="{90EB0294-B813-EC11-7A88-71460AD468CC}"/>
              </a:ext>
            </a:extLst>
          </p:cNvPr>
          <p:cNvSpPr>
            <a:spLocks noGrp="1"/>
          </p:cNvSpPr>
          <p:nvPr>
            <p:ph type="title" hasCustomPrompt="1"/>
          </p:nvPr>
        </p:nvSpPr>
        <p:spPr>
          <a:xfrm>
            <a:off x="470647" y="1895062"/>
            <a:ext cx="4988766" cy="516351"/>
          </a:xfrm>
        </p:spPr>
        <p:txBody>
          <a:bodyPr/>
          <a:lstStyle>
            <a:lvl1pPr>
              <a:defRPr>
                <a:solidFill>
                  <a:schemeClr val="bg2"/>
                </a:solidFill>
              </a:defRPr>
            </a:lvl1pPr>
          </a:lstStyle>
          <a:p>
            <a:r>
              <a:rPr lang="en-GB" dirty="0"/>
              <a:t>Click to edit slide title</a:t>
            </a:r>
            <a:endParaRPr lang="en-US" dirty="0"/>
          </a:p>
        </p:txBody>
      </p:sp>
    </p:spTree>
    <p:extLst>
      <p:ext uri="{BB962C8B-B14F-4D97-AF65-F5344CB8AC3E}">
        <p14:creationId xmlns:p14="http://schemas.microsoft.com/office/powerpoint/2010/main" val="1476300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13321-72FB-805A-14CA-031178670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16E8F15E-182C-504A-E3D4-3C976ED479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3C207-1437-8E4A-B9EB-2CF093CD5205}" type="datetimeFigureOut">
              <a:rPr lang="en-US" smtClean="0"/>
              <a:t>10/18/2023</a:t>
            </a:fld>
            <a:endParaRPr lang="en-US"/>
          </a:p>
        </p:txBody>
      </p:sp>
      <p:sp>
        <p:nvSpPr>
          <p:cNvPr id="5" name="Footer Placeholder 4">
            <a:extLst>
              <a:ext uri="{FF2B5EF4-FFF2-40B4-BE49-F238E27FC236}">
                <a16:creationId xmlns:a16="http://schemas.microsoft.com/office/drawing/2014/main" id="{CB3EB6DE-4092-AA4A-C834-4E8D136B11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CDDA46-EFE8-BE4F-FEC2-95786921C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03538-0404-8C4D-95A8-1CA73ADECE10}" type="slidenum">
              <a:rPr lang="en-US" smtClean="0"/>
              <a:t>‹#›</a:t>
            </a:fld>
            <a:endParaRPr lang="en-US"/>
          </a:p>
        </p:txBody>
      </p:sp>
    </p:spTree>
    <p:extLst>
      <p:ext uri="{BB962C8B-B14F-4D97-AF65-F5344CB8AC3E}">
        <p14:creationId xmlns:p14="http://schemas.microsoft.com/office/powerpoint/2010/main" val="27536548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77" r:id="rId4"/>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13321-72FB-805A-14CA-031178670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F19D514-8175-5990-AACC-F4534AD2C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E8F15E-182C-504A-E3D4-3C976ED479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3C207-1437-8E4A-B9EB-2CF093CD5205}" type="datetimeFigureOut">
              <a:rPr lang="en-US" smtClean="0"/>
              <a:t>10/18/2023</a:t>
            </a:fld>
            <a:endParaRPr lang="en-US"/>
          </a:p>
        </p:txBody>
      </p:sp>
      <p:sp>
        <p:nvSpPr>
          <p:cNvPr id="5" name="Footer Placeholder 4">
            <a:extLst>
              <a:ext uri="{FF2B5EF4-FFF2-40B4-BE49-F238E27FC236}">
                <a16:creationId xmlns:a16="http://schemas.microsoft.com/office/drawing/2014/main" id="{CB3EB6DE-4092-AA4A-C834-4E8D136B11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CDDA46-EFE8-BE4F-FEC2-95786921C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03538-0404-8C4D-95A8-1CA73ADECE10}" type="slidenum">
              <a:rPr lang="en-US" smtClean="0"/>
              <a:t>‹#›</a:t>
            </a:fld>
            <a:endParaRPr lang="en-US"/>
          </a:p>
        </p:txBody>
      </p:sp>
    </p:spTree>
    <p:extLst>
      <p:ext uri="{BB962C8B-B14F-4D97-AF65-F5344CB8AC3E}">
        <p14:creationId xmlns:p14="http://schemas.microsoft.com/office/powerpoint/2010/main" val="23909629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703" r:id="rId3"/>
    <p:sldLayoutId id="2147483668" r:id="rId4"/>
    <p:sldLayoutId id="2147483704" r:id="rId5"/>
    <p:sldLayoutId id="2147483666" r:id="rId6"/>
    <p:sldLayoutId id="2147483667" r:id="rId7"/>
    <p:sldLayoutId id="2147483675" r:id="rId8"/>
    <p:sldLayoutId id="2147483669" r:id="rId9"/>
    <p:sldLayoutId id="2147483702" r:id="rId10"/>
    <p:sldLayoutId id="2147483672" r:id="rId11"/>
    <p:sldLayoutId id="2147483673" r:id="rId12"/>
    <p:sldLayoutId id="2147483705" r:id="rId13"/>
    <p:sldLayoutId id="2147483674" r:id="rId14"/>
    <p:sldLayoutId id="2147483706" r:id="rId15"/>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13321-72FB-805A-14CA-031178670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4" name="Date Placeholder 3">
            <a:extLst>
              <a:ext uri="{FF2B5EF4-FFF2-40B4-BE49-F238E27FC236}">
                <a16:creationId xmlns:a16="http://schemas.microsoft.com/office/drawing/2014/main" id="{16E8F15E-182C-504A-E3D4-3C976ED479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3C207-1437-8E4A-B9EB-2CF093CD5205}" type="datetimeFigureOut">
              <a:rPr lang="en-US" smtClean="0"/>
              <a:t>10/18/2023</a:t>
            </a:fld>
            <a:endParaRPr lang="en-US"/>
          </a:p>
        </p:txBody>
      </p:sp>
      <p:sp>
        <p:nvSpPr>
          <p:cNvPr id="5" name="Footer Placeholder 4">
            <a:extLst>
              <a:ext uri="{FF2B5EF4-FFF2-40B4-BE49-F238E27FC236}">
                <a16:creationId xmlns:a16="http://schemas.microsoft.com/office/drawing/2014/main" id="{CB3EB6DE-4092-AA4A-C834-4E8D136B11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CDDA46-EFE8-BE4F-FEC2-95786921C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03538-0404-8C4D-95A8-1CA73ADECE10}" type="slidenum">
              <a:rPr lang="en-US" smtClean="0"/>
              <a:t>‹#›</a:t>
            </a:fld>
            <a:endParaRPr lang="en-US"/>
          </a:p>
        </p:txBody>
      </p:sp>
    </p:spTree>
    <p:extLst>
      <p:ext uri="{BB962C8B-B14F-4D97-AF65-F5344CB8AC3E}">
        <p14:creationId xmlns:p14="http://schemas.microsoft.com/office/powerpoint/2010/main" val="41333482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76" r:id="rId3"/>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5.xml"/><Relationship Id="rId1" Type="http://schemas.openxmlformats.org/officeDocument/2006/relationships/video" Target="https://www.youtube.com/embed/BFLSk_eoFTY?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3A75-A7E5-4B70-6A05-D72A46BD77DB}"/>
              </a:ext>
            </a:extLst>
          </p:cNvPr>
          <p:cNvSpPr>
            <a:spLocks noGrp="1"/>
          </p:cNvSpPr>
          <p:nvPr>
            <p:ph type="title"/>
          </p:nvPr>
        </p:nvSpPr>
        <p:spPr>
          <a:xfrm>
            <a:off x="838200" y="2847599"/>
            <a:ext cx="10515600" cy="2856293"/>
          </a:xfrm>
        </p:spPr>
        <p:txBody>
          <a:bodyPr>
            <a:normAutofit fontScale="90000"/>
          </a:bodyPr>
          <a:lstStyle/>
          <a:p>
            <a:r>
              <a:rPr lang="en-GB" sz="6600" dirty="0">
                <a:solidFill>
                  <a:schemeClr val="bg1"/>
                </a:solidFill>
              </a:rPr>
              <a:t>Launch of Greater Lincolnshire as a Social Enterprise Place</a:t>
            </a:r>
            <a:br>
              <a:rPr lang="en-GB" sz="6600" dirty="0">
                <a:solidFill>
                  <a:schemeClr val="bg1"/>
                </a:solidFill>
              </a:rPr>
            </a:br>
            <a:br>
              <a:rPr lang="en-GB" sz="6600" dirty="0">
                <a:solidFill>
                  <a:schemeClr val="bg1"/>
                </a:solidFill>
              </a:rPr>
            </a:br>
            <a:r>
              <a:rPr lang="en-GB" sz="5300" dirty="0">
                <a:solidFill>
                  <a:schemeClr val="bg1"/>
                </a:solidFill>
              </a:rPr>
              <a:t>Allison Webb- Director of External Engagement</a:t>
            </a:r>
            <a:br>
              <a:rPr lang="en-GB" sz="6600" dirty="0">
                <a:solidFill>
                  <a:schemeClr val="bg1"/>
                </a:solidFill>
              </a:rPr>
            </a:br>
            <a:endParaRPr lang="en-US" dirty="0"/>
          </a:p>
        </p:txBody>
      </p:sp>
    </p:spTree>
    <p:extLst>
      <p:ext uri="{BB962C8B-B14F-4D97-AF65-F5344CB8AC3E}">
        <p14:creationId xmlns:p14="http://schemas.microsoft.com/office/powerpoint/2010/main" val="4270116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0F4C6B-91B5-B948-ED9F-C05FB2949A81}"/>
              </a:ext>
            </a:extLst>
          </p:cNvPr>
          <p:cNvSpPr>
            <a:spLocks noGrp="1"/>
          </p:cNvSpPr>
          <p:nvPr>
            <p:ph type="title"/>
          </p:nvPr>
        </p:nvSpPr>
        <p:spPr>
          <a:xfrm>
            <a:off x="149086" y="2693014"/>
            <a:ext cx="4988766" cy="516351"/>
          </a:xfrm>
        </p:spPr>
        <p:txBody>
          <a:bodyPr>
            <a:noAutofit/>
          </a:bodyPr>
          <a:lstStyle/>
          <a:p>
            <a:r>
              <a:rPr lang="en-GB" sz="4000" dirty="0"/>
              <a:t>The aims of our place</a:t>
            </a:r>
            <a:br>
              <a:rPr lang="en-GB" sz="4000" dirty="0"/>
            </a:br>
            <a:br>
              <a:rPr lang="en-GB" sz="3600" dirty="0"/>
            </a:br>
            <a:br>
              <a:rPr lang="en-GB" sz="3600" dirty="0"/>
            </a:br>
            <a:endParaRPr lang="en-GB" sz="2800" dirty="0">
              <a:solidFill>
                <a:schemeClr val="tx1"/>
              </a:solidFill>
            </a:endParaRPr>
          </a:p>
        </p:txBody>
      </p:sp>
      <p:pic>
        <p:nvPicPr>
          <p:cNvPr id="1026" name="Picture 2" descr="Accredited Places">
            <a:extLst>
              <a:ext uri="{FF2B5EF4-FFF2-40B4-BE49-F238E27FC236}">
                <a16:creationId xmlns:a16="http://schemas.microsoft.com/office/drawing/2014/main" id="{5E88FAE1-FC0F-02E1-4875-1FF24D259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612" y="0"/>
            <a:ext cx="6858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594DD16E-0D26-9153-8108-413F0A20CFB6}"/>
              </a:ext>
            </a:extLst>
          </p:cNvPr>
          <p:cNvGraphicFramePr>
            <a:graphicFrameLocks noGrp="1"/>
          </p:cNvGraphicFramePr>
          <p:nvPr>
            <p:extLst>
              <p:ext uri="{D42A27DB-BD31-4B8C-83A1-F6EECF244321}">
                <p14:modId xmlns:p14="http://schemas.microsoft.com/office/powerpoint/2010/main" val="3659822644"/>
              </p:ext>
            </p:extLst>
          </p:nvPr>
        </p:nvGraphicFramePr>
        <p:xfrm>
          <a:off x="0" y="2743200"/>
          <a:ext cx="5712460" cy="4114800"/>
        </p:xfrm>
        <a:graphic>
          <a:graphicData uri="http://schemas.openxmlformats.org/drawingml/2006/table">
            <a:tbl>
              <a:tblPr firstRow="1" firstCol="1" bandRow="1">
                <a:tableStyleId>{5C22544A-7EE6-4342-B048-85BDC9FD1C3A}</a:tableStyleId>
              </a:tblPr>
              <a:tblGrid>
                <a:gridCol w="5712460">
                  <a:extLst>
                    <a:ext uri="{9D8B030D-6E8A-4147-A177-3AD203B41FA5}">
                      <a16:colId xmlns:a16="http://schemas.microsoft.com/office/drawing/2014/main" val="2197051300"/>
                    </a:ext>
                  </a:extLst>
                </a:gridCol>
              </a:tblGrid>
              <a:tr h="675318">
                <a:tc>
                  <a:txBody>
                    <a:bodyPr/>
                    <a:lstStyle/>
                    <a:p>
                      <a:pPr marL="285750" indent="-285750">
                        <a:buFont typeface="Arial" panose="020B0604020202020204" pitchFamily="34" charset="0"/>
                        <a:buChar char="•"/>
                      </a:pPr>
                      <a:r>
                        <a:rPr lang="en-GB" sz="1800" b="0" dirty="0">
                          <a:solidFill>
                            <a:schemeClr val="tx1"/>
                          </a:solidFill>
                          <a:effectLst/>
                        </a:rPr>
                        <a:t>To further understand the make-up and needs of the social economy (including social enterprise) in our area.</a:t>
                      </a:r>
                    </a:p>
                    <a:p>
                      <a:pPr marL="0" indent="0">
                        <a:buFont typeface="Arial" panose="020B0604020202020204" pitchFamily="34" charset="0"/>
                        <a:buNone/>
                      </a:pP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785481186"/>
                  </a:ext>
                </a:extLst>
              </a:tr>
              <a:tr h="1125530">
                <a:tc>
                  <a:txBody>
                    <a:bodyPr/>
                    <a:lstStyle/>
                    <a:p>
                      <a:pPr marL="285750" indent="-285750">
                        <a:buFont typeface="Arial" panose="020B0604020202020204" pitchFamily="34" charset="0"/>
                        <a:buChar char="•"/>
                      </a:pPr>
                      <a:r>
                        <a:rPr lang="en-GB" sz="1800" b="0" dirty="0">
                          <a:solidFill>
                            <a:schemeClr val="tx1"/>
                          </a:solidFill>
                          <a:effectLst/>
                        </a:rPr>
                        <a:t>To broaden the engagement of the social economy, including social enterprise, raising awareness to encourage start-up, investment and growth of enterprises in Greater Lincolnshire.</a:t>
                      </a:r>
                    </a:p>
                    <a:p>
                      <a:pPr marL="0" indent="0">
                        <a:buFont typeface="Arial" panose="020B0604020202020204" pitchFamily="34" charset="0"/>
                        <a:buNone/>
                      </a:pPr>
                      <a:r>
                        <a:rPr lang="en-GB" sz="1800" b="0" dirty="0">
                          <a:solidFill>
                            <a:schemeClr val="tx1"/>
                          </a:solidFill>
                          <a:effectLst/>
                        </a:rPr>
                        <a:t> </a:t>
                      </a: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047902504"/>
                  </a:ext>
                </a:extLst>
              </a:tr>
              <a:tr h="1350636">
                <a:tc>
                  <a:txBody>
                    <a:bodyPr/>
                    <a:lstStyle/>
                    <a:p>
                      <a:pPr marL="285750" indent="-285750">
                        <a:buFont typeface="Arial" panose="020B0604020202020204" pitchFamily="34" charset="0"/>
                        <a:buChar char="•"/>
                      </a:pPr>
                      <a:r>
                        <a:rPr lang="en-GB" sz="1800" b="0" dirty="0">
                          <a:solidFill>
                            <a:schemeClr val="tx1"/>
                          </a:solidFill>
                          <a:effectLst/>
                        </a:rPr>
                        <a:t>To create an environment where the social enterprise sector is healthier and stronger by influencing social value procurement, sustainable trading models, changing the grant reliance culture, skills exchanges and awareness of funding and ‘buy social’ initiatives.</a:t>
                      </a:r>
                    </a:p>
                  </a:txBody>
                  <a:tcPr marL="68580" marR="68580" marT="0" marB="0">
                    <a:noFill/>
                  </a:tcPr>
                </a:tc>
                <a:extLst>
                  <a:ext uri="{0D108BD9-81ED-4DB2-BD59-A6C34878D82A}">
                    <a16:rowId xmlns:a16="http://schemas.microsoft.com/office/drawing/2014/main" val="4003073578"/>
                  </a:ext>
                </a:extLst>
              </a:tr>
            </a:tbl>
          </a:graphicData>
        </a:graphic>
      </p:graphicFrame>
    </p:spTree>
    <p:extLst>
      <p:ext uri="{BB962C8B-B14F-4D97-AF65-F5344CB8AC3E}">
        <p14:creationId xmlns:p14="http://schemas.microsoft.com/office/powerpoint/2010/main" val="586257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0F4C6B-91B5-B948-ED9F-C05FB2949A81}"/>
              </a:ext>
            </a:extLst>
          </p:cNvPr>
          <p:cNvSpPr>
            <a:spLocks noGrp="1"/>
          </p:cNvSpPr>
          <p:nvPr>
            <p:ph type="title"/>
          </p:nvPr>
        </p:nvSpPr>
        <p:spPr>
          <a:xfrm>
            <a:off x="149086" y="2693014"/>
            <a:ext cx="4988766" cy="516351"/>
          </a:xfrm>
        </p:spPr>
        <p:txBody>
          <a:bodyPr>
            <a:noAutofit/>
          </a:bodyPr>
          <a:lstStyle/>
          <a:p>
            <a:r>
              <a:rPr lang="en-GB" sz="4000" dirty="0"/>
              <a:t>What do we have planned?</a:t>
            </a:r>
            <a:br>
              <a:rPr lang="en-GB" sz="4000" dirty="0"/>
            </a:br>
            <a:br>
              <a:rPr lang="en-GB" sz="3600" dirty="0"/>
            </a:br>
            <a:br>
              <a:rPr lang="en-GB" sz="3600" dirty="0"/>
            </a:br>
            <a:endParaRPr lang="en-GB" sz="2800" dirty="0">
              <a:solidFill>
                <a:schemeClr val="tx1"/>
              </a:solidFill>
            </a:endParaRPr>
          </a:p>
        </p:txBody>
      </p:sp>
      <p:pic>
        <p:nvPicPr>
          <p:cNvPr id="1026" name="Picture 2" descr="Accredited Places">
            <a:extLst>
              <a:ext uri="{FF2B5EF4-FFF2-40B4-BE49-F238E27FC236}">
                <a16:creationId xmlns:a16="http://schemas.microsoft.com/office/drawing/2014/main" id="{5E88FAE1-FC0F-02E1-4875-1FF24D259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612" y="0"/>
            <a:ext cx="6858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594DD16E-0D26-9153-8108-413F0A20CFB6}"/>
              </a:ext>
            </a:extLst>
          </p:cNvPr>
          <p:cNvGraphicFramePr>
            <a:graphicFrameLocks noGrp="1"/>
          </p:cNvGraphicFramePr>
          <p:nvPr>
            <p:extLst>
              <p:ext uri="{D42A27DB-BD31-4B8C-83A1-F6EECF244321}">
                <p14:modId xmlns:p14="http://schemas.microsoft.com/office/powerpoint/2010/main" val="1501097475"/>
              </p:ext>
            </p:extLst>
          </p:nvPr>
        </p:nvGraphicFramePr>
        <p:xfrm>
          <a:off x="0" y="3143050"/>
          <a:ext cx="5712460" cy="5768006"/>
        </p:xfrm>
        <a:graphic>
          <a:graphicData uri="http://schemas.openxmlformats.org/drawingml/2006/table">
            <a:tbl>
              <a:tblPr firstRow="1" firstCol="1" bandRow="1">
                <a:tableStyleId>{5C22544A-7EE6-4342-B048-85BDC9FD1C3A}</a:tableStyleId>
              </a:tblPr>
              <a:tblGrid>
                <a:gridCol w="5712460">
                  <a:extLst>
                    <a:ext uri="{9D8B030D-6E8A-4147-A177-3AD203B41FA5}">
                      <a16:colId xmlns:a16="http://schemas.microsoft.com/office/drawing/2014/main" val="2197051300"/>
                    </a:ext>
                  </a:extLst>
                </a:gridCol>
              </a:tblGrid>
              <a:tr h="675318">
                <a:tc>
                  <a:txBody>
                    <a:bodyPr/>
                    <a:lstStyle/>
                    <a:p>
                      <a:pPr marL="0" indent="0">
                        <a:buFont typeface="Arial" panose="020B0604020202020204" pitchFamily="34" charset="0"/>
                        <a:buNone/>
                      </a:pP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action plan includes the following:</a:t>
                      </a:r>
                    </a:p>
                    <a:p>
                      <a:pPr marL="342900" indent="-342900">
                        <a:buFont typeface="Arial" panose="020B0604020202020204" pitchFamily="34" charset="0"/>
                        <a:buAutoNum type="arabicParenR"/>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Further research, mapping and report</a:t>
                      </a:r>
                    </a:p>
                    <a:p>
                      <a:pPr marL="342900" indent="-342900">
                        <a:buFont typeface="Arial" panose="020B0604020202020204" pitchFamily="34" charset="0"/>
                        <a:buAutoNum type="arabicParenR"/>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Strengthen the voices of those with lived experience</a:t>
                      </a:r>
                    </a:p>
                    <a:p>
                      <a:pPr marL="342900" indent="-342900">
                        <a:buFont typeface="Arial" panose="020B0604020202020204" pitchFamily="34" charset="0"/>
                        <a:buAutoNum type="arabicParenR"/>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Raising awareness in education and training settings</a:t>
                      </a:r>
                    </a:p>
                    <a:p>
                      <a:pPr marL="342900" indent="-342900">
                        <a:buFont typeface="Arial" panose="020B0604020202020204" pitchFamily="34" charset="0"/>
                        <a:buAutoNum type="arabicParenR"/>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General awareness</a:t>
                      </a:r>
                    </a:p>
                    <a:p>
                      <a:pPr marL="342900" indent="-342900">
                        <a:buFont typeface="Arial" panose="020B0604020202020204" pitchFamily="34" charset="0"/>
                        <a:buAutoNum type="arabicParenR"/>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Skills swaps</a:t>
                      </a:r>
                    </a:p>
                    <a:p>
                      <a:pPr marL="342900" indent="-342900">
                        <a:buFont typeface="Arial" panose="020B0604020202020204" pitchFamily="34" charset="0"/>
                        <a:buAutoNum type="arabicParenR"/>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Social investment, funding and a shift from grant reliance</a:t>
                      </a:r>
                    </a:p>
                    <a:p>
                      <a:pPr marL="342900" indent="-342900">
                        <a:buFont typeface="Arial" panose="020B0604020202020204" pitchFamily="34" charset="0"/>
                        <a:buAutoNum type="arabicParenR"/>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challenges of language and engagement-</a:t>
                      </a:r>
                    </a:p>
                    <a:p>
                      <a:pPr marL="0" indent="0">
                        <a:buFont typeface="Arial" panose="020B0604020202020204" pitchFamily="34" charset="0"/>
                        <a:buNone/>
                      </a:pPr>
                      <a:r>
                        <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‘Doesn’t apply to me…’</a:t>
                      </a:r>
                    </a:p>
                    <a:p>
                      <a:pPr marL="342900" indent="-342900">
                        <a:buFont typeface="Arial" panose="020B0604020202020204" pitchFamily="34" charset="0"/>
                        <a:buAutoNum type="arabicParenR"/>
                      </a:pP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785481186"/>
                  </a:ext>
                </a:extLst>
              </a:tr>
              <a:tr h="1125530">
                <a:tc>
                  <a:txBody>
                    <a:bodyPr/>
                    <a:lstStyle/>
                    <a:p>
                      <a:pPr marL="285750" indent="-285750">
                        <a:buFont typeface="Arial" panose="020B0604020202020204" pitchFamily="34" charset="0"/>
                        <a:buChar char="•"/>
                      </a:pP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047902504"/>
                  </a:ext>
                </a:extLst>
              </a:tr>
              <a:tr h="1350636">
                <a:tc>
                  <a:txBody>
                    <a:bodyPr/>
                    <a:lstStyle/>
                    <a:p>
                      <a:pPr marL="285750" indent="-285750">
                        <a:buFont typeface="Arial" panose="020B0604020202020204" pitchFamily="34" charset="0"/>
                        <a:buChar char="•"/>
                      </a:pPr>
                      <a:endParaRPr lang="en-GB" sz="1800" b="0" dirty="0">
                        <a:solidFill>
                          <a:schemeClr val="tx1"/>
                        </a:solidFill>
                        <a:effectLst/>
                      </a:endParaRPr>
                    </a:p>
                  </a:txBody>
                  <a:tcPr marL="68580" marR="68580" marT="0" marB="0">
                    <a:noFill/>
                  </a:tcPr>
                </a:tc>
                <a:extLst>
                  <a:ext uri="{0D108BD9-81ED-4DB2-BD59-A6C34878D82A}">
                    <a16:rowId xmlns:a16="http://schemas.microsoft.com/office/drawing/2014/main" val="4003073578"/>
                  </a:ext>
                </a:extLst>
              </a:tr>
            </a:tbl>
          </a:graphicData>
        </a:graphic>
      </p:graphicFrame>
    </p:spTree>
    <p:extLst>
      <p:ext uri="{BB962C8B-B14F-4D97-AF65-F5344CB8AC3E}">
        <p14:creationId xmlns:p14="http://schemas.microsoft.com/office/powerpoint/2010/main" val="3403275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ial Enterprise Places Map update May 2023 - website size">
            <a:extLst>
              <a:ext uri="{FF2B5EF4-FFF2-40B4-BE49-F238E27FC236}">
                <a16:creationId xmlns:a16="http://schemas.microsoft.com/office/drawing/2014/main" id="{07A6C55A-6018-496A-4DC2-6DA8667141A6}"/>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r="-1" b="13093"/>
          <a:stretch/>
        </p:blipFill>
        <p:spPr bwMode="auto">
          <a:xfrm>
            <a:off x="6095999" y="-80684"/>
            <a:ext cx="6096001" cy="69386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88D54B2-7019-4DB9-4727-256C8CF75DA1}"/>
              </a:ext>
            </a:extLst>
          </p:cNvPr>
          <p:cNvSpPr>
            <a:spLocks noGrp="1"/>
          </p:cNvSpPr>
          <p:nvPr>
            <p:ph type="body" sz="quarter" idx="11"/>
          </p:nvPr>
        </p:nvSpPr>
        <p:spPr>
          <a:xfrm>
            <a:off x="470647" y="2888973"/>
            <a:ext cx="4988766" cy="3286401"/>
          </a:xfrm>
        </p:spPr>
        <p:txBody>
          <a:bodyPr>
            <a:normAutofit/>
          </a:bodyPr>
          <a:lstStyle/>
          <a:p>
            <a:pPr marL="0" indent="0">
              <a:buNone/>
            </a:pPr>
            <a:r>
              <a:rPr lang="en-GB" sz="1900" dirty="0"/>
              <a:t>A Town Drive is a burst of activity in an area to raise awareness of social enterprise. </a:t>
            </a:r>
          </a:p>
          <a:p>
            <a:r>
              <a:rPr lang="en-GB" sz="1900" dirty="0"/>
              <a:t>  Events could include: </a:t>
            </a:r>
          </a:p>
          <a:p>
            <a:pPr marL="342900" indent="-342900"/>
            <a:r>
              <a:rPr lang="en-GB" sz="1900" dirty="0"/>
              <a:t>Buy Social fair for local businesses </a:t>
            </a:r>
          </a:p>
          <a:p>
            <a:pPr marL="342900" indent="-342900"/>
            <a:r>
              <a:rPr lang="en-GB" sz="1900" dirty="0"/>
              <a:t>Assembly at local schools </a:t>
            </a:r>
          </a:p>
          <a:p>
            <a:pPr marL="342900" indent="-342900"/>
            <a:r>
              <a:rPr lang="en-GB" sz="1900" dirty="0"/>
              <a:t>Host a </a:t>
            </a:r>
            <a:r>
              <a:rPr lang="en-GB" sz="1900" dirty="0" err="1"/>
              <a:t>Mapathon</a:t>
            </a:r>
            <a:r>
              <a:rPr lang="en-GB" sz="1900" dirty="0"/>
              <a:t> to map the social enterprise landscape - Dragon’s Den Competition for secondary school and universities </a:t>
            </a:r>
          </a:p>
          <a:p>
            <a:endParaRPr lang="en-GB" sz="1900" dirty="0"/>
          </a:p>
        </p:txBody>
      </p:sp>
      <p:sp>
        <p:nvSpPr>
          <p:cNvPr id="4" name="Title 3">
            <a:extLst>
              <a:ext uri="{FF2B5EF4-FFF2-40B4-BE49-F238E27FC236}">
                <a16:creationId xmlns:a16="http://schemas.microsoft.com/office/drawing/2014/main" id="{83AC3D7C-64BA-612A-7A89-BFE422C10BC3}"/>
              </a:ext>
            </a:extLst>
          </p:cNvPr>
          <p:cNvSpPr>
            <a:spLocks noGrp="1"/>
          </p:cNvSpPr>
          <p:nvPr>
            <p:ph type="title"/>
          </p:nvPr>
        </p:nvSpPr>
        <p:spPr>
          <a:xfrm>
            <a:off x="470647" y="1895062"/>
            <a:ext cx="4988766" cy="516351"/>
          </a:xfrm>
        </p:spPr>
        <p:txBody>
          <a:bodyPr anchor="ctr">
            <a:normAutofit/>
          </a:bodyPr>
          <a:lstStyle/>
          <a:p>
            <a:r>
              <a:rPr lang="en-GB" sz="3000"/>
              <a:t>Town Drives</a:t>
            </a:r>
          </a:p>
        </p:txBody>
      </p:sp>
    </p:spTree>
    <p:extLst>
      <p:ext uri="{BB962C8B-B14F-4D97-AF65-F5344CB8AC3E}">
        <p14:creationId xmlns:p14="http://schemas.microsoft.com/office/powerpoint/2010/main" val="222872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gn on a building&#10;&#10;Description automatically generated with low confidence">
            <a:extLst>
              <a:ext uri="{FF2B5EF4-FFF2-40B4-BE49-F238E27FC236}">
                <a16:creationId xmlns:a16="http://schemas.microsoft.com/office/drawing/2014/main" id="{A56F4F66-8348-50E5-0DDB-92DEB9A87A06}"/>
              </a:ext>
            </a:extLst>
          </p:cNvPr>
          <p:cNvPicPr>
            <a:picLocks noChangeAspect="1"/>
          </p:cNvPicPr>
          <p:nvPr/>
        </p:nvPicPr>
        <p:blipFill>
          <a:blip r:embed="rId2"/>
          <a:stretch>
            <a:fillRect/>
          </a:stretch>
        </p:blipFill>
        <p:spPr>
          <a:xfrm>
            <a:off x="5549153" y="-1"/>
            <a:ext cx="6642845" cy="6858001"/>
          </a:xfrm>
          <a:prstGeom prst="rect">
            <a:avLst/>
          </a:prstGeom>
          <a:noFill/>
        </p:spPr>
      </p:pic>
      <p:sp>
        <p:nvSpPr>
          <p:cNvPr id="3" name="Title 2">
            <a:extLst>
              <a:ext uri="{FF2B5EF4-FFF2-40B4-BE49-F238E27FC236}">
                <a16:creationId xmlns:a16="http://schemas.microsoft.com/office/drawing/2014/main" id="{A80F4C6B-91B5-B948-ED9F-C05FB2949A81}"/>
              </a:ext>
            </a:extLst>
          </p:cNvPr>
          <p:cNvSpPr>
            <a:spLocks noGrp="1"/>
          </p:cNvSpPr>
          <p:nvPr>
            <p:ph type="title"/>
          </p:nvPr>
        </p:nvSpPr>
        <p:spPr>
          <a:xfrm>
            <a:off x="391133" y="3643269"/>
            <a:ext cx="4988766" cy="516351"/>
          </a:xfrm>
        </p:spPr>
        <p:txBody>
          <a:bodyPr>
            <a:noAutofit/>
          </a:bodyPr>
          <a:lstStyle/>
          <a:p>
            <a:br>
              <a:rPr lang="en-GB" sz="4000" dirty="0"/>
            </a:br>
            <a:br>
              <a:rPr lang="en-GB" sz="4000" dirty="0"/>
            </a:br>
            <a:br>
              <a:rPr lang="en-GB" sz="4000" dirty="0"/>
            </a:br>
            <a:r>
              <a:rPr lang="en-GB" sz="4000" dirty="0"/>
              <a:t>Lincolnshire Social Economy Hub and the Greater Lincolnshire Social Economy Academy</a:t>
            </a:r>
            <a:br>
              <a:rPr lang="en-GB" sz="4000" dirty="0"/>
            </a:br>
            <a:br>
              <a:rPr lang="en-GB" sz="3600" dirty="0"/>
            </a:br>
            <a:br>
              <a:rPr lang="en-GB" sz="3600" dirty="0">
                <a:solidFill>
                  <a:schemeClr val="tx1"/>
                </a:solidFill>
              </a:rPr>
            </a:br>
            <a:br>
              <a:rPr lang="en-GB" sz="3600" dirty="0">
                <a:solidFill>
                  <a:schemeClr val="tx1"/>
                </a:solidFill>
              </a:rPr>
            </a:br>
            <a:br>
              <a:rPr lang="en-GB" sz="3600" dirty="0"/>
            </a:br>
            <a:endParaRPr lang="en-GB" sz="3600" dirty="0"/>
          </a:p>
        </p:txBody>
      </p:sp>
    </p:spTree>
    <p:extLst>
      <p:ext uri="{BB962C8B-B14F-4D97-AF65-F5344CB8AC3E}">
        <p14:creationId xmlns:p14="http://schemas.microsoft.com/office/powerpoint/2010/main" val="3209074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0F4C6B-91B5-B948-ED9F-C05FB2949A81}"/>
              </a:ext>
            </a:extLst>
          </p:cNvPr>
          <p:cNvSpPr>
            <a:spLocks noGrp="1"/>
          </p:cNvSpPr>
          <p:nvPr>
            <p:ph type="title"/>
          </p:nvPr>
        </p:nvSpPr>
        <p:spPr>
          <a:xfrm>
            <a:off x="543533" y="3843132"/>
            <a:ext cx="4988766" cy="516351"/>
          </a:xfrm>
        </p:spPr>
        <p:txBody>
          <a:bodyPr>
            <a:noAutofit/>
          </a:bodyPr>
          <a:lstStyle/>
          <a:p>
            <a:r>
              <a:rPr lang="en-GB" sz="4000" dirty="0"/>
              <a:t>Definition</a:t>
            </a:r>
            <a:br>
              <a:rPr lang="en-GB" sz="4000" dirty="0"/>
            </a:br>
            <a:r>
              <a:rPr lang="en-GB" sz="4000" dirty="0"/>
              <a:t>Social Enterprise UK</a:t>
            </a:r>
            <a:br>
              <a:rPr lang="en-GB" sz="4000" dirty="0"/>
            </a:br>
            <a:r>
              <a:rPr lang="en-GB" sz="2000" dirty="0">
                <a:solidFill>
                  <a:schemeClr val="tx1"/>
                </a:solidFill>
              </a:rPr>
              <a:t>https://www.socialenterprise.org.uk</a:t>
            </a:r>
            <a:br>
              <a:rPr lang="en-GB" sz="2400" dirty="0">
                <a:solidFill>
                  <a:schemeClr val="tx1"/>
                </a:solidFill>
              </a:rPr>
            </a:br>
            <a:r>
              <a:rPr lang="en-GB" sz="1800" i="0" dirty="0">
                <a:solidFill>
                  <a:srgbClr val="000000"/>
                </a:solidFill>
                <a:effectLst/>
                <a:latin typeface="Georgia" panose="02040502050405020303" pitchFamily="18" charset="0"/>
              </a:rPr>
              <a:t>To be a social enterprise a business must:</a:t>
            </a:r>
            <a:br>
              <a:rPr lang="en-GB" sz="1800" i="0" dirty="0">
                <a:solidFill>
                  <a:srgbClr val="000000"/>
                </a:solidFill>
                <a:effectLst/>
                <a:latin typeface="Georgia" panose="02040502050405020303" pitchFamily="18" charset="0"/>
              </a:rPr>
            </a:br>
            <a:r>
              <a:rPr lang="en-GB" sz="1800" i="0" dirty="0">
                <a:solidFill>
                  <a:srgbClr val="000000"/>
                </a:solidFill>
                <a:effectLst/>
                <a:latin typeface="Georgia" panose="02040502050405020303" pitchFamily="18" charset="0"/>
              </a:rPr>
              <a:t>1) </a:t>
            </a:r>
            <a:r>
              <a:rPr lang="en-GB" sz="1800" dirty="0">
                <a:solidFill>
                  <a:srgbClr val="212121"/>
                </a:solidFill>
                <a:latin typeface="Georgia" panose="02040502050405020303" pitchFamily="18" charset="0"/>
              </a:rPr>
              <a:t>H</a:t>
            </a:r>
            <a:r>
              <a:rPr lang="en-GB" sz="1800" i="0" dirty="0">
                <a:solidFill>
                  <a:srgbClr val="212121"/>
                </a:solidFill>
                <a:effectLst/>
                <a:latin typeface="Georgia" panose="02040502050405020303" pitchFamily="18" charset="0"/>
              </a:rPr>
              <a:t>ave a clear social or environmental mission set out in its governing documents and be controlled in the interest of that mission</a:t>
            </a:r>
            <a:br>
              <a:rPr lang="en-GB" sz="1800" i="0" dirty="0">
                <a:solidFill>
                  <a:srgbClr val="212121"/>
                </a:solidFill>
                <a:effectLst/>
                <a:latin typeface="Georgia" panose="02040502050405020303" pitchFamily="18" charset="0"/>
              </a:rPr>
            </a:br>
            <a:r>
              <a:rPr lang="en-GB" sz="1800" i="0" dirty="0">
                <a:solidFill>
                  <a:srgbClr val="212121"/>
                </a:solidFill>
                <a:effectLst/>
                <a:latin typeface="Georgia" panose="02040502050405020303" pitchFamily="18" charset="0"/>
              </a:rPr>
              <a:t>2) Be independent of state or government control, and earn more than half of its income through trading</a:t>
            </a:r>
            <a:br>
              <a:rPr lang="en-GB" sz="1800" i="0" dirty="0">
                <a:solidFill>
                  <a:srgbClr val="212121"/>
                </a:solidFill>
                <a:effectLst/>
                <a:latin typeface="Georgia" panose="02040502050405020303" pitchFamily="18" charset="0"/>
              </a:rPr>
            </a:br>
            <a:r>
              <a:rPr lang="en-GB" sz="1800" i="0" dirty="0">
                <a:solidFill>
                  <a:srgbClr val="212121"/>
                </a:solidFill>
                <a:effectLst/>
                <a:latin typeface="Georgia" panose="02040502050405020303" pitchFamily="18" charset="0"/>
              </a:rPr>
              <a:t>re-invest or donate at least half of its profits or surpluses towards their mission</a:t>
            </a:r>
            <a:br>
              <a:rPr lang="en-GB" sz="1800" i="0" dirty="0">
                <a:solidFill>
                  <a:srgbClr val="212121"/>
                </a:solidFill>
                <a:effectLst/>
                <a:latin typeface="Georgia" panose="02040502050405020303" pitchFamily="18" charset="0"/>
              </a:rPr>
            </a:br>
            <a:r>
              <a:rPr lang="en-GB" sz="1800" i="0" dirty="0">
                <a:solidFill>
                  <a:srgbClr val="212121"/>
                </a:solidFill>
                <a:effectLst/>
                <a:latin typeface="Georgia" panose="02040502050405020303" pitchFamily="18" charset="0"/>
              </a:rPr>
              <a:t>3) Be transparent in the way they operate and the impact they have.</a:t>
            </a:r>
            <a:br>
              <a:rPr lang="en-GB" sz="1800" i="0" dirty="0">
                <a:solidFill>
                  <a:srgbClr val="212121"/>
                </a:solidFill>
                <a:effectLst/>
                <a:latin typeface="Georgia" panose="02040502050405020303" pitchFamily="18" charset="0"/>
              </a:rPr>
            </a:br>
            <a:endParaRPr lang="en-GB" sz="18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375675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BE5792-A228-430C-112D-1C357909E0D1}"/>
              </a:ext>
            </a:extLst>
          </p:cNvPr>
          <p:cNvPicPr>
            <a:picLocks noChangeAspect="1"/>
          </p:cNvPicPr>
          <p:nvPr/>
        </p:nvPicPr>
        <p:blipFill>
          <a:blip r:embed="rId2"/>
          <a:stretch>
            <a:fillRect/>
          </a:stretch>
        </p:blipFill>
        <p:spPr>
          <a:xfrm>
            <a:off x="6378972" y="4272228"/>
            <a:ext cx="5083570" cy="2201338"/>
          </a:xfrm>
          <a:prstGeom prst="rect">
            <a:avLst/>
          </a:prstGeom>
        </p:spPr>
      </p:pic>
      <p:pic>
        <p:nvPicPr>
          <p:cNvPr id="10" name="Picture 9">
            <a:extLst>
              <a:ext uri="{FF2B5EF4-FFF2-40B4-BE49-F238E27FC236}">
                <a16:creationId xmlns:a16="http://schemas.microsoft.com/office/drawing/2014/main" id="{6E25D4A6-2365-04B9-86EC-5EF97C0EFA44}"/>
              </a:ext>
            </a:extLst>
          </p:cNvPr>
          <p:cNvPicPr>
            <a:picLocks noChangeAspect="1"/>
          </p:cNvPicPr>
          <p:nvPr/>
        </p:nvPicPr>
        <p:blipFill>
          <a:blip r:embed="rId3"/>
          <a:stretch>
            <a:fillRect/>
          </a:stretch>
        </p:blipFill>
        <p:spPr>
          <a:xfrm>
            <a:off x="6378972" y="1485103"/>
            <a:ext cx="5083570" cy="2212848"/>
          </a:xfrm>
          <a:prstGeom prst="rect">
            <a:avLst/>
          </a:prstGeom>
        </p:spPr>
      </p:pic>
      <p:pic>
        <p:nvPicPr>
          <p:cNvPr id="11" name="Picture 10">
            <a:extLst>
              <a:ext uri="{FF2B5EF4-FFF2-40B4-BE49-F238E27FC236}">
                <a16:creationId xmlns:a16="http://schemas.microsoft.com/office/drawing/2014/main" id="{313ED990-1923-2D5A-E1F8-12A670FF139F}"/>
              </a:ext>
            </a:extLst>
          </p:cNvPr>
          <p:cNvPicPr>
            <a:picLocks noChangeAspect="1"/>
          </p:cNvPicPr>
          <p:nvPr/>
        </p:nvPicPr>
        <p:blipFill>
          <a:blip r:embed="rId4"/>
          <a:stretch>
            <a:fillRect/>
          </a:stretch>
        </p:blipFill>
        <p:spPr>
          <a:xfrm>
            <a:off x="729458" y="3149179"/>
            <a:ext cx="5209032" cy="2246097"/>
          </a:xfrm>
          <a:prstGeom prst="rect">
            <a:avLst/>
          </a:prstGeom>
        </p:spPr>
      </p:pic>
      <p:sp>
        <p:nvSpPr>
          <p:cNvPr id="12" name="TextBox 11">
            <a:extLst>
              <a:ext uri="{FF2B5EF4-FFF2-40B4-BE49-F238E27FC236}">
                <a16:creationId xmlns:a16="http://schemas.microsoft.com/office/drawing/2014/main" id="{ABFB65F1-AE68-E3DE-3007-5C8B25508044}"/>
              </a:ext>
            </a:extLst>
          </p:cNvPr>
          <p:cNvSpPr txBox="1"/>
          <p:nvPr/>
        </p:nvSpPr>
        <p:spPr>
          <a:xfrm>
            <a:off x="959223" y="1161938"/>
            <a:ext cx="3254188" cy="707886"/>
          </a:xfrm>
          <a:prstGeom prst="rect">
            <a:avLst/>
          </a:prstGeom>
          <a:noFill/>
        </p:spPr>
        <p:txBody>
          <a:bodyPr wrap="square" rtlCol="0">
            <a:spAutoFit/>
          </a:bodyPr>
          <a:lstStyle/>
          <a:p>
            <a:r>
              <a:rPr lang="en-GB" sz="4000" dirty="0"/>
              <a:t>Why?</a:t>
            </a:r>
          </a:p>
        </p:txBody>
      </p:sp>
    </p:spTree>
    <p:extLst>
      <p:ext uri="{BB962C8B-B14F-4D97-AF65-F5344CB8AC3E}">
        <p14:creationId xmlns:p14="http://schemas.microsoft.com/office/powerpoint/2010/main" val="76140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gn on a building&#10;&#10;Description automatically generated with low confidence">
            <a:extLst>
              <a:ext uri="{FF2B5EF4-FFF2-40B4-BE49-F238E27FC236}">
                <a16:creationId xmlns:a16="http://schemas.microsoft.com/office/drawing/2014/main" id="{A56F4F66-8348-50E5-0DDB-92DEB9A87A06}"/>
              </a:ext>
            </a:extLst>
          </p:cNvPr>
          <p:cNvPicPr>
            <a:picLocks noChangeAspect="1"/>
          </p:cNvPicPr>
          <p:nvPr/>
        </p:nvPicPr>
        <p:blipFill>
          <a:blip r:embed="rId3"/>
          <a:stretch>
            <a:fillRect/>
          </a:stretch>
        </p:blipFill>
        <p:spPr>
          <a:xfrm>
            <a:off x="5549153" y="-1"/>
            <a:ext cx="6642845" cy="6858001"/>
          </a:xfrm>
          <a:prstGeom prst="rect">
            <a:avLst/>
          </a:prstGeom>
          <a:noFill/>
        </p:spPr>
      </p:pic>
      <p:sp>
        <p:nvSpPr>
          <p:cNvPr id="3" name="Title 2">
            <a:extLst>
              <a:ext uri="{FF2B5EF4-FFF2-40B4-BE49-F238E27FC236}">
                <a16:creationId xmlns:a16="http://schemas.microsoft.com/office/drawing/2014/main" id="{A80F4C6B-91B5-B948-ED9F-C05FB2949A81}"/>
              </a:ext>
            </a:extLst>
          </p:cNvPr>
          <p:cNvSpPr>
            <a:spLocks noGrp="1"/>
          </p:cNvSpPr>
          <p:nvPr>
            <p:ph type="title"/>
          </p:nvPr>
        </p:nvSpPr>
        <p:spPr>
          <a:xfrm>
            <a:off x="489745" y="3864912"/>
            <a:ext cx="4988766" cy="516351"/>
          </a:xfrm>
        </p:spPr>
        <p:txBody>
          <a:bodyPr>
            <a:noAutofit/>
          </a:bodyPr>
          <a:lstStyle/>
          <a:p>
            <a:r>
              <a:rPr lang="en-GB" sz="3600" dirty="0"/>
              <a:t>How it started</a:t>
            </a:r>
            <a:br>
              <a:rPr lang="en-GB" sz="2400" dirty="0"/>
            </a:br>
            <a:br>
              <a:rPr lang="en-GB" sz="3600" dirty="0"/>
            </a:br>
            <a:r>
              <a:rPr lang="en-GB" sz="2400" dirty="0">
                <a:solidFill>
                  <a:schemeClr val="tx1"/>
                </a:solidFill>
              </a:rPr>
              <a:t>Established a Steering Group for Social Economy Research and Strategy.</a:t>
            </a:r>
            <a:br>
              <a:rPr lang="en-GB" sz="2400" dirty="0">
                <a:solidFill>
                  <a:schemeClr val="tx1"/>
                </a:solidFill>
              </a:rPr>
            </a:br>
            <a:r>
              <a:rPr lang="en-GB" sz="2400" dirty="0">
                <a:solidFill>
                  <a:schemeClr val="tx1"/>
                </a:solidFill>
              </a:rPr>
              <a:t>Produced a comprehensive research report into the Social Economy of Greater Lincolnshire.</a:t>
            </a:r>
            <a:br>
              <a:rPr lang="en-GB" sz="2400" dirty="0">
                <a:solidFill>
                  <a:schemeClr val="tx1"/>
                </a:solidFill>
              </a:rPr>
            </a:br>
            <a:endParaRPr lang="en-GB" sz="3600" dirty="0"/>
          </a:p>
        </p:txBody>
      </p:sp>
    </p:spTree>
    <p:extLst>
      <p:ext uri="{BB962C8B-B14F-4D97-AF65-F5344CB8AC3E}">
        <p14:creationId xmlns:p14="http://schemas.microsoft.com/office/powerpoint/2010/main" val="356245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gn on a building&#10;&#10;Description automatically generated with low confidence">
            <a:extLst>
              <a:ext uri="{FF2B5EF4-FFF2-40B4-BE49-F238E27FC236}">
                <a16:creationId xmlns:a16="http://schemas.microsoft.com/office/drawing/2014/main" id="{A56F4F66-8348-50E5-0DDB-92DEB9A87A06}"/>
              </a:ext>
            </a:extLst>
          </p:cNvPr>
          <p:cNvPicPr>
            <a:picLocks noChangeAspect="1"/>
          </p:cNvPicPr>
          <p:nvPr/>
        </p:nvPicPr>
        <p:blipFill>
          <a:blip r:embed="rId3"/>
          <a:stretch>
            <a:fillRect/>
          </a:stretch>
        </p:blipFill>
        <p:spPr>
          <a:xfrm>
            <a:off x="5549153" y="-1"/>
            <a:ext cx="6642845" cy="6858001"/>
          </a:xfrm>
          <a:prstGeom prst="rect">
            <a:avLst/>
          </a:prstGeom>
          <a:noFill/>
        </p:spPr>
      </p:pic>
      <p:sp>
        <p:nvSpPr>
          <p:cNvPr id="3" name="Title 2">
            <a:extLst>
              <a:ext uri="{FF2B5EF4-FFF2-40B4-BE49-F238E27FC236}">
                <a16:creationId xmlns:a16="http://schemas.microsoft.com/office/drawing/2014/main" id="{A80F4C6B-91B5-B948-ED9F-C05FB2949A81}"/>
              </a:ext>
            </a:extLst>
          </p:cNvPr>
          <p:cNvSpPr>
            <a:spLocks noGrp="1"/>
          </p:cNvSpPr>
          <p:nvPr>
            <p:ph type="title"/>
          </p:nvPr>
        </p:nvSpPr>
        <p:spPr>
          <a:xfrm>
            <a:off x="489745" y="3864912"/>
            <a:ext cx="4988766" cy="516351"/>
          </a:xfrm>
        </p:spPr>
        <p:txBody>
          <a:bodyPr>
            <a:noAutofit/>
          </a:bodyPr>
          <a:lstStyle/>
          <a:p>
            <a:br>
              <a:rPr lang="en-GB" sz="4000" dirty="0"/>
            </a:br>
            <a:br>
              <a:rPr lang="en-GB" sz="1600" dirty="0"/>
            </a:br>
            <a:r>
              <a:rPr lang="en-GB" sz="2400" dirty="0">
                <a:solidFill>
                  <a:schemeClr val="tx1"/>
                </a:solidFill>
              </a:rPr>
              <a:t>BGU</a:t>
            </a:r>
            <a:r>
              <a:rPr lang="en-GB" sz="1600" dirty="0"/>
              <a:t> </a:t>
            </a:r>
            <a:r>
              <a:rPr lang="en-GB" sz="2400" dirty="0">
                <a:solidFill>
                  <a:schemeClr val="tx1"/>
                </a:solidFill>
              </a:rPr>
              <a:t>now supporting the Business Lincolnshire offer for the Social Economy, other areas of Greater Lincolnshire supported through Lincolnshire Community Foundation.</a:t>
            </a:r>
            <a:br>
              <a:rPr lang="en-GB" sz="2400" dirty="0">
                <a:solidFill>
                  <a:schemeClr val="tx1"/>
                </a:solidFill>
              </a:rPr>
            </a:br>
            <a:r>
              <a:rPr lang="en-GB" sz="2400" dirty="0">
                <a:solidFill>
                  <a:schemeClr val="tx1"/>
                </a:solidFill>
              </a:rPr>
              <a:t>LVET leading on 4 networking events as part of a joint Social Enterprise Leadership programme with the School for Social Entrepreneurs.</a:t>
            </a:r>
            <a:br>
              <a:rPr lang="en-GB" sz="3600" dirty="0">
                <a:solidFill>
                  <a:schemeClr val="tx1"/>
                </a:solidFill>
              </a:rPr>
            </a:br>
            <a:br>
              <a:rPr lang="en-GB" sz="3600" dirty="0"/>
            </a:br>
            <a:endParaRPr lang="en-GB" sz="3600" dirty="0"/>
          </a:p>
        </p:txBody>
      </p:sp>
    </p:spTree>
    <p:extLst>
      <p:ext uri="{BB962C8B-B14F-4D97-AF65-F5344CB8AC3E}">
        <p14:creationId xmlns:p14="http://schemas.microsoft.com/office/powerpoint/2010/main" val="103485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3C98A4-B48B-5316-AA9C-FA071316E1C0}"/>
              </a:ext>
            </a:extLst>
          </p:cNvPr>
          <p:cNvSpPr txBox="1"/>
          <p:nvPr/>
        </p:nvSpPr>
        <p:spPr>
          <a:xfrm>
            <a:off x="470647" y="2111188"/>
            <a:ext cx="11038866" cy="4064186"/>
          </a:xfrm>
          <a:prstGeom prst="rect">
            <a:avLst/>
          </a:prstGeom>
        </p:spPr>
        <p:txBody>
          <a:bodyPr vert="horz" lIns="91440" tIns="45720" rIns="91440" bIns="45720" rtlCol="0">
            <a:normAutofit/>
          </a:bodyPr>
          <a:lstStyle/>
          <a:p>
            <a:pPr>
              <a:lnSpc>
                <a:spcPct val="90000"/>
              </a:lnSpc>
              <a:spcBef>
                <a:spcPts val="1000"/>
              </a:spcBef>
            </a:pPr>
            <a:endParaRPr lang="en-GB" sz="2000" dirty="0">
              <a:solidFill>
                <a:schemeClr val="bg1"/>
              </a:solidFill>
            </a:endParaRPr>
          </a:p>
        </p:txBody>
      </p:sp>
      <p:pic>
        <p:nvPicPr>
          <p:cNvPr id="9" name="Picture 8">
            <a:extLst>
              <a:ext uri="{FF2B5EF4-FFF2-40B4-BE49-F238E27FC236}">
                <a16:creationId xmlns:a16="http://schemas.microsoft.com/office/drawing/2014/main" id="{4A5468F0-8525-C4BC-2F7B-CC64BEF0A17C}"/>
              </a:ext>
            </a:extLst>
          </p:cNvPr>
          <p:cNvPicPr>
            <a:picLocks noChangeAspect="1"/>
          </p:cNvPicPr>
          <p:nvPr/>
        </p:nvPicPr>
        <p:blipFill>
          <a:blip r:embed="rId2"/>
          <a:stretch>
            <a:fillRect/>
          </a:stretch>
        </p:blipFill>
        <p:spPr>
          <a:xfrm>
            <a:off x="1063117" y="2000831"/>
            <a:ext cx="9853925" cy="3803018"/>
          </a:xfrm>
          <a:prstGeom prst="rect">
            <a:avLst/>
          </a:prstGeom>
        </p:spPr>
      </p:pic>
    </p:spTree>
    <p:extLst>
      <p:ext uri="{BB962C8B-B14F-4D97-AF65-F5344CB8AC3E}">
        <p14:creationId xmlns:p14="http://schemas.microsoft.com/office/powerpoint/2010/main" val="420074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Social Enterprise Places">
            <a:hlinkClick r:id="" action="ppaction://media"/>
            <a:extLst>
              <a:ext uri="{FF2B5EF4-FFF2-40B4-BE49-F238E27FC236}">
                <a16:creationId xmlns:a16="http://schemas.microsoft.com/office/drawing/2014/main" id="{ABB095B3-A680-EE02-0F60-33D441D7B528}"/>
              </a:ext>
            </a:extLst>
          </p:cNvPr>
          <p:cNvPicPr>
            <a:picLocks noRot="1" noChangeAspect="1"/>
          </p:cNvPicPr>
          <p:nvPr>
            <a:videoFile r:link="rId1"/>
          </p:nvPr>
        </p:nvPicPr>
        <p:blipFill>
          <a:blip r:embed="rId3"/>
          <a:stretch>
            <a:fillRect/>
          </a:stretch>
        </p:blipFill>
        <p:spPr>
          <a:xfrm>
            <a:off x="1971625" y="1759754"/>
            <a:ext cx="7639588" cy="4316367"/>
          </a:xfrm>
          <a:prstGeom prst="rect">
            <a:avLst/>
          </a:prstGeom>
        </p:spPr>
      </p:pic>
    </p:spTree>
    <p:extLst>
      <p:ext uri="{BB962C8B-B14F-4D97-AF65-F5344CB8AC3E}">
        <p14:creationId xmlns:p14="http://schemas.microsoft.com/office/powerpoint/2010/main" val="382525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0F4C6B-91B5-B948-ED9F-C05FB2949A81}"/>
              </a:ext>
            </a:extLst>
          </p:cNvPr>
          <p:cNvSpPr>
            <a:spLocks noGrp="1"/>
          </p:cNvSpPr>
          <p:nvPr>
            <p:ph type="title"/>
          </p:nvPr>
        </p:nvSpPr>
        <p:spPr>
          <a:xfrm>
            <a:off x="391133" y="3644108"/>
            <a:ext cx="4988766" cy="516351"/>
          </a:xfrm>
        </p:spPr>
        <p:txBody>
          <a:bodyPr>
            <a:noAutofit/>
          </a:bodyPr>
          <a:lstStyle/>
          <a:p>
            <a:r>
              <a:rPr lang="en-GB" sz="4000" dirty="0"/>
              <a:t>What we need to do</a:t>
            </a:r>
            <a:br>
              <a:rPr lang="en-GB" sz="4000" dirty="0"/>
            </a:br>
            <a:br>
              <a:rPr lang="en-GB" sz="3600" dirty="0"/>
            </a:br>
            <a:br>
              <a:rPr lang="en-GB" sz="3600" dirty="0"/>
            </a:br>
            <a:r>
              <a:rPr lang="en-GB" sz="3600" dirty="0">
                <a:solidFill>
                  <a:srgbClr val="002060"/>
                </a:solidFill>
              </a:rPr>
              <a:t>-</a:t>
            </a:r>
            <a:r>
              <a:rPr lang="en-GB" sz="2800" dirty="0">
                <a:solidFill>
                  <a:schemeClr val="tx1"/>
                </a:solidFill>
              </a:rPr>
              <a:t>Create a Stakeholder Group- </a:t>
            </a:r>
            <a:r>
              <a:rPr lang="en-GB" sz="2800" dirty="0">
                <a:solidFill>
                  <a:schemeClr val="accent1"/>
                </a:solidFill>
              </a:rPr>
              <a:t>Done</a:t>
            </a:r>
            <a:br>
              <a:rPr lang="en-GB" sz="2800" dirty="0">
                <a:solidFill>
                  <a:schemeClr val="tx1"/>
                </a:solidFill>
              </a:rPr>
            </a:br>
            <a:r>
              <a:rPr lang="en-GB" sz="2800" dirty="0">
                <a:solidFill>
                  <a:schemeClr val="tx1"/>
                </a:solidFill>
              </a:rPr>
              <a:t>-Submit an application</a:t>
            </a:r>
            <a:br>
              <a:rPr lang="en-GB" sz="2800" dirty="0">
                <a:solidFill>
                  <a:schemeClr val="tx1"/>
                </a:solidFill>
              </a:rPr>
            </a:br>
            <a:r>
              <a:rPr lang="en-GB" sz="2800" dirty="0">
                <a:solidFill>
                  <a:schemeClr val="tx1"/>
                </a:solidFill>
              </a:rPr>
              <a:t>-Include an initial report on social enterprise activity</a:t>
            </a:r>
            <a:br>
              <a:rPr lang="en-GB" sz="2800" dirty="0">
                <a:solidFill>
                  <a:schemeClr val="tx1"/>
                </a:solidFill>
              </a:rPr>
            </a:br>
            <a:r>
              <a:rPr lang="en-GB" sz="2800" dirty="0">
                <a:solidFill>
                  <a:schemeClr val="tx1"/>
                </a:solidFill>
              </a:rPr>
              <a:t>Create an action plan</a:t>
            </a:r>
            <a:br>
              <a:rPr lang="en-GB" sz="2800" dirty="0">
                <a:solidFill>
                  <a:schemeClr val="tx1"/>
                </a:solidFill>
              </a:rPr>
            </a:br>
            <a:r>
              <a:rPr lang="en-GB" sz="2800" dirty="0">
                <a:solidFill>
                  <a:schemeClr val="accent1"/>
                </a:solidFill>
              </a:rPr>
              <a:t>Nearly done</a:t>
            </a:r>
          </a:p>
        </p:txBody>
      </p:sp>
      <p:pic>
        <p:nvPicPr>
          <p:cNvPr id="1026" name="Picture 2" descr="Accredited Places">
            <a:extLst>
              <a:ext uri="{FF2B5EF4-FFF2-40B4-BE49-F238E27FC236}">
                <a16:creationId xmlns:a16="http://schemas.microsoft.com/office/drawing/2014/main" id="{5E88FAE1-FC0F-02E1-4875-1FF24D259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612"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024247"/>
      </p:ext>
    </p:extLst>
  </p:cSld>
  <p:clrMapOvr>
    <a:masterClrMapping/>
  </p:clrMapOvr>
</p:sld>
</file>

<file path=ppt/theme/theme1.xml><?xml version="1.0" encoding="utf-8"?>
<a:theme xmlns:a="http://schemas.openxmlformats.org/drawingml/2006/main" name="Title Slides">
  <a:themeElements>
    <a:clrScheme name="BGU - Futures Crafted with Kindness 1">
      <a:dk1>
        <a:srgbClr val="280B2A"/>
      </a:dk1>
      <a:lt1>
        <a:srgbClr val="FFF7F0"/>
      </a:lt1>
      <a:dk2>
        <a:srgbClr val="350D42"/>
      </a:dk2>
      <a:lt2>
        <a:srgbClr val="FEEADA"/>
      </a:lt2>
      <a:accent1>
        <a:srgbClr val="FE6A64"/>
      </a:accent1>
      <a:accent2>
        <a:srgbClr val="FF4F4D"/>
      </a:accent2>
      <a:accent3>
        <a:srgbClr val="6D1083"/>
      </a:accent3>
      <a:accent4>
        <a:srgbClr val="FFC000"/>
      </a:accent4>
      <a:accent5>
        <a:srgbClr val="5B9BD5"/>
      </a:accent5>
      <a:accent6>
        <a:srgbClr val="F7F9FA"/>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ff Forum November 2022" id="{D0CCDC7C-EFA9-4CE6-8197-96F77BCEED02}" vid="{5CC31080-9F15-4697-99B3-0FF67439B269}"/>
    </a:ext>
  </a:extLst>
</a:theme>
</file>

<file path=ppt/theme/theme2.xml><?xml version="1.0" encoding="utf-8"?>
<a:theme xmlns:a="http://schemas.openxmlformats.org/drawingml/2006/main" name="Content Slides">
  <a:themeElements>
    <a:clrScheme name="BGU - Futures Crafted with Kindness 1">
      <a:dk1>
        <a:srgbClr val="280B2A"/>
      </a:dk1>
      <a:lt1>
        <a:srgbClr val="FFF7F0"/>
      </a:lt1>
      <a:dk2>
        <a:srgbClr val="350D42"/>
      </a:dk2>
      <a:lt2>
        <a:srgbClr val="FEEADA"/>
      </a:lt2>
      <a:accent1>
        <a:srgbClr val="FE6A64"/>
      </a:accent1>
      <a:accent2>
        <a:srgbClr val="FF4F4D"/>
      </a:accent2>
      <a:accent3>
        <a:srgbClr val="6D1083"/>
      </a:accent3>
      <a:accent4>
        <a:srgbClr val="FFC000"/>
      </a:accent4>
      <a:accent5>
        <a:srgbClr val="5B9BD5"/>
      </a:accent5>
      <a:accent6>
        <a:srgbClr val="F7F9FA"/>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ff Forum November 2022" id="{D0CCDC7C-EFA9-4CE6-8197-96F77BCEED02}" vid="{E8EBCBFA-8FCA-4934-8130-5193C612E1AF}"/>
    </a:ext>
  </a:extLst>
</a:theme>
</file>

<file path=ppt/theme/theme3.xml><?xml version="1.0" encoding="utf-8"?>
<a:theme xmlns:a="http://schemas.openxmlformats.org/drawingml/2006/main" name="End Slides">
  <a:themeElements>
    <a:clrScheme name="BGU - Futures Crafted with Kindness 1">
      <a:dk1>
        <a:srgbClr val="280B2A"/>
      </a:dk1>
      <a:lt1>
        <a:srgbClr val="FFF7F0"/>
      </a:lt1>
      <a:dk2>
        <a:srgbClr val="350D42"/>
      </a:dk2>
      <a:lt2>
        <a:srgbClr val="FEEADA"/>
      </a:lt2>
      <a:accent1>
        <a:srgbClr val="FE6A64"/>
      </a:accent1>
      <a:accent2>
        <a:srgbClr val="FF4F4D"/>
      </a:accent2>
      <a:accent3>
        <a:srgbClr val="6D1083"/>
      </a:accent3>
      <a:accent4>
        <a:srgbClr val="FFC000"/>
      </a:accent4>
      <a:accent5>
        <a:srgbClr val="5B9BD5"/>
      </a:accent5>
      <a:accent6>
        <a:srgbClr val="F7F9FA"/>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ff Forum November 2022" id="{D0CCDC7C-EFA9-4CE6-8197-96F77BCEED02}" vid="{4F40B590-5BF4-47CC-A30B-76948811EFF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9263016937CD42BA986B6FE01064F5" ma:contentTypeVersion="17" ma:contentTypeDescription="Create a new document." ma:contentTypeScope="" ma:versionID="420beb043d4d6cae9dbefa8cd9bccb54">
  <xsd:schema xmlns:xsd="http://www.w3.org/2001/XMLSchema" xmlns:xs="http://www.w3.org/2001/XMLSchema" xmlns:p="http://schemas.microsoft.com/office/2006/metadata/properties" xmlns:ns2="18d8cef8-628d-4683-bf0f-966726985c0e" xmlns:ns3="0da1557e-1c14-499b-abf6-83cbd607771b" targetNamespace="http://schemas.microsoft.com/office/2006/metadata/properties" ma:root="true" ma:fieldsID="91b340868fd5576121a72833e4bc0340" ns2:_="" ns3:_="">
    <xsd:import namespace="18d8cef8-628d-4683-bf0f-966726985c0e"/>
    <xsd:import namespace="0da1557e-1c14-499b-abf6-83cbd60777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8cef8-628d-4683-bf0f-966726985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e03f84d-bdbb-42b3-94f9-51449f4f7d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a1557e-1c14-499b-abf6-83cbd607771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b722e9-4e0c-4687-8115-20bc688c664c}" ma:internalName="TaxCatchAll" ma:showField="CatchAllData" ma:web="0da1557e-1c14-499b-abf6-83cbd60777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d8cef8-628d-4683-bf0f-966726985c0e">
      <Terms xmlns="http://schemas.microsoft.com/office/infopath/2007/PartnerControls"/>
    </lcf76f155ced4ddcb4097134ff3c332f>
    <TaxCatchAll xmlns="0da1557e-1c14-499b-abf6-83cbd607771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C19EF3-6D96-4338-8B39-B1CEA5E0E735}"/>
</file>

<file path=customXml/itemProps2.xml><?xml version="1.0" encoding="utf-8"?>
<ds:datastoreItem xmlns:ds="http://schemas.openxmlformats.org/officeDocument/2006/customXml" ds:itemID="{2C3D2236-2E4E-4B94-BFEE-4DD8044DB413}">
  <ds:schemaRefs>
    <ds:schemaRef ds:uri="http://schemas.microsoft.com/sharepoint/v3"/>
    <ds:schemaRef ds:uri="5f06de96-ae79-4a70-b50a-bba7a466bbff"/>
    <ds:schemaRef ds:uri="http://schemas.microsoft.com/office/infopath/2007/PartnerControls"/>
    <ds:schemaRef ds:uri="http://www.w3.org/XML/1998/namespace"/>
    <ds:schemaRef ds:uri="http://purl.org/dc/elements/1.1/"/>
    <ds:schemaRef ds:uri="http://purl.org/dc/dcmitype/"/>
    <ds:schemaRef ds:uri="http://purl.org/dc/terms/"/>
    <ds:schemaRef ds:uri="http://schemas.microsoft.com/office/2006/documentManagement/types"/>
    <ds:schemaRef ds:uri="http://schemas.openxmlformats.org/package/2006/metadata/core-properties"/>
    <ds:schemaRef ds:uri="39ed83f1-7725-4d51-81dc-c4c8a667c93a"/>
    <ds:schemaRef ds:uri="http://schemas.microsoft.com/office/2006/metadata/properties"/>
  </ds:schemaRefs>
</ds:datastoreItem>
</file>

<file path=customXml/itemProps3.xml><?xml version="1.0" encoding="utf-8"?>
<ds:datastoreItem xmlns:ds="http://schemas.openxmlformats.org/officeDocument/2006/customXml" ds:itemID="{3491B619-7452-4C49-9A78-AE6FB51115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Staff Forum November 2022</Template>
  <TotalTime>281</TotalTime>
  <Words>480</Words>
  <Application>Microsoft Office PowerPoint</Application>
  <PresentationFormat>Widescreen</PresentationFormat>
  <Paragraphs>34</Paragraphs>
  <Slides>12</Slides>
  <Notes>5</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Georgia</vt:lpstr>
      <vt:lpstr>Times New Roman</vt:lpstr>
      <vt:lpstr>Title Slides</vt:lpstr>
      <vt:lpstr>Content Slides</vt:lpstr>
      <vt:lpstr>End Slides</vt:lpstr>
      <vt:lpstr>Launch of Greater Lincolnshire as a Social Enterprise Place  Allison Webb- Director of External Engagement </vt:lpstr>
      <vt:lpstr>   Lincolnshire Social Economy Hub and the Greater Lincolnshire Social Economy Academy     </vt:lpstr>
      <vt:lpstr>Definition Social Enterprise UK https://www.socialenterprise.org.uk To be a social enterprise a business must: 1) Have a clear social or environmental mission set out in its governing documents and be controlled in the interest of that mission 2) Be independent of state or government control, and earn more than half of its income through trading re-invest or donate at least half of its profits or surpluses towards their mission 3) Be transparent in the way they operate and the impact they have. </vt:lpstr>
      <vt:lpstr>PowerPoint Presentation</vt:lpstr>
      <vt:lpstr>How it started  Established a Steering Group for Social Economy Research and Strategy. Produced a comprehensive research report into the Social Economy of Greater Lincolnshire. </vt:lpstr>
      <vt:lpstr>  BGU now supporting the Business Lincolnshire offer for the Social Economy, other areas of Greater Lincolnshire supported through Lincolnshire Community Foundation. LVET leading on 4 networking events as part of a joint Social Enterprise Leadership programme with the School for Social Entrepreneurs.  </vt:lpstr>
      <vt:lpstr>PowerPoint Presentation</vt:lpstr>
      <vt:lpstr>PowerPoint Presentation</vt:lpstr>
      <vt:lpstr>What we need to do   -Create a Stakeholder Group- Done -Submit an application -Include an initial report on social enterprise activity Create an action plan Nearly done</vt:lpstr>
      <vt:lpstr>The aims of our place   </vt:lpstr>
      <vt:lpstr>What do we have planned?   </vt:lpstr>
      <vt:lpstr>Town Drives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External Engagement Update</dc:title>
  <dc:creator>Allison Webb</dc:creator>
  <cp:lastModifiedBy>Allison Webb</cp:lastModifiedBy>
  <cp:revision>6</cp:revision>
  <dcterms:created xsi:type="dcterms:W3CDTF">2023-03-06T15:42:43Z</dcterms:created>
  <dcterms:modified xsi:type="dcterms:W3CDTF">2023-10-18T16:18:56Z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0x0101001EB6DD0A4C9C7B4891100F80D413CF01</vt:lpwstr>
  </property>
  <property fmtid="{D5CDD505-2E9C-101B-9397-08002B2CF9AE}" pid="3" name="MediaServiceImageTags">
    <vt:lpwstr/>
  </property>
</Properties>
</file>