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726" r:id="rId3"/>
    <p:sldId id="741" r:id="rId4"/>
    <p:sldId id="738" r:id="rId5"/>
    <p:sldId id="735" r:id="rId6"/>
    <p:sldId id="718" r:id="rId7"/>
    <p:sldId id="734" r:id="rId8"/>
    <p:sldId id="73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10385-CF35-42FA-A39F-72B558FE5658}" v="27" dt="2024-08-14T13:51:53.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08" d="100"/>
          <a:sy n="108" d="100"/>
        </p:scale>
        <p:origin x="13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9EB7C-4E38-4FED-8EB2-D29CBB4B974F}"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B6025-399C-48D9-B01D-211120B6A869}" type="slidenum">
              <a:rPr lang="en-GB" smtClean="0"/>
              <a:t>‹#›</a:t>
            </a:fld>
            <a:endParaRPr lang="en-GB"/>
          </a:p>
        </p:txBody>
      </p:sp>
    </p:spTree>
    <p:extLst>
      <p:ext uri="{BB962C8B-B14F-4D97-AF65-F5344CB8AC3E}">
        <p14:creationId xmlns:p14="http://schemas.microsoft.com/office/powerpoint/2010/main" val="47236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20C8F-5549-684E-B72F-221F75A95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95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Inextricably linked</a:t>
            </a:r>
          </a:p>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Research:</a:t>
            </a: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attempt to derive generalisable new knowledge by addressing clearly defined questions with systematic and rigorous methods as defined in the UK Policy Framework for Health and Social Care Research</a:t>
            </a:r>
          </a:p>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Clinical audit:</a:t>
            </a: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 way to find out if healthcare is being provided in line with standards and to let care providers and patients know where their service is doing well, and where there could be improvements.</a:t>
            </a:r>
          </a:p>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Innovation: </a:t>
            </a:r>
            <a:r>
              <a:rPr lang="en-GB" sz="800" dirty="0">
                <a:solidFill>
                  <a:srgbClr val="606267"/>
                </a:solidFill>
                <a:latin typeface="Inter"/>
              </a:rPr>
              <a:t>The World Health Organization (WHO) explains that ‘health innovation’ improves the efficiency, effectiveness, quality, sustainability, safety, and/or affordability of healthcare. This definition includes ‘new or improved’ health policies, practices, systems, products and technologies, services, and delivery methods that result in improved healthcare.</a:t>
            </a:r>
            <a:endPar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Service evaluation:</a:t>
            </a: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 process of investigating the effectiveness or efficiency of a service with the purpose of generating information for local decision making about the service.</a:t>
            </a:r>
          </a:p>
          <a:p>
            <a:pPr defTabSz="946221">
              <a:lnSpc>
                <a:spcPct val="107000"/>
              </a:lnSpc>
              <a:spcAft>
                <a:spcPts val="828"/>
              </a:spcAft>
              <a:defRPr/>
            </a:pPr>
            <a:r>
              <a:rPr lang="en-GB" sz="800" i="1" dirty="0">
                <a:solidFill>
                  <a:prstClr val="black"/>
                </a:solidFill>
                <a:latin typeface="Arial" panose="020B0604020202020204" pitchFamily="34" charset="0"/>
                <a:ea typeface="Calibri" panose="020F0502020204030204" pitchFamily="34" charset="0"/>
                <a:cs typeface="Times New Roman" panose="02020603050405020304" pitchFamily="18" charset="0"/>
              </a:rPr>
              <a:t>Quality improvement (QI):</a:t>
            </a: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continual actions to improve outcomes for service users and to develop the workforce that supports them using systematic methods. The two key elements are ‘continual’ and ‘systematic’. There are many accepted care improvement methods, such as Lean, PDSA (Plan, Do, Study, Act), and Six Sigma.” Taken from Norfolk &amp; Waveney ICB Quality Faculty </a:t>
            </a:r>
            <a:r>
              <a:rPr lang="en-GB" sz="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FutureNHS</a:t>
            </a: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workspace. </a:t>
            </a:r>
          </a:p>
          <a:p>
            <a:pPr defTabSz="946221">
              <a:defRPr/>
            </a:pP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Service evaluations focus on evaluating programmes or projects from a variety of viewpoints e.g. outcomes, satisfaction, implementation, over a defined length of time. QI focusses on an incremental change to a wider programme or project and undertakes analysis in relation to changes to a small number of metrics that determine the impact of that change on patient care/service operation. QI enables changes to be made in real-time in a manner that is (should be) influenced by evidence and evaluation.   </a:t>
            </a:r>
          </a:p>
          <a:p>
            <a:pPr defTabSz="946221">
              <a:defRP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946221">
              <a:defRPr/>
            </a:pP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National Institute for Health and Care Research (NIHR) describes two key characteristics that distinguish research and service evaluation: randomisation and generalisability. In a service evaluation there is no randomisation of participants to intervention or control groups. It also states that an evaluation is designed to “define or judge current care”. This means there should be no attempt to generalise the findings of a service evaluation outside the setting/context in which it takes place. Further information can be found on the Health Research Authority website. </a:t>
            </a:r>
          </a:p>
          <a:p>
            <a:pPr defTabSz="946221">
              <a:defRP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946221">
              <a:defRPr/>
            </a:pPr>
            <a:r>
              <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Service evaluations, therefore, would not normally include control/usual care groups. Evaluations may assess the impact of an intervention against existing care provision (or pre-intervention) but must not randomise patients or participants to either an intervention or control group. </a:t>
            </a:r>
          </a:p>
          <a:p>
            <a:pPr defTabSz="946221">
              <a:defRPr/>
            </a:pPr>
            <a:endParaRPr lang="en-GB" dirty="0">
              <a:solidFill>
                <a:prstClr val="white"/>
              </a:solidFill>
              <a:latin typeface="Calibri" panose="020F0502020204030204"/>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7E33F-B7C0-43EE-B938-CEE9EFBE8D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12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EB45-0723-B24F-4A6D-C22A43B892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BD6374-E1A0-95A6-B812-F01F1C16D6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EBFF41E-6572-7E76-F5BE-D839E3190898}"/>
              </a:ext>
            </a:extLst>
          </p:cNvPr>
          <p:cNvSpPr>
            <a:spLocks noGrp="1"/>
          </p:cNvSpPr>
          <p:nvPr>
            <p:ph type="ftr" sz="quarter" idx="11"/>
          </p:nvPr>
        </p:nvSpPr>
        <p:spPr/>
        <p:txBody>
          <a:bodyPr/>
          <a:lstStyle/>
          <a:p>
            <a:r>
              <a:rPr lang="en-US"/>
              <a:t>NHS Lincolnshire Integrated Care Board</a:t>
            </a:r>
          </a:p>
        </p:txBody>
      </p:sp>
      <p:sp>
        <p:nvSpPr>
          <p:cNvPr id="6" name="Slide Number Placeholder 5">
            <a:extLst>
              <a:ext uri="{FF2B5EF4-FFF2-40B4-BE49-F238E27FC236}">
                <a16:creationId xmlns:a16="http://schemas.microsoft.com/office/drawing/2014/main" id="{8FFA98DC-1C2A-9E53-FA38-4F82F494BFCB}"/>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37339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A2D1-64E5-7FF4-4C60-34A19A9E11C5}"/>
              </a:ext>
            </a:extLst>
          </p:cNvPr>
          <p:cNvSpPr>
            <a:spLocks noGrp="1"/>
          </p:cNvSpPr>
          <p:nvPr>
            <p:ph type="title"/>
          </p:nvPr>
        </p:nvSpPr>
        <p:spPr>
          <a:xfrm>
            <a:off x="448962" y="457200"/>
            <a:ext cx="4323063"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714134D-17BA-B3B6-B76B-33DBF82AE2A5}"/>
              </a:ext>
            </a:extLst>
          </p:cNvPr>
          <p:cNvSpPr>
            <a:spLocks noGrp="1"/>
          </p:cNvSpPr>
          <p:nvPr>
            <p:ph idx="1"/>
          </p:nvPr>
        </p:nvSpPr>
        <p:spPr>
          <a:xfrm>
            <a:off x="5183188" y="457200"/>
            <a:ext cx="6172200" cy="56223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395A4-E8EA-1F19-328B-546B98C89C05}"/>
              </a:ext>
            </a:extLst>
          </p:cNvPr>
          <p:cNvSpPr>
            <a:spLocks noGrp="1"/>
          </p:cNvSpPr>
          <p:nvPr>
            <p:ph type="body" sz="half" idx="2"/>
          </p:nvPr>
        </p:nvSpPr>
        <p:spPr>
          <a:xfrm>
            <a:off x="448962" y="2162432"/>
            <a:ext cx="4323063" cy="39170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ED6ECA6E-0605-C93D-C223-835C2493C307}"/>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4669779E-0DE0-28D3-10B9-16684CBB4DDF}"/>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379519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D013-C74C-FF04-FBC8-3B2D9A65021A}"/>
              </a:ext>
            </a:extLst>
          </p:cNvPr>
          <p:cNvSpPr>
            <a:spLocks noGrp="1"/>
          </p:cNvSpPr>
          <p:nvPr>
            <p:ph type="title"/>
          </p:nvPr>
        </p:nvSpPr>
        <p:spPr>
          <a:xfrm>
            <a:off x="448962" y="457200"/>
            <a:ext cx="4323063"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7168A4E-F259-DC4D-1F52-20C21A930E35}"/>
              </a:ext>
            </a:extLst>
          </p:cNvPr>
          <p:cNvSpPr>
            <a:spLocks noGrp="1"/>
          </p:cNvSpPr>
          <p:nvPr>
            <p:ph type="pic" idx="1"/>
          </p:nvPr>
        </p:nvSpPr>
        <p:spPr>
          <a:xfrm>
            <a:off x="5183187" y="457200"/>
            <a:ext cx="6559849" cy="5622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82A40-9025-069E-E6EE-566BBB1107A1}"/>
              </a:ext>
            </a:extLst>
          </p:cNvPr>
          <p:cNvSpPr>
            <a:spLocks noGrp="1"/>
          </p:cNvSpPr>
          <p:nvPr>
            <p:ph type="body" sz="half" idx="2"/>
          </p:nvPr>
        </p:nvSpPr>
        <p:spPr>
          <a:xfrm>
            <a:off x="448962" y="2162432"/>
            <a:ext cx="4323063" cy="39170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a:extLst>
              <a:ext uri="{FF2B5EF4-FFF2-40B4-BE49-F238E27FC236}">
                <a16:creationId xmlns:a16="http://schemas.microsoft.com/office/drawing/2014/main" id="{50619811-DD33-AB3C-4C30-8A118361B7E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DF07ED71-FBFB-0ACA-6263-51D6EACE2492}"/>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321069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54B-B689-04DC-76B3-6D24EB0C8CBD}"/>
              </a:ext>
            </a:extLst>
          </p:cNvPr>
          <p:cNvSpPr>
            <a:spLocks noGrp="1"/>
          </p:cNvSpPr>
          <p:nvPr>
            <p:ph type="ctrTitle"/>
          </p:nvPr>
        </p:nvSpPr>
        <p:spPr>
          <a:xfrm>
            <a:off x="426996" y="426348"/>
            <a:ext cx="7852031" cy="1308154"/>
          </a:xfrm>
        </p:spPr>
        <p:txBody>
          <a:bodyPr lIns="0" tIns="0" rIns="0" bIns="0" anchor="b">
            <a:normAutofit/>
          </a:bodyPr>
          <a:lstStyle>
            <a:lvl1pPr algn="l">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64B64AC-A8DE-A172-C3AE-FCB10B107976}"/>
              </a:ext>
            </a:extLst>
          </p:cNvPr>
          <p:cNvSpPr>
            <a:spLocks noGrp="1"/>
          </p:cNvSpPr>
          <p:nvPr>
            <p:ph type="subTitle" idx="1"/>
          </p:nvPr>
        </p:nvSpPr>
        <p:spPr>
          <a:xfrm>
            <a:off x="426996" y="1868054"/>
            <a:ext cx="7852031" cy="365125"/>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379EDC8-5697-56F5-9C4D-317D9986BD9D}"/>
              </a:ext>
            </a:extLst>
          </p:cNvPr>
          <p:cNvSpPr>
            <a:spLocks noGrp="1"/>
          </p:cNvSpPr>
          <p:nvPr>
            <p:ph type="dt" sz="half" idx="10"/>
          </p:nvPr>
        </p:nvSpPr>
        <p:spPr>
          <a:xfrm>
            <a:off x="426996" y="6275387"/>
            <a:ext cx="2130853" cy="365125"/>
          </a:xfrm>
        </p:spPr>
        <p:txBody>
          <a:bodyPr lIns="0" tIns="0" rIns="0" bIns="0"/>
          <a:lstStyle>
            <a:lvl1pPr algn="l">
              <a:defRPr/>
            </a:lvl1pPr>
          </a:lstStyle>
          <a:p>
            <a:fld id="{E6E93C58-DFA1-AD4C-9921-7A3FAF10BD4E}" type="datetime1">
              <a:rPr lang="en-GB" smtClean="0"/>
              <a:t>18/11/2024</a:t>
            </a:fld>
            <a:endParaRPr lang="en-US"/>
          </a:p>
        </p:txBody>
      </p:sp>
      <p:pic>
        <p:nvPicPr>
          <p:cNvPr id="8" name="Picture 7" descr="NHS Lincolnshire Integrated Care Board logo">
            <a:extLst>
              <a:ext uri="{FF2B5EF4-FFF2-40B4-BE49-F238E27FC236}">
                <a16:creationId xmlns:a16="http://schemas.microsoft.com/office/drawing/2014/main" id="{C5BE7A04-4F8E-669C-6136-6FB1DC6456EF}"/>
              </a:ext>
            </a:extLst>
          </p:cNvPr>
          <p:cNvPicPr>
            <a:picLocks noChangeAspect="1"/>
          </p:cNvPicPr>
          <p:nvPr userDrawn="1"/>
        </p:nvPicPr>
        <p:blipFill>
          <a:blip r:embed="rId3"/>
          <a:stretch>
            <a:fillRect/>
          </a:stretch>
        </p:blipFill>
        <p:spPr>
          <a:xfrm>
            <a:off x="9316993" y="426348"/>
            <a:ext cx="2448011" cy="1271083"/>
          </a:xfrm>
          <a:prstGeom prst="rect">
            <a:avLst/>
          </a:prstGeom>
        </p:spPr>
      </p:pic>
    </p:spTree>
    <p:extLst>
      <p:ext uri="{BB962C8B-B14F-4D97-AF65-F5344CB8AC3E}">
        <p14:creationId xmlns:p14="http://schemas.microsoft.com/office/powerpoint/2010/main" val="265620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522-ECFE-CD1D-F4D6-B19E2268F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A5B7E5-45DE-FE4A-6CAC-7435CA7828AE}"/>
              </a:ext>
            </a:extLst>
          </p:cNvPr>
          <p:cNvSpPr>
            <a:spLocks noGrp="1"/>
          </p:cNvSpPr>
          <p:nvPr>
            <p:ph sz="half" idx="1"/>
          </p:nvPr>
        </p:nvSpPr>
        <p:spPr>
          <a:xfrm>
            <a:off x="448962" y="1825625"/>
            <a:ext cx="5570838" cy="42538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15D316F-EDEF-3E9C-FDF2-5FC53A63B3D2}"/>
              </a:ext>
            </a:extLst>
          </p:cNvPr>
          <p:cNvSpPr>
            <a:spLocks noGrp="1"/>
          </p:cNvSpPr>
          <p:nvPr>
            <p:ph sz="half" idx="2"/>
          </p:nvPr>
        </p:nvSpPr>
        <p:spPr>
          <a:xfrm>
            <a:off x="6172199" y="1825625"/>
            <a:ext cx="5570837" cy="42538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650F281-2F0A-EBD3-600E-43BAC3BF49A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8FF75677-4144-D8D2-893B-74EE55891DF7}"/>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131126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Highligh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522-ECFE-CD1D-F4D6-B19E2268F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A5B7E5-45DE-FE4A-6CAC-7435CA7828AE}"/>
              </a:ext>
            </a:extLst>
          </p:cNvPr>
          <p:cNvSpPr>
            <a:spLocks noGrp="1"/>
          </p:cNvSpPr>
          <p:nvPr>
            <p:ph sz="half" idx="1"/>
          </p:nvPr>
        </p:nvSpPr>
        <p:spPr>
          <a:xfrm>
            <a:off x="448962" y="1825625"/>
            <a:ext cx="5570838" cy="42538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15D316F-EDEF-3E9C-FDF2-5FC53A63B3D2}"/>
              </a:ext>
            </a:extLst>
          </p:cNvPr>
          <p:cNvSpPr>
            <a:spLocks noGrp="1"/>
          </p:cNvSpPr>
          <p:nvPr>
            <p:ph sz="half" idx="2"/>
          </p:nvPr>
        </p:nvSpPr>
        <p:spPr>
          <a:xfrm>
            <a:off x="6172199" y="1825625"/>
            <a:ext cx="5570837" cy="4253899"/>
          </a:xfrm>
          <a:solidFill>
            <a:schemeClr val="accent3"/>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D650F281-2F0A-EBD3-600E-43BAC3BF49A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8FF75677-4144-D8D2-893B-74EE55891DF7}"/>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123716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Highligh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522-ECFE-CD1D-F4D6-B19E2268F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A5B7E5-45DE-FE4A-6CAC-7435CA7828AE}"/>
              </a:ext>
            </a:extLst>
          </p:cNvPr>
          <p:cNvSpPr>
            <a:spLocks noGrp="1"/>
          </p:cNvSpPr>
          <p:nvPr>
            <p:ph sz="half" idx="1"/>
          </p:nvPr>
        </p:nvSpPr>
        <p:spPr>
          <a:xfrm>
            <a:off x="448962" y="1825625"/>
            <a:ext cx="5570838" cy="42538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15D316F-EDEF-3E9C-FDF2-5FC53A63B3D2}"/>
              </a:ext>
            </a:extLst>
          </p:cNvPr>
          <p:cNvSpPr>
            <a:spLocks noGrp="1"/>
          </p:cNvSpPr>
          <p:nvPr>
            <p:ph sz="half" idx="2"/>
          </p:nvPr>
        </p:nvSpPr>
        <p:spPr>
          <a:xfrm>
            <a:off x="6172199" y="1825625"/>
            <a:ext cx="5570837" cy="4253899"/>
          </a:xfrm>
          <a:solidFill>
            <a:schemeClr val="accent4"/>
          </a:solidFill>
        </p:spPr>
        <p:txBody>
          <a:bodyPr lIns="180000" tIns="180000" rIns="180000" bIns="180000"/>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D650F281-2F0A-EBD3-600E-43BAC3BF49A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8FF75677-4144-D8D2-893B-74EE55891DF7}"/>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159859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ighligh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522-ECFE-CD1D-F4D6-B19E2268F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A5B7E5-45DE-FE4A-6CAC-7435CA7828AE}"/>
              </a:ext>
            </a:extLst>
          </p:cNvPr>
          <p:cNvSpPr>
            <a:spLocks noGrp="1"/>
          </p:cNvSpPr>
          <p:nvPr>
            <p:ph sz="half" idx="1"/>
          </p:nvPr>
        </p:nvSpPr>
        <p:spPr>
          <a:xfrm>
            <a:off x="448962" y="1825625"/>
            <a:ext cx="5570838" cy="42538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15D316F-EDEF-3E9C-FDF2-5FC53A63B3D2}"/>
              </a:ext>
            </a:extLst>
          </p:cNvPr>
          <p:cNvSpPr>
            <a:spLocks noGrp="1"/>
          </p:cNvSpPr>
          <p:nvPr>
            <p:ph sz="half" idx="2"/>
          </p:nvPr>
        </p:nvSpPr>
        <p:spPr>
          <a:xfrm>
            <a:off x="6172199" y="1825625"/>
            <a:ext cx="5570837" cy="4253899"/>
          </a:xfrm>
          <a:solidFill>
            <a:schemeClr val="accent5"/>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D650F281-2F0A-EBD3-600E-43BAC3BF49A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8FF75677-4144-D8D2-893B-74EE55891DF7}"/>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283711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Highlight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522-ECFE-CD1D-F4D6-B19E2268F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A5B7E5-45DE-FE4A-6CAC-7435CA7828AE}"/>
              </a:ext>
            </a:extLst>
          </p:cNvPr>
          <p:cNvSpPr>
            <a:spLocks noGrp="1"/>
          </p:cNvSpPr>
          <p:nvPr>
            <p:ph sz="half" idx="1"/>
          </p:nvPr>
        </p:nvSpPr>
        <p:spPr>
          <a:xfrm>
            <a:off x="448962" y="1825625"/>
            <a:ext cx="5570838" cy="42538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15D316F-EDEF-3E9C-FDF2-5FC53A63B3D2}"/>
              </a:ext>
            </a:extLst>
          </p:cNvPr>
          <p:cNvSpPr>
            <a:spLocks noGrp="1"/>
          </p:cNvSpPr>
          <p:nvPr>
            <p:ph sz="half" idx="2"/>
          </p:nvPr>
        </p:nvSpPr>
        <p:spPr>
          <a:xfrm>
            <a:off x="6172199" y="1825625"/>
            <a:ext cx="5570837" cy="4253899"/>
          </a:xfrm>
          <a:solidFill>
            <a:schemeClr val="accent6"/>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D650F281-2F0A-EBD3-600E-43BAC3BF49A4}"/>
              </a:ext>
            </a:extLst>
          </p:cNvPr>
          <p:cNvSpPr>
            <a:spLocks noGrp="1"/>
          </p:cNvSpPr>
          <p:nvPr>
            <p:ph type="ftr" sz="quarter" idx="11"/>
          </p:nvPr>
        </p:nvSpPr>
        <p:spPr/>
        <p:txBody>
          <a:bodyPr/>
          <a:lstStyle/>
          <a:p>
            <a:r>
              <a:rPr lang="en-US"/>
              <a:t>NHS Lincolnshire Integrated Care Board</a:t>
            </a:r>
          </a:p>
        </p:txBody>
      </p:sp>
      <p:sp>
        <p:nvSpPr>
          <p:cNvPr id="7" name="Slide Number Placeholder 6">
            <a:extLst>
              <a:ext uri="{FF2B5EF4-FFF2-40B4-BE49-F238E27FC236}">
                <a16:creationId xmlns:a16="http://schemas.microsoft.com/office/drawing/2014/main" id="{8FF75677-4144-D8D2-893B-74EE55891DF7}"/>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343998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7088-A4FB-8F4F-277E-D86B37A107DE}"/>
              </a:ext>
            </a:extLst>
          </p:cNvPr>
          <p:cNvSpPr>
            <a:spLocks noGrp="1"/>
          </p:cNvSpPr>
          <p:nvPr>
            <p:ph type="title"/>
          </p:nvPr>
        </p:nvSpPr>
        <p:spPr>
          <a:xfrm>
            <a:off x="448961" y="365125"/>
            <a:ext cx="11294075"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8D3FBA6-3C06-B1AB-29F6-721F6CF9AEE7}"/>
              </a:ext>
            </a:extLst>
          </p:cNvPr>
          <p:cNvSpPr>
            <a:spLocks noGrp="1"/>
          </p:cNvSpPr>
          <p:nvPr>
            <p:ph type="body" idx="1"/>
          </p:nvPr>
        </p:nvSpPr>
        <p:spPr>
          <a:xfrm>
            <a:off x="448962" y="1681163"/>
            <a:ext cx="5548613"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3E286FF-844F-7F1A-88D4-B91F00ABA0A1}"/>
              </a:ext>
            </a:extLst>
          </p:cNvPr>
          <p:cNvSpPr>
            <a:spLocks noGrp="1"/>
          </p:cNvSpPr>
          <p:nvPr>
            <p:ph sz="half" idx="2"/>
          </p:nvPr>
        </p:nvSpPr>
        <p:spPr>
          <a:xfrm>
            <a:off x="448962" y="2505075"/>
            <a:ext cx="5548613" cy="3574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CAF41C-9307-3F51-716F-2A79753D24B3}"/>
              </a:ext>
            </a:extLst>
          </p:cNvPr>
          <p:cNvSpPr>
            <a:spLocks noGrp="1"/>
          </p:cNvSpPr>
          <p:nvPr>
            <p:ph type="body" sz="quarter" idx="3"/>
          </p:nvPr>
        </p:nvSpPr>
        <p:spPr>
          <a:xfrm>
            <a:off x="6172200" y="1681163"/>
            <a:ext cx="5570836"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D6DD668-5830-3856-1452-DB516A1B845D}"/>
              </a:ext>
            </a:extLst>
          </p:cNvPr>
          <p:cNvSpPr>
            <a:spLocks noGrp="1"/>
          </p:cNvSpPr>
          <p:nvPr>
            <p:ph sz="quarter" idx="4"/>
          </p:nvPr>
        </p:nvSpPr>
        <p:spPr>
          <a:xfrm>
            <a:off x="6172200" y="2505075"/>
            <a:ext cx="5570836" cy="3574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D4B759CC-FBE9-8E5C-0829-7F8150BA06A0}"/>
              </a:ext>
            </a:extLst>
          </p:cNvPr>
          <p:cNvSpPr>
            <a:spLocks noGrp="1"/>
          </p:cNvSpPr>
          <p:nvPr>
            <p:ph type="ftr" sz="quarter" idx="11"/>
          </p:nvPr>
        </p:nvSpPr>
        <p:spPr/>
        <p:txBody>
          <a:bodyPr/>
          <a:lstStyle/>
          <a:p>
            <a:r>
              <a:rPr lang="en-US"/>
              <a:t>NHS Lincolnshire Integrated Care Board</a:t>
            </a:r>
          </a:p>
        </p:txBody>
      </p:sp>
      <p:sp>
        <p:nvSpPr>
          <p:cNvPr id="9" name="Slide Number Placeholder 8">
            <a:extLst>
              <a:ext uri="{FF2B5EF4-FFF2-40B4-BE49-F238E27FC236}">
                <a16:creationId xmlns:a16="http://schemas.microsoft.com/office/drawing/2014/main" id="{AEC024BC-8BA2-B6C8-23FC-8BC29DA2E94A}"/>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340667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1EFE-1AAC-4557-850C-41E597FC0C24}"/>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F614D516-801E-0AC9-17C4-506F7F87E25C}"/>
              </a:ext>
            </a:extLst>
          </p:cNvPr>
          <p:cNvSpPr>
            <a:spLocks noGrp="1"/>
          </p:cNvSpPr>
          <p:nvPr>
            <p:ph type="ftr" sz="quarter" idx="11"/>
          </p:nvPr>
        </p:nvSpPr>
        <p:spPr/>
        <p:txBody>
          <a:bodyPr/>
          <a:lstStyle/>
          <a:p>
            <a:r>
              <a:rPr lang="en-US"/>
              <a:t>NHS Lincolnshire Integrated Care Board</a:t>
            </a:r>
          </a:p>
        </p:txBody>
      </p:sp>
      <p:sp>
        <p:nvSpPr>
          <p:cNvPr id="5" name="Slide Number Placeholder 4">
            <a:extLst>
              <a:ext uri="{FF2B5EF4-FFF2-40B4-BE49-F238E27FC236}">
                <a16:creationId xmlns:a16="http://schemas.microsoft.com/office/drawing/2014/main" id="{DD69CC62-7EA2-E973-13D0-8110AB85A630}"/>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413619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00DA1B-C0CD-660F-FB14-D9AC45353988}"/>
              </a:ext>
            </a:extLst>
          </p:cNvPr>
          <p:cNvSpPr>
            <a:spLocks noGrp="1"/>
          </p:cNvSpPr>
          <p:nvPr>
            <p:ph type="ftr" sz="quarter" idx="11"/>
          </p:nvPr>
        </p:nvSpPr>
        <p:spPr/>
        <p:txBody>
          <a:bodyPr/>
          <a:lstStyle/>
          <a:p>
            <a:r>
              <a:rPr lang="en-US"/>
              <a:t>NHS Lincolnshire Integrated Care Board</a:t>
            </a:r>
          </a:p>
        </p:txBody>
      </p:sp>
      <p:sp>
        <p:nvSpPr>
          <p:cNvPr id="4" name="Slide Number Placeholder 3">
            <a:extLst>
              <a:ext uri="{FF2B5EF4-FFF2-40B4-BE49-F238E27FC236}">
                <a16:creationId xmlns:a16="http://schemas.microsoft.com/office/drawing/2014/main" id="{149AF33F-4B36-9679-45AA-C7F3818E96FA}"/>
              </a:ext>
            </a:extLst>
          </p:cNvPr>
          <p:cNvSpPr>
            <a:spLocks noGrp="1"/>
          </p:cNvSpPr>
          <p:nvPr>
            <p:ph type="sldNum" sz="quarter" idx="12"/>
          </p:nvPr>
        </p:nvSpPr>
        <p:spPr/>
        <p:txBody>
          <a:bodyPr/>
          <a:lstStyle/>
          <a:p>
            <a:fld id="{F33DC2E9-F15B-EE49-B44F-2455E655A598}" type="slidenum">
              <a:rPr lang="en-US" smtClean="0"/>
              <a:t>‹#›</a:t>
            </a:fld>
            <a:endParaRPr lang="en-US"/>
          </a:p>
        </p:txBody>
      </p:sp>
    </p:spTree>
    <p:extLst>
      <p:ext uri="{BB962C8B-B14F-4D97-AF65-F5344CB8AC3E}">
        <p14:creationId xmlns:p14="http://schemas.microsoft.com/office/powerpoint/2010/main" val="177754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A2299-A366-205B-9A9D-00A8E5A7DC2E}"/>
              </a:ext>
            </a:extLst>
          </p:cNvPr>
          <p:cNvSpPr/>
          <p:nvPr userDrawn="1"/>
        </p:nvSpPr>
        <p:spPr>
          <a:xfrm>
            <a:off x="0" y="6405776"/>
            <a:ext cx="12192000" cy="4522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4BA8EA3-3F1A-E346-7F51-3B2669C59A83}"/>
              </a:ext>
            </a:extLst>
          </p:cNvPr>
          <p:cNvSpPr>
            <a:spLocks noGrp="1"/>
          </p:cNvSpPr>
          <p:nvPr>
            <p:ph type="title"/>
          </p:nvPr>
        </p:nvSpPr>
        <p:spPr>
          <a:xfrm>
            <a:off x="448962" y="365125"/>
            <a:ext cx="11294076" cy="1325563"/>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66AC9D0-1A10-4F77-7831-C8FF353F06E4}"/>
              </a:ext>
            </a:extLst>
          </p:cNvPr>
          <p:cNvSpPr>
            <a:spLocks noGrp="1"/>
          </p:cNvSpPr>
          <p:nvPr>
            <p:ph type="body" idx="1"/>
          </p:nvPr>
        </p:nvSpPr>
        <p:spPr>
          <a:xfrm>
            <a:off x="448962" y="1825625"/>
            <a:ext cx="11294076" cy="425389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189933A1-5C04-24F5-A79A-8400E75BDE20}"/>
              </a:ext>
            </a:extLst>
          </p:cNvPr>
          <p:cNvSpPr>
            <a:spLocks noGrp="1"/>
          </p:cNvSpPr>
          <p:nvPr>
            <p:ph type="ftr" sz="quarter" idx="3"/>
          </p:nvPr>
        </p:nvSpPr>
        <p:spPr>
          <a:xfrm>
            <a:off x="448962" y="6405777"/>
            <a:ext cx="7704438" cy="365125"/>
          </a:xfrm>
          <a:prstGeom prst="rect">
            <a:avLst/>
          </a:prstGeom>
        </p:spPr>
        <p:txBody>
          <a:bodyPr vert="horz" lIns="0" tIns="0" rIns="0" bIns="0" rtlCol="0" anchor="ctr"/>
          <a:lstStyle>
            <a:lvl1pPr algn="l">
              <a:defRPr sz="1200">
                <a:solidFill>
                  <a:schemeClr val="bg1"/>
                </a:solidFill>
              </a:defRPr>
            </a:lvl1pPr>
          </a:lstStyle>
          <a:p>
            <a:r>
              <a:rPr lang="en-US"/>
              <a:t>NHS Lincolnshire Integrated Care Board</a:t>
            </a:r>
            <a:endParaRPr lang="en-US" dirty="0"/>
          </a:p>
        </p:txBody>
      </p:sp>
      <p:sp>
        <p:nvSpPr>
          <p:cNvPr id="6" name="Slide Number Placeholder 5">
            <a:extLst>
              <a:ext uri="{FF2B5EF4-FFF2-40B4-BE49-F238E27FC236}">
                <a16:creationId xmlns:a16="http://schemas.microsoft.com/office/drawing/2014/main" id="{321B7C17-EC9E-CFC3-F25C-023357E5A76B}"/>
              </a:ext>
            </a:extLst>
          </p:cNvPr>
          <p:cNvSpPr>
            <a:spLocks noGrp="1"/>
          </p:cNvSpPr>
          <p:nvPr>
            <p:ph type="sldNum" sz="quarter" idx="4"/>
          </p:nvPr>
        </p:nvSpPr>
        <p:spPr>
          <a:xfrm>
            <a:off x="10441458" y="6405777"/>
            <a:ext cx="1301579" cy="365125"/>
          </a:xfrm>
          <a:prstGeom prst="rect">
            <a:avLst/>
          </a:prstGeom>
        </p:spPr>
        <p:txBody>
          <a:bodyPr vert="horz" lIns="0" tIns="0" rIns="0" bIns="0" rtlCol="0" anchor="ctr"/>
          <a:lstStyle>
            <a:lvl1pPr algn="r">
              <a:defRPr sz="1200">
                <a:solidFill>
                  <a:schemeClr val="bg1"/>
                </a:solidFill>
              </a:defRPr>
            </a:lvl1pPr>
          </a:lstStyle>
          <a:p>
            <a:fld id="{F33DC2E9-F15B-EE49-B44F-2455E655A598}" type="slidenum">
              <a:rPr lang="en-US" smtClean="0"/>
              <a:pPr/>
              <a:t>‹#›</a:t>
            </a:fld>
            <a:endParaRPr lang="en-US" dirty="0"/>
          </a:p>
        </p:txBody>
      </p:sp>
    </p:spTree>
    <p:extLst>
      <p:ext uri="{BB962C8B-B14F-4D97-AF65-F5344CB8AC3E}">
        <p14:creationId xmlns:p14="http://schemas.microsoft.com/office/powerpoint/2010/main" val="4148774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A8EA3-3F1A-E346-7F51-3B2669C59A83}"/>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66AC9D0-1A10-4F77-7831-C8FF353F06E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BC87B25-20FE-435C-8CAA-1F966A4BF257}"/>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E932A6DF-05DE-2C40-AB80-141BF9524B1D}" type="datetime1">
              <a:rPr lang="en-GB" smtClean="0"/>
              <a:t>18/11/2024</a:t>
            </a:fld>
            <a:endParaRPr lang="en-US"/>
          </a:p>
        </p:txBody>
      </p:sp>
      <p:sp>
        <p:nvSpPr>
          <p:cNvPr id="5" name="Footer Placeholder 4">
            <a:extLst>
              <a:ext uri="{FF2B5EF4-FFF2-40B4-BE49-F238E27FC236}">
                <a16:creationId xmlns:a16="http://schemas.microsoft.com/office/drawing/2014/main" id="{189933A1-5C04-24F5-A79A-8400E75BDE20}"/>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r>
              <a:rPr lang="en-US"/>
              <a:t>NHS Lincolnshire Integrated Care Board</a:t>
            </a:r>
          </a:p>
        </p:txBody>
      </p:sp>
      <p:sp>
        <p:nvSpPr>
          <p:cNvPr id="6" name="Slide Number Placeholder 5">
            <a:extLst>
              <a:ext uri="{FF2B5EF4-FFF2-40B4-BE49-F238E27FC236}">
                <a16:creationId xmlns:a16="http://schemas.microsoft.com/office/drawing/2014/main" id="{321B7C17-EC9E-CFC3-F25C-023357E5A76B}"/>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F33DC2E9-F15B-EE49-B44F-2455E655A598}" type="slidenum">
              <a:rPr lang="en-US" smtClean="0"/>
              <a:t>‹#›</a:t>
            </a:fld>
            <a:endParaRPr lang="en-US"/>
          </a:p>
        </p:txBody>
      </p:sp>
    </p:spTree>
    <p:extLst>
      <p:ext uri="{BB962C8B-B14F-4D97-AF65-F5344CB8AC3E}">
        <p14:creationId xmlns:p14="http://schemas.microsoft.com/office/powerpoint/2010/main" val="3386108727"/>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holmes7@nhs.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kirsten.guy@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incolnshire.icb.nhs.uk/lincsrihu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incolnshire.icb.nhs.uk/lincsrihub/"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803E82-F11A-9546-9394-539C685DE3F2}"/>
              </a:ext>
            </a:extLst>
          </p:cNvPr>
          <p:cNvSpPr>
            <a:spLocks noGrp="1"/>
          </p:cNvSpPr>
          <p:nvPr>
            <p:ph type="subTitle" idx="1"/>
          </p:nvPr>
        </p:nvSpPr>
        <p:spPr>
          <a:xfrm>
            <a:off x="321118" y="1637047"/>
            <a:ext cx="8129863" cy="1560946"/>
          </a:xfrm>
        </p:spPr>
        <p:txBody>
          <a:bodyPr>
            <a:normAutofit lnSpcReduction="10000"/>
          </a:bodyPr>
          <a:lstStyle/>
          <a:p>
            <a:r>
              <a:rPr lang="en-US" dirty="0"/>
              <a:t>Paul Holmes: </a:t>
            </a:r>
            <a:r>
              <a:rPr lang="en-US" dirty="0">
                <a:hlinkClick r:id="rId3"/>
              </a:rPr>
              <a:t>paul.holmes7@nhs.net</a:t>
            </a:r>
            <a:endParaRPr lang="en-US" dirty="0"/>
          </a:p>
          <a:p>
            <a:r>
              <a:rPr lang="en-US" dirty="0"/>
              <a:t>Lincolnshire Integrated Care System (ICS) Innovation Lead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Kirsten Guy: </a:t>
            </a: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hlinkClick r:id="rId4"/>
              </a:rPr>
              <a:t>kirsten.guy@nhs.net</a:t>
            </a: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Lincolnshire Integrated Care System (ICS) Research Lead</a:t>
            </a:r>
          </a:p>
          <a:p>
            <a:endParaRPr lang="en-US" dirty="0"/>
          </a:p>
        </p:txBody>
      </p:sp>
      <p:sp>
        <p:nvSpPr>
          <p:cNvPr id="8" name="Title 7">
            <a:extLst>
              <a:ext uri="{FF2B5EF4-FFF2-40B4-BE49-F238E27FC236}">
                <a16:creationId xmlns:a16="http://schemas.microsoft.com/office/drawing/2014/main" id="{E473C5C5-845F-479A-4F74-8F188441C3DE}"/>
              </a:ext>
            </a:extLst>
          </p:cNvPr>
          <p:cNvSpPr>
            <a:spLocks noGrp="1"/>
          </p:cNvSpPr>
          <p:nvPr>
            <p:ph type="ctrTitle"/>
          </p:nvPr>
        </p:nvSpPr>
        <p:spPr>
          <a:xfrm>
            <a:off x="1235518" y="217488"/>
            <a:ext cx="7852031" cy="1308154"/>
          </a:xfrm>
        </p:spPr>
        <p:txBody>
          <a:bodyPr/>
          <a:lstStyle/>
          <a:p>
            <a:pPr algn="ctr"/>
            <a:r>
              <a:rPr lang="en-GB" dirty="0"/>
              <a:t>Lincolnshire’s Research and Innovation Hub</a:t>
            </a:r>
          </a:p>
        </p:txBody>
      </p:sp>
    </p:spTree>
    <p:extLst>
      <p:ext uri="{BB962C8B-B14F-4D97-AF65-F5344CB8AC3E}">
        <p14:creationId xmlns:p14="http://schemas.microsoft.com/office/powerpoint/2010/main" val="129731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18097E-FAF7-A079-EF85-292939E681AB}"/>
              </a:ext>
            </a:extLst>
          </p:cNvPr>
          <p:cNvSpPr>
            <a:spLocks noGrp="1"/>
          </p:cNvSpPr>
          <p:nvPr>
            <p:ph type="title"/>
          </p:nvPr>
        </p:nvSpPr>
        <p:spPr/>
        <p:txBody>
          <a:bodyPr/>
          <a:lstStyle/>
          <a:p>
            <a:r>
              <a:rPr lang="en-GB" dirty="0"/>
              <a:t>What is Research and Innovation?</a:t>
            </a:r>
          </a:p>
        </p:txBody>
      </p:sp>
      <p:sp>
        <p:nvSpPr>
          <p:cNvPr id="5" name="Footer Placeholder 4">
            <a:extLst>
              <a:ext uri="{FF2B5EF4-FFF2-40B4-BE49-F238E27FC236}">
                <a16:creationId xmlns:a16="http://schemas.microsoft.com/office/drawing/2014/main" id="{B6565006-68ED-2A86-F848-034CCC15610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6" name="Slide Number Placeholder 5">
            <a:extLst>
              <a:ext uri="{FF2B5EF4-FFF2-40B4-BE49-F238E27FC236}">
                <a16:creationId xmlns:a16="http://schemas.microsoft.com/office/drawing/2014/main" id="{195D6936-A1E1-CFFA-55C2-4F5B7AEB64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0C3A22FE-6247-61AB-72CF-F1676A900271}"/>
              </a:ext>
            </a:extLst>
          </p:cNvPr>
          <p:cNvSpPr/>
          <p:nvPr/>
        </p:nvSpPr>
        <p:spPr>
          <a:xfrm>
            <a:off x="4076489" y="1497086"/>
            <a:ext cx="2361460" cy="2147454"/>
          </a:xfrm>
          <a:prstGeom prst="roundRect">
            <a:avLst/>
          </a:prstGeom>
          <a:solidFill>
            <a:srgbClr val="0E0661"/>
          </a:solidFill>
          <a:ln w="12700" cap="flat" cmpd="sng" algn="ctr">
            <a:solidFill>
              <a:srgbClr val="0E066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a:ea typeface="+mn-ea"/>
                <a:cs typeface="+mn-cs"/>
              </a:rPr>
              <a:t>Research: </a:t>
            </a:r>
            <a:r>
              <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rPr>
              <a:t>the attempt to derive generalisable new knowledge by addressing clearly defined questions with systematic and rigorous methods</a:t>
            </a:r>
          </a:p>
        </p:txBody>
      </p:sp>
      <p:sp>
        <p:nvSpPr>
          <p:cNvPr id="10" name="Rectangle: Rounded Corners 9">
            <a:extLst>
              <a:ext uri="{FF2B5EF4-FFF2-40B4-BE49-F238E27FC236}">
                <a16:creationId xmlns:a16="http://schemas.microsoft.com/office/drawing/2014/main" id="{5CF6179F-37DB-3346-93C1-B8C58C4E95B8}"/>
              </a:ext>
            </a:extLst>
          </p:cNvPr>
          <p:cNvSpPr/>
          <p:nvPr/>
        </p:nvSpPr>
        <p:spPr>
          <a:xfrm>
            <a:off x="7588687" y="1497086"/>
            <a:ext cx="2361460" cy="2147454"/>
          </a:xfrm>
          <a:prstGeom prst="roundRect">
            <a:avLst/>
          </a:prstGeom>
          <a:solidFill>
            <a:srgbClr val="D92D5F"/>
          </a:solidFill>
          <a:ln w="12700" cap="flat" cmpd="sng" algn="ctr">
            <a:solidFill>
              <a:srgbClr val="D92D5F"/>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Innovation:</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encompasses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invention and adoption. New ideas are developed to solve problems, improve outcomes, save lives, and the best ones spread quickly for wider benefit </a:t>
            </a:r>
            <a:endPar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D9D50EB-4511-6FE2-5637-1DD8C3E8A7BC}"/>
              </a:ext>
            </a:extLst>
          </p:cNvPr>
          <p:cNvPicPr>
            <a:picLocks noChangeAspect="1"/>
          </p:cNvPicPr>
          <p:nvPr/>
        </p:nvPicPr>
        <p:blipFill>
          <a:blip r:embed="rId3"/>
          <a:stretch>
            <a:fillRect/>
          </a:stretch>
        </p:blipFill>
        <p:spPr>
          <a:xfrm>
            <a:off x="2048125" y="3934521"/>
            <a:ext cx="2377646" cy="2164268"/>
          </a:xfrm>
          <a:prstGeom prst="rect">
            <a:avLst/>
          </a:prstGeom>
        </p:spPr>
      </p:pic>
      <p:sp>
        <p:nvSpPr>
          <p:cNvPr id="12" name="Rectangle: Rounded Corners 11">
            <a:extLst>
              <a:ext uri="{FF2B5EF4-FFF2-40B4-BE49-F238E27FC236}">
                <a16:creationId xmlns:a16="http://schemas.microsoft.com/office/drawing/2014/main" id="{4962CF1E-49E0-6BBB-404A-303C4206AD81}"/>
              </a:ext>
            </a:extLst>
          </p:cNvPr>
          <p:cNvSpPr/>
          <p:nvPr/>
        </p:nvSpPr>
        <p:spPr>
          <a:xfrm>
            <a:off x="5358032" y="3968342"/>
            <a:ext cx="2361460" cy="2147454"/>
          </a:xfrm>
          <a:prstGeom prst="roundRect">
            <a:avLst/>
          </a:prstGeom>
          <a:solidFill>
            <a:srgbClr val="2EB67D"/>
          </a:solidFill>
          <a:ln w="12700" cap="flat" cmpd="sng" algn="ctr">
            <a:solidFill>
              <a:srgbClr val="2EB67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a:ea typeface="+mn-ea"/>
                <a:cs typeface="+mn-cs"/>
              </a:rPr>
              <a:t>Service evaluation: </a:t>
            </a:r>
            <a:r>
              <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rPr>
              <a:t>a process of investigating the effectiveness or efficiency of a service with the purpose of generating information for local decision making about the service.</a:t>
            </a:r>
          </a:p>
        </p:txBody>
      </p:sp>
      <p:sp>
        <p:nvSpPr>
          <p:cNvPr id="13" name="Rectangle: Rounded Corners 12">
            <a:extLst>
              <a:ext uri="{FF2B5EF4-FFF2-40B4-BE49-F238E27FC236}">
                <a16:creationId xmlns:a16="http://schemas.microsoft.com/office/drawing/2014/main" id="{BC552122-C1D2-97FD-8ACC-D0694C863443}"/>
              </a:ext>
            </a:extLst>
          </p:cNvPr>
          <p:cNvSpPr/>
          <p:nvPr/>
        </p:nvSpPr>
        <p:spPr>
          <a:xfrm>
            <a:off x="8651753" y="3954684"/>
            <a:ext cx="2361460" cy="2147454"/>
          </a:xfrm>
          <a:prstGeom prst="roundRect">
            <a:avLst/>
          </a:prstGeom>
          <a:solidFill>
            <a:srgbClr val="005EB8"/>
          </a:solidFill>
          <a:ln w="12700" cap="flat" cmpd="sng" algn="ctr">
            <a:solidFill>
              <a:srgbClr val="005EB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a:ea typeface="+mn-ea"/>
                <a:cs typeface="+mn-cs"/>
              </a:rPr>
              <a:t>Quality improvement (QI): </a:t>
            </a:r>
            <a:r>
              <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rPr>
              <a:t>“the continual actions to improve outcomes for service users and to develop the workforce that supports them using systematic methods. </a:t>
            </a:r>
          </a:p>
        </p:txBody>
      </p:sp>
      <p:sp>
        <p:nvSpPr>
          <p:cNvPr id="2" name="TextBox 1">
            <a:extLst>
              <a:ext uri="{FF2B5EF4-FFF2-40B4-BE49-F238E27FC236}">
                <a16:creationId xmlns:a16="http://schemas.microsoft.com/office/drawing/2014/main" id="{26852852-675D-C228-9D60-4503485914E7}"/>
              </a:ext>
            </a:extLst>
          </p:cNvPr>
          <p:cNvSpPr txBox="1"/>
          <p:nvPr/>
        </p:nvSpPr>
        <p:spPr>
          <a:xfrm>
            <a:off x="336217" y="4451925"/>
            <a:ext cx="15592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Stepping stones</a:t>
            </a:r>
          </a:p>
        </p:txBody>
      </p:sp>
    </p:spTree>
    <p:extLst>
      <p:ext uri="{BB962C8B-B14F-4D97-AF65-F5344CB8AC3E}">
        <p14:creationId xmlns:p14="http://schemas.microsoft.com/office/powerpoint/2010/main" val="30154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A54693-9E9E-C156-7665-13919C85272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6" name="Slide Number Placeholder 5">
            <a:extLst>
              <a:ext uri="{FF2B5EF4-FFF2-40B4-BE49-F238E27FC236}">
                <a16:creationId xmlns:a16="http://schemas.microsoft.com/office/drawing/2014/main" id="{4D7A010E-ADEC-6D35-C425-577FB2988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ED0A9091-9A15-FC5B-A465-5A925BB27B70}"/>
              </a:ext>
            </a:extLst>
          </p:cNvPr>
          <p:cNvSpPr txBox="1"/>
          <p:nvPr/>
        </p:nvSpPr>
        <p:spPr>
          <a:xfrm>
            <a:off x="577850" y="389608"/>
            <a:ext cx="8480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5EB8"/>
                </a:solidFill>
                <a:effectLst/>
                <a:uLnTx/>
                <a:uFillTx/>
                <a:latin typeface="Arial" panose="020B0604020202020204"/>
                <a:ea typeface="+mn-ea"/>
                <a:cs typeface="+mn-cs"/>
              </a:rPr>
              <a:t>Research and Innovation Hub</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A1850F53-C90A-4C0E-A29D-C7B25E5D2A1A}"/>
              </a:ext>
            </a:extLst>
          </p:cNvPr>
          <p:cNvSpPr txBox="1"/>
          <p:nvPr/>
        </p:nvSpPr>
        <p:spPr>
          <a:xfrm>
            <a:off x="448962" y="4039760"/>
            <a:ext cx="7704438" cy="1938992"/>
          </a:xfrm>
          <a:prstGeom prst="rect">
            <a:avLst/>
          </a:prstGeom>
          <a:noFill/>
          <a:ln w="3810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The Lincolnshire Integrated Care System (ICS) Research and Innovation Hub is a virtual place that brings together our Health and Care staff, our Lincolnshire public, our colleagues at our universities and other partners to grow research and innovation in our county for everyone’s benefit.</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Content Placeholder 3">
            <a:extLst>
              <a:ext uri="{FF2B5EF4-FFF2-40B4-BE49-F238E27FC236}">
                <a16:creationId xmlns:a16="http://schemas.microsoft.com/office/drawing/2014/main" id="{1AB8464A-60AB-49F3-FD3E-B3A268736A5D}"/>
              </a:ext>
            </a:extLst>
          </p:cNvPr>
          <p:cNvPicPr>
            <a:picLocks noGrp="1" noChangeAspect="1"/>
          </p:cNvPicPr>
          <p:nvPr>
            <p:ph idx="1"/>
          </p:nvPr>
        </p:nvPicPr>
        <p:blipFill>
          <a:blip r:embed="rId2"/>
          <a:stretch>
            <a:fillRect/>
          </a:stretch>
        </p:blipFill>
        <p:spPr>
          <a:xfrm>
            <a:off x="697027" y="466356"/>
            <a:ext cx="7026327" cy="3951348"/>
          </a:xfrm>
          <a:prstGeom prst="rect">
            <a:avLst/>
          </a:prstGeom>
        </p:spPr>
      </p:pic>
      <p:pic>
        <p:nvPicPr>
          <p:cNvPr id="7" name="Picture 6">
            <a:extLst>
              <a:ext uri="{FF2B5EF4-FFF2-40B4-BE49-F238E27FC236}">
                <a16:creationId xmlns:a16="http://schemas.microsoft.com/office/drawing/2014/main" id="{F5A8474A-53DE-8F7B-CFC1-815E2EBB84AD}"/>
              </a:ext>
            </a:extLst>
          </p:cNvPr>
          <p:cNvPicPr>
            <a:picLocks noChangeAspect="1"/>
          </p:cNvPicPr>
          <p:nvPr/>
        </p:nvPicPr>
        <p:blipFill>
          <a:blip r:embed="rId3"/>
          <a:stretch>
            <a:fillRect/>
          </a:stretch>
        </p:blipFill>
        <p:spPr>
          <a:xfrm>
            <a:off x="9637604" y="998664"/>
            <a:ext cx="2278643" cy="3041096"/>
          </a:xfrm>
          <a:prstGeom prst="rect">
            <a:avLst/>
          </a:prstGeom>
        </p:spPr>
      </p:pic>
      <p:pic>
        <p:nvPicPr>
          <p:cNvPr id="8" name="Picture 7">
            <a:extLst>
              <a:ext uri="{FF2B5EF4-FFF2-40B4-BE49-F238E27FC236}">
                <a16:creationId xmlns:a16="http://schemas.microsoft.com/office/drawing/2014/main" id="{05CDFC5B-6DE7-247A-71C9-1A7484B358F8}"/>
              </a:ext>
            </a:extLst>
          </p:cNvPr>
          <p:cNvPicPr>
            <a:picLocks noChangeAspect="1"/>
          </p:cNvPicPr>
          <p:nvPr/>
        </p:nvPicPr>
        <p:blipFill rotWithShape="1">
          <a:blip r:embed="rId4"/>
          <a:srcRect l="5101" t="32017" r="5314"/>
          <a:stretch/>
        </p:blipFill>
        <p:spPr>
          <a:xfrm>
            <a:off x="9003516" y="10585"/>
            <a:ext cx="3188484" cy="1020853"/>
          </a:xfrm>
          <a:prstGeom prst="rect">
            <a:avLst/>
          </a:prstGeom>
        </p:spPr>
      </p:pic>
      <p:pic>
        <p:nvPicPr>
          <p:cNvPr id="9" name="Picture 8">
            <a:extLst>
              <a:ext uri="{FF2B5EF4-FFF2-40B4-BE49-F238E27FC236}">
                <a16:creationId xmlns:a16="http://schemas.microsoft.com/office/drawing/2014/main" id="{9534CDA2-C168-074C-4792-AC09C9CC476F}"/>
              </a:ext>
            </a:extLst>
          </p:cNvPr>
          <p:cNvPicPr>
            <a:picLocks noChangeAspect="1"/>
          </p:cNvPicPr>
          <p:nvPr/>
        </p:nvPicPr>
        <p:blipFill>
          <a:blip r:embed="rId5"/>
          <a:stretch>
            <a:fillRect/>
          </a:stretch>
        </p:blipFill>
        <p:spPr>
          <a:xfrm>
            <a:off x="9050722" y="4129523"/>
            <a:ext cx="2912731" cy="2186490"/>
          </a:xfrm>
          <a:prstGeom prst="rect">
            <a:avLst/>
          </a:prstGeom>
        </p:spPr>
      </p:pic>
    </p:spTree>
    <p:extLst>
      <p:ext uri="{BB962C8B-B14F-4D97-AF65-F5344CB8AC3E}">
        <p14:creationId xmlns:p14="http://schemas.microsoft.com/office/powerpoint/2010/main" val="148283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E2F0A42-662D-C72C-307E-6FC3DC55BC0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6" name="Slide Number Placeholder 5">
            <a:extLst>
              <a:ext uri="{FF2B5EF4-FFF2-40B4-BE49-F238E27FC236}">
                <a16:creationId xmlns:a16="http://schemas.microsoft.com/office/drawing/2014/main" id="{7A5E011C-7111-CD32-55FB-081758019C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A640236-254C-8A0B-3BC2-97A1A849D539}"/>
              </a:ext>
            </a:extLst>
          </p:cNvPr>
          <p:cNvSpPr txBox="1"/>
          <p:nvPr/>
        </p:nvSpPr>
        <p:spPr>
          <a:xfrm>
            <a:off x="5582652" y="309724"/>
            <a:ext cx="7988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hlinkClick r:id="rId2"/>
              </a:rPr>
              <a:t>www.lincolnshire.icb.nhs.uk/lincsrihub/</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2" name="Picture 1">
            <a:extLst>
              <a:ext uri="{FF2B5EF4-FFF2-40B4-BE49-F238E27FC236}">
                <a16:creationId xmlns:a16="http://schemas.microsoft.com/office/drawing/2014/main" id="{AB766C72-E783-6E93-BC8C-3ED6EF27410E}"/>
              </a:ext>
            </a:extLst>
          </p:cNvPr>
          <p:cNvPicPr>
            <a:picLocks noChangeAspect="1"/>
          </p:cNvPicPr>
          <p:nvPr/>
        </p:nvPicPr>
        <p:blipFill rotWithShape="1">
          <a:blip r:embed="rId3"/>
          <a:srcRect l="50616" t="10373" r="1117" b="10201"/>
          <a:stretch/>
        </p:blipFill>
        <p:spPr bwMode="auto">
          <a:xfrm>
            <a:off x="998621" y="1412239"/>
            <a:ext cx="10093626" cy="47099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5AA339F-F87A-69A7-9468-60CE8443847E}"/>
              </a:ext>
            </a:extLst>
          </p:cNvPr>
          <p:cNvSpPr txBox="1"/>
          <p:nvPr/>
        </p:nvSpPr>
        <p:spPr>
          <a:xfrm>
            <a:off x="998621" y="244519"/>
            <a:ext cx="6097604" cy="769441"/>
          </a:xfrm>
          <a:prstGeom prst="rect">
            <a:avLst/>
          </a:prstGeom>
          <a:noFill/>
        </p:spPr>
        <p:txBody>
          <a:bodyPr wrap="square">
            <a:spAutoFit/>
          </a:bodyPr>
          <a:lstStyle/>
          <a:p>
            <a:r>
              <a:rPr kumimoji="0" lang="en-GB" sz="4400" b="1" i="0" u="none" strike="noStrike" kern="1200" cap="none" spc="0" normalizeH="0" baseline="0" noProof="0" dirty="0">
                <a:ln>
                  <a:noFill/>
                </a:ln>
                <a:solidFill>
                  <a:srgbClr val="005EB8"/>
                </a:solidFill>
                <a:effectLst/>
                <a:uLnTx/>
                <a:uFillTx/>
                <a:latin typeface="Arial" panose="020B0604020202020204"/>
                <a:ea typeface="+mj-ea"/>
                <a:cs typeface="+mj-cs"/>
              </a:rPr>
              <a:t>Hub Webpage</a:t>
            </a:r>
            <a:endParaRPr lang="en-GB" dirty="0"/>
          </a:p>
        </p:txBody>
      </p:sp>
    </p:spTree>
    <p:extLst>
      <p:ext uri="{BB962C8B-B14F-4D97-AF65-F5344CB8AC3E}">
        <p14:creationId xmlns:p14="http://schemas.microsoft.com/office/powerpoint/2010/main" val="425707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BB8A-DF6C-B3D1-1677-14FF92111DF0}"/>
              </a:ext>
            </a:extLst>
          </p:cNvPr>
          <p:cNvSpPr>
            <a:spLocks noGrp="1"/>
          </p:cNvSpPr>
          <p:nvPr>
            <p:ph type="title"/>
          </p:nvPr>
        </p:nvSpPr>
        <p:spPr/>
        <p:txBody>
          <a:bodyPr/>
          <a:lstStyle/>
          <a:p>
            <a:r>
              <a:rPr lang="en-GB" dirty="0"/>
              <a:t>Integrated Care System (ICS)</a:t>
            </a:r>
            <a:br>
              <a:rPr lang="en-GB" dirty="0"/>
            </a:br>
            <a:r>
              <a:rPr lang="en-GB" dirty="0"/>
              <a:t>Research and Innovation Strategy</a:t>
            </a:r>
          </a:p>
        </p:txBody>
      </p:sp>
      <p:sp>
        <p:nvSpPr>
          <p:cNvPr id="3" name="Content Placeholder 2">
            <a:extLst>
              <a:ext uri="{FF2B5EF4-FFF2-40B4-BE49-F238E27FC236}">
                <a16:creationId xmlns:a16="http://schemas.microsoft.com/office/drawing/2014/main" id="{D3D0EF4C-2E69-82CC-1EC8-A4A3E417A13F}"/>
              </a:ext>
            </a:extLst>
          </p:cNvPr>
          <p:cNvSpPr>
            <a:spLocks noGrp="1"/>
          </p:cNvSpPr>
          <p:nvPr>
            <p:ph idx="1"/>
          </p:nvPr>
        </p:nvSpPr>
        <p:spPr>
          <a:xfrm>
            <a:off x="702962" y="2087812"/>
            <a:ext cx="5528505" cy="3322108"/>
          </a:xfrm>
        </p:spPr>
        <p:txBody>
          <a:bodyPr>
            <a:normAutofit fontScale="77500" lnSpcReduction="20000"/>
          </a:bodyPr>
          <a:lstStyle/>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O</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ur first ICS </a:t>
            </a:r>
            <a:r>
              <a:rPr lang="en-GB" kern="100" dirty="0">
                <a:latin typeface="Calibri" panose="020F0502020204030204" pitchFamily="34" charset="0"/>
                <a:ea typeface="Calibri" panose="020F0502020204030204" pitchFamily="34" charset="0"/>
                <a:cs typeface="Times New Roman" panose="02020603050405020304" pitchFamily="18" charset="0"/>
              </a:rPr>
              <a:t>Re</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search and Innovation </a:t>
            </a:r>
            <a:r>
              <a:rPr lang="en-GB" kern="100" dirty="0">
                <a:latin typeface="Calibri" panose="020F0502020204030204" pitchFamily="34" charset="0"/>
                <a:ea typeface="Calibri" panose="020F0502020204030204" pitchFamily="34" charset="0"/>
                <a:cs typeface="Times New Roman" panose="02020603050405020304" pitchFamily="18" charset="0"/>
              </a:rPr>
              <a:t>S</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trategy sets out our collective vision for the next five years.</a:t>
            </a:r>
            <a:r>
              <a:rPr lang="en-GB" sz="2800" kern="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a:t>
            </a:r>
            <a:r>
              <a:rPr lang="en-GB" sz="2800" dirty="0">
                <a:effectLst/>
                <a:latin typeface="Calibri" panose="020F0502020204030204" pitchFamily="34" charset="0"/>
                <a:ea typeface="Calibri" panose="020F0502020204030204" pitchFamily="34" charset="0"/>
                <a:cs typeface="Times New Roman" panose="02020603050405020304" pitchFamily="18" charset="0"/>
              </a:rPr>
              <a:t>eveloped through a series of collaborative workshops which brought organisations from across the Lincolnshire system together with members of the Lincolnshire public.</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Oversight and monitoring is provided by the Research and Innovation Leaders Group </a:t>
            </a:r>
            <a:r>
              <a:rPr lang="en-GB" sz="28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Footer Placeholder 3">
            <a:extLst>
              <a:ext uri="{FF2B5EF4-FFF2-40B4-BE49-F238E27FC236}">
                <a16:creationId xmlns:a16="http://schemas.microsoft.com/office/drawing/2014/main" id="{DC6B2F1A-D2E9-5128-8FAA-27DB7F5A369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5" name="Slide Number Placeholder 4">
            <a:extLst>
              <a:ext uri="{FF2B5EF4-FFF2-40B4-BE49-F238E27FC236}">
                <a16:creationId xmlns:a16="http://schemas.microsoft.com/office/drawing/2014/main" id="{DD986323-EA51-35E8-4F49-3F1DE9514F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859F593-CF82-8CA3-D800-DE4DA7A594EC}"/>
              </a:ext>
            </a:extLst>
          </p:cNvPr>
          <p:cNvPicPr>
            <a:picLocks noChangeAspect="1"/>
          </p:cNvPicPr>
          <p:nvPr/>
        </p:nvPicPr>
        <p:blipFill rotWithShape="1">
          <a:blip r:embed="rId2"/>
          <a:srcRect t="25975" b="24671"/>
          <a:stretch/>
        </p:blipFill>
        <p:spPr>
          <a:xfrm>
            <a:off x="9625396" y="87098"/>
            <a:ext cx="2462287" cy="684029"/>
          </a:xfrm>
          <a:prstGeom prst="rect">
            <a:avLst/>
          </a:prstGeom>
        </p:spPr>
      </p:pic>
      <p:pic>
        <p:nvPicPr>
          <p:cNvPr id="9" name="Picture 8">
            <a:extLst>
              <a:ext uri="{FF2B5EF4-FFF2-40B4-BE49-F238E27FC236}">
                <a16:creationId xmlns:a16="http://schemas.microsoft.com/office/drawing/2014/main" id="{C13A3A2F-8EB0-832A-E21A-4B98362CB6C2}"/>
              </a:ext>
            </a:extLst>
          </p:cNvPr>
          <p:cNvPicPr>
            <a:picLocks noChangeAspect="1"/>
          </p:cNvPicPr>
          <p:nvPr/>
        </p:nvPicPr>
        <p:blipFill>
          <a:blip r:embed="rId3"/>
          <a:stretch>
            <a:fillRect/>
          </a:stretch>
        </p:blipFill>
        <p:spPr>
          <a:xfrm>
            <a:off x="6527165" y="2022645"/>
            <a:ext cx="5449398" cy="3209583"/>
          </a:xfrm>
          <a:prstGeom prst="rect">
            <a:avLst/>
          </a:prstGeom>
        </p:spPr>
      </p:pic>
    </p:spTree>
    <p:extLst>
      <p:ext uri="{BB962C8B-B14F-4D97-AF65-F5344CB8AC3E}">
        <p14:creationId xmlns:p14="http://schemas.microsoft.com/office/powerpoint/2010/main" val="402974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03AD-C009-5631-4F9B-23DC26342553}"/>
              </a:ext>
            </a:extLst>
          </p:cNvPr>
          <p:cNvSpPr>
            <a:spLocks noGrp="1"/>
          </p:cNvSpPr>
          <p:nvPr>
            <p:ph type="title"/>
          </p:nvPr>
        </p:nvSpPr>
        <p:spPr>
          <a:xfrm>
            <a:off x="456306" y="201363"/>
            <a:ext cx="8986160" cy="1325563"/>
          </a:xfrm>
        </p:spPr>
        <p:txBody>
          <a:bodyPr/>
          <a:lstStyle/>
          <a:p>
            <a:r>
              <a:rPr lang="en-GB" dirty="0"/>
              <a:t>Research and Innovation Hub Webpage</a:t>
            </a:r>
          </a:p>
        </p:txBody>
      </p:sp>
      <p:sp>
        <p:nvSpPr>
          <p:cNvPr id="3" name="Content Placeholder 2">
            <a:extLst>
              <a:ext uri="{FF2B5EF4-FFF2-40B4-BE49-F238E27FC236}">
                <a16:creationId xmlns:a16="http://schemas.microsoft.com/office/drawing/2014/main" id="{234A0538-964C-72A1-11DD-EECCBBA28D72}"/>
              </a:ext>
            </a:extLst>
          </p:cNvPr>
          <p:cNvSpPr>
            <a:spLocks noGrp="1"/>
          </p:cNvSpPr>
          <p:nvPr>
            <p:ph idx="1"/>
          </p:nvPr>
        </p:nvSpPr>
        <p:spPr>
          <a:xfrm>
            <a:off x="426286" y="1526926"/>
            <a:ext cx="7809514" cy="4571849"/>
          </a:xfrm>
        </p:spPr>
        <p:txBody>
          <a:bodyPr>
            <a:normAutofit fontScale="70000" lnSpcReduction="20000"/>
          </a:bodyPr>
          <a:lstStyle/>
          <a:p>
            <a:pPr>
              <a:lnSpc>
                <a:spcPct val="107000"/>
              </a:lnSpc>
              <a:spcAft>
                <a:spcPts val="800"/>
              </a:spcAft>
            </a:pP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Developed by, and initially focused on the Public, it is a space to:</a:t>
            </a:r>
            <a:endParaRPr lang="en-GB" sz="4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en-GB" sz="4000" b="0" i="0" u="none" strike="noStrike" kern="100" cap="none" spc="0" normalizeH="0" baseline="0" noProof="0" dirty="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Find out about health and wellbeing research and innovation in Lincolnshire</a:t>
            </a:r>
          </a:p>
          <a:p>
            <a:pPr>
              <a:lnSpc>
                <a:spcPct val="107000"/>
              </a:lnSpc>
              <a:spcAft>
                <a:spcPts val="800"/>
              </a:spcAft>
            </a:pPr>
            <a:r>
              <a:rPr lang="en-GB" sz="4000" kern="100" dirty="0">
                <a:latin typeface="Calibri" panose="020F0502020204030204" pitchFamily="34" charset="0"/>
                <a:ea typeface="Calibri" panose="020F0502020204030204" pitchFamily="34" charset="0"/>
                <a:cs typeface="Times New Roman" panose="02020603050405020304" pitchFamily="18" charset="0"/>
              </a:rPr>
              <a:t>W</a:t>
            </a: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hy </a:t>
            </a:r>
            <a:r>
              <a:rPr lang="en-GB" sz="4000" kern="100" dirty="0">
                <a:latin typeface="Calibri" panose="020F0502020204030204" pitchFamily="34" charset="0"/>
                <a:ea typeface="Calibri" panose="020F0502020204030204" pitchFamily="34" charset="0"/>
                <a:cs typeface="Times New Roman" panose="02020603050405020304" pitchFamily="18" charset="0"/>
              </a:rPr>
              <a:t>research and innovation </a:t>
            </a: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is important</a:t>
            </a:r>
          </a:p>
          <a:p>
            <a:pPr>
              <a:lnSpc>
                <a:spcPct val="107000"/>
              </a:lnSpc>
              <a:spcAft>
                <a:spcPts val="800"/>
              </a:spcAft>
            </a:pPr>
            <a:r>
              <a:rPr lang="en-GB" sz="4000" kern="100" dirty="0">
                <a:latin typeface="Calibri" panose="020F0502020204030204" pitchFamily="34" charset="0"/>
                <a:ea typeface="Calibri" panose="020F0502020204030204" pitchFamily="34" charset="0"/>
                <a:cs typeface="Times New Roman" panose="02020603050405020304" pitchFamily="18" charset="0"/>
              </a:rPr>
              <a:t>R</a:t>
            </a:r>
            <a:r>
              <a:rPr lang="en-GB" sz="4000" kern="100" dirty="0">
                <a:effectLst/>
                <a:latin typeface="Calibri" panose="020F0502020204030204" pitchFamily="34" charset="0"/>
                <a:ea typeface="Calibri" panose="020F0502020204030204" pitchFamily="34" charset="0"/>
                <a:cs typeface="Times New Roman" panose="02020603050405020304" pitchFamily="18" charset="0"/>
              </a:rPr>
              <a:t>egister to get involved. </a:t>
            </a:r>
          </a:p>
          <a:p>
            <a:pPr marL="0" indent="0">
              <a:lnSpc>
                <a:spcPct val="107000"/>
              </a:lnSpc>
              <a:spcAft>
                <a:spcPts val="800"/>
              </a:spcAft>
              <a:buNone/>
            </a:pPr>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Lincolnshire’s Research and Innovation registry is now open!</a:t>
            </a:r>
          </a:p>
          <a:p>
            <a:pPr marL="0" indent="0">
              <a:lnSpc>
                <a:spcPct val="107000"/>
              </a:lnSpc>
              <a:spcAft>
                <a:spcPts val="800"/>
              </a:spcAft>
              <a:buNone/>
            </a:pPr>
            <a:r>
              <a:rPr lang="en-GB" sz="3400" b="1" kern="100" dirty="0">
                <a:effectLst/>
                <a:latin typeface="Calibri" panose="020F0502020204030204" pitchFamily="34" charset="0"/>
                <a:ea typeface="Calibri" panose="020F0502020204030204" pitchFamily="34" charset="0"/>
                <a:cs typeface="Times New Roman" panose="02020603050405020304" pitchFamily="18" charset="0"/>
              </a:rPr>
              <a:t>Read the ICS Research and Innovation Strategy</a:t>
            </a:r>
          </a:p>
        </p:txBody>
      </p:sp>
      <p:sp>
        <p:nvSpPr>
          <p:cNvPr id="4" name="Footer Placeholder 3">
            <a:extLst>
              <a:ext uri="{FF2B5EF4-FFF2-40B4-BE49-F238E27FC236}">
                <a16:creationId xmlns:a16="http://schemas.microsoft.com/office/drawing/2014/main" id="{79A40F5B-C6BC-3CEB-712A-572A1A66C16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5" name="Slide Number Placeholder 4">
            <a:extLst>
              <a:ext uri="{FF2B5EF4-FFF2-40B4-BE49-F238E27FC236}">
                <a16:creationId xmlns:a16="http://schemas.microsoft.com/office/drawing/2014/main" id="{9404486F-048B-EA03-588A-148EBAF82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0841963-8CF1-D5A9-801B-D1763AB9582B}"/>
              </a:ext>
            </a:extLst>
          </p:cNvPr>
          <p:cNvSpPr txBox="1"/>
          <p:nvPr/>
        </p:nvSpPr>
        <p:spPr>
          <a:xfrm>
            <a:off x="8884118" y="4803006"/>
            <a:ext cx="3185962"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0"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Now live!</a:t>
            </a:r>
          </a:p>
        </p:txBody>
      </p:sp>
      <p:pic>
        <p:nvPicPr>
          <p:cNvPr id="6" name="Picture 5">
            <a:extLst>
              <a:ext uri="{FF2B5EF4-FFF2-40B4-BE49-F238E27FC236}">
                <a16:creationId xmlns:a16="http://schemas.microsoft.com/office/drawing/2014/main" id="{DA22AB1C-A684-7A1E-D71A-191CDC0C1235}"/>
              </a:ext>
            </a:extLst>
          </p:cNvPr>
          <p:cNvPicPr>
            <a:picLocks noChangeAspect="1"/>
          </p:cNvPicPr>
          <p:nvPr/>
        </p:nvPicPr>
        <p:blipFill rotWithShape="1">
          <a:blip r:embed="rId2"/>
          <a:srcRect l="3757" t="15672" r="8165" b="36421"/>
          <a:stretch/>
        </p:blipFill>
        <p:spPr>
          <a:xfrm>
            <a:off x="8508732" y="1440496"/>
            <a:ext cx="3397718" cy="3285508"/>
          </a:xfrm>
          <a:prstGeom prst="rect">
            <a:avLst/>
          </a:prstGeom>
        </p:spPr>
      </p:pic>
      <p:sp>
        <p:nvSpPr>
          <p:cNvPr id="9" name="TextBox 8">
            <a:extLst>
              <a:ext uri="{FF2B5EF4-FFF2-40B4-BE49-F238E27FC236}">
                <a16:creationId xmlns:a16="http://schemas.microsoft.com/office/drawing/2014/main" id="{9DB9313B-C232-4870-DBED-C92CDD6FB1B6}"/>
              </a:ext>
            </a:extLst>
          </p:cNvPr>
          <p:cNvSpPr txBox="1"/>
          <p:nvPr/>
        </p:nvSpPr>
        <p:spPr>
          <a:xfrm>
            <a:off x="7433734" y="5651457"/>
            <a:ext cx="55511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https://lincolnshire.icb.nhs.uk/lincsrihub/</a:t>
            </a: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10" name="Picture 9">
            <a:extLst>
              <a:ext uri="{FF2B5EF4-FFF2-40B4-BE49-F238E27FC236}">
                <a16:creationId xmlns:a16="http://schemas.microsoft.com/office/drawing/2014/main" id="{D75FCF00-5557-817D-9D6B-653EF04539AB}"/>
              </a:ext>
            </a:extLst>
          </p:cNvPr>
          <p:cNvPicPr>
            <a:picLocks noChangeAspect="1"/>
          </p:cNvPicPr>
          <p:nvPr/>
        </p:nvPicPr>
        <p:blipFill rotWithShape="1">
          <a:blip r:embed="rId4"/>
          <a:srcRect t="25975" b="24671"/>
          <a:stretch/>
        </p:blipFill>
        <p:spPr>
          <a:xfrm>
            <a:off x="9625396" y="87098"/>
            <a:ext cx="2462287" cy="684029"/>
          </a:xfrm>
          <a:prstGeom prst="rect">
            <a:avLst/>
          </a:prstGeom>
        </p:spPr>
      </p:pic>
    </p:spTree>
    <p:extLst>
      <p:ext uri="{BB962C8B-B14F-4D97-AF65-F5344CB8AC3E}">
        <p14:creationId xmlns:p14="http://schemas.microsoft.com/office/powerpoint/2010/main" val="276455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120D-4EDC-5DFC-6AF5-15D4FA582590}"/>
              </a:ext>
            </a:extLst>
          </p:cNvPr>
          <p:cNvSpPr>
            <a:spLocks noGrp="1"/>
          </p:cNvSpPr>
          <p:nvPr>
            <p:ph type="title"/>
          </p:nvPr>
        </p:nvSpPr>
        <p:spPr/>
        <p:txBody>
          <a:bodyPr/>
          <a:lstStyle/>
          <a:p>
            <a:r>
              <a:rPr lang="en-GB" dirty="0" smtClean="0"/>
              <a:t>So over to you…</a:t>
            </a:r>
            <a:endParaRPr lang="en-GB" dirty="0"/>
          </a:p>
        </p:txBody>
      </p:sp>
      <p:sp>
        <p:nvSpPr>
          <p:cNvPr id="3" name="Content Placeholder 2">
            <a:extLst>
              <a:ext uri="{FF2B5EF4-FFF2-40B4-BE49-F238E27FC236}">
                <a16:creationId xmlns:a16="http://schemas.microsoft.com/office/drawing/2014/main" id="{E47D0F7A-F769-D4FC-2697-C9CE581FD050}"/>
              </a:ext>
            </a:extLst>
          </p:cNvPr>
          <p:cNvSpPr>
            <a:spLocks noGrp="1"/>
          </p:cNvSpPr>
          <p:nvPr>
            <p:ph idx="1"/>
          </p:nvPr>
        </p:nvSpPr>
        <p:spPr/>
        <p:txBody>
          <a:bodyPr/>
          <a:lstStyle/>
          <a:p>
            <a:r>
              <a:rPr lang="en-GB" dirty="0" smtClean="0"/>
              <a:t>What do you need to be more involved in innovation or research?</a:t>
            </a:r>
            <a:endParaRPr lang="en-GB" dirty="0"/>
          </a:p>
          <a:p>
            <a:pPr lvl="2"/>
            <a:r>
              <a:rPr lang="en-GB" dirty="0" smtClean="0"/>
              <a:t>What do you need from us?</a:t>
            </a:r>
          </a:p>
          <a:p>
            <a:pPr lvl="2"/>
            <a:r>
              <a:rPr lang="en-GB" smtClean="0"/>
              <a:t>If </a:t>
            </a:r>
            <a:r>
              <a:rPr lang="en-GB" dirty="0" smtClean="0"/>
              <a:t>innovation and research are about delivering benefits, what benefits are you keen to tap into?</a:t>
            </a:r>
            <a:endParaRPr lang="en-GB" dirty="0"/>
          </a:p>
          <a:p>
            <a:endParaRPr lang="en-GB" dirty="0" smtClean="0"/>
          </a:p>
          <a:p>
            <a:r>
              <a:rPr lang="en-GB" dirty="0" smtClean="0"/>
              <a:t>How can we help you?</a:t>
            </a:r>
            <a:endParaRPr lang="en-GB" dirty="0"/>
          </a:p>
          <a:p>
            <a:endParaRPr lang="en-GB" dirty="0"/>
          </a:p>
        </p:txBody>
      </p:sp>
      <p:sp>
        <p:nvSpPr>
          <p:cNvPr id="4" name="Footer Placeholder 3">
            <a:extLst>
              <a:ext uri="{FF2B5EF4-FFF2-40B4-BE49-F238E27FC236}">
                <a16:creationId xmlns:a16="http://schemas.microsoft.com/office/drawing/2014/main" id="{C09B3CF7-2AA0-951E-81C6-DD70CE6DC5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NHS Lincolnshire Integrated Care Board</a:t>
            </a:r>
          </a:p>
        </p:txBody>
      </p:sp>
      <p:sp>
        <p:nvSpPr>
          <p:cNvPr id="5" name="Slide Number Placeholder 4">
            <a:extLst>
              <a:ext uri="{FF2B5EF4-FFF2-40B4-BE49-F238E27FC236}">
                <a16:creationId xmlns:a16="http://schemas.microsoft.com/office/drawing/2014/main" id="{E0383E98-105B-8A32-CC04-40100AB921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DC2E9-F15B-EE49-B44F-2455E655A598}"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DECD24F1-52E0-9D99-32B8-1E0270B81F5F}"/>
              </a:ext>
            </a:extLst>
          </p:cNvPr>
          <p:cNvPicPr>
            <a:picLocks noChangeAspect="1"/>
          </p:cNvPicPr>
          <p:nvPr/>
        </p:nvPicPr>
        <p:blipFill rotWithShape="1">
          <a:blip r:embed="rId2"/>
          <a:srcRect t="25975" b="24671"/>
          <a:stretch/>
        </p:blipFill>
        <p:spPr>
          <a:xfrm>
            <a:off x="9625396" y="87098"/>
            <a:ext cx="2462287" cy="684029"/>
          </a:xfrm>
          <a:prstGeom prst="rect">
            <a:avLst/>
          </a:prstGeom>
        </p:spPr>
      </p:pic>
    </p:spTree>
    <p:extLst>
      <p:ext uri="{BB962C8B-B14F-4D97-AF65-F5344CB8AC3E}">
        <p14:creationId xmlns:p14="http://schemas.microsoft.com/office/powerpoint/2010/main" val="2900326047"/>
      </p:ext>
    </p:extLst>
  </p:cSld>
  <p:clrMapOvr>
    <a:masterClrMapping/>
  </p:clrMapOvr>
</p:sld>
</file>

<file path=ppt/theme/theme1.xml><?xml version="1.0" encoding="utf-8"?>
<a:theme xmlns:a="http://schemas.openxmlformats.org/drawingml/2006/main" name="3_Office Theme">
  <a:themeElements>
    <a:clrScheme name="Lincolnshire ICB">
      <a:dk1>
        <a:srgbClr val="000000"/>
      </a:dk1>
      <a:lt1>
        <a:srgbClr val="FFFFFF"/>
      </a:lt1>
      <a:dk2>
        <a:srgbClr val="003087"/>
      </a:dk2>
      <a:lt2>
        <a:srgbClr val="E7E6E6"/>
      </a:lt2>
      <a:accent1>
        <a:srgbClr val="005EB8"/>
      </a:accent1>
      <a:accent2>
        <a:srgbClr val="254F99"/>
      </a:accent2>
      <a:accent3>
        <a:srgbClr val="E0483D"/>
      </a:accent3>
      <a:accent4>
        <a:srgbClr val="FEBF33"/>
      </a:accent4>
      <a:accent5>
        <a:srgbClr val="009639"/>
      </a:accent5>
      <a:accent6>
        <a:srgbClr val="5C338E"/>
      </a:accent6>
      <a:hlink>
        <a:srgbClr val="005EB8"/>
      </a:hlink>
      <a:folHlink>
        <a:srgbClr val="E048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incolnshire ICB">
      <a:dk1>
        <a:srgbClr val="000000"/>
      </a:dk1>
      <a:lt1>
        <a:srgbClr val="FFFFFF"/>
      </a:lt1>
      <a:dk2>
        <a:srgbClr val="003087"/>
      </a:dk2>
      <a:lt2>
        <a:srgbClr val="E7E6E6"/>
      </a:lt2>
      <a:accent1>
        <a:srgbClr val="005EB8"/>
      </a:accent1>
      <a:accent2>
        <a:srgbClr val="254F99"/>
      </a:accent2>
      <a:accent3>
        <a:srgbClr val="E0483D"/>
      </a:accent3>
      <a:accent4>
        <a:srgbClr val="FEBF33"/>
      </a:accent4>
      <a:accent5>
        <a:srgbClr val="009639"/>
      </a:accent5>
      <a:accent6>
        <a:srgbClr val="5C338E"/>
      </a:accent6>
      <a:hlink>
        <a:srgbClr val="005EB8"/>
      </a:hlink>
      <a:folHlink>
        <a:srgbClr val="E048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1134</TotalTime>
  <Words>882</Words>
  <Application>Microsoft Office PowerPoint</Application>
  <PresentationFormat>Widescreen</PresentationFormat>
  <Paragraphs>60</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Inter</vt:lpstr>
      <vt:lpstr>Times New Roman</vt:lpstr>
      <vt:lpstr>3_Office Theme</vt:lpstr>
      <vt:lpstr>1_Office Theme</vt:lpstr>
      <vt:lpstr>Lincolnshire’s Research and Innovation Hub</vt:lpstr>
      <vt:lpstr>What is Research and Innovation?</vt:lpstr>
      <vt:lpstr>PowerPoint Presentation</vt:lpstr>
      <vt:lpstr>PowerPoint Presentation</vt:lpstr>
      <vt:lpstr>Integrated Care System (ICS) Research and Innovation Strategy</vt:lpstr>
      <vt:lpstr>Research and Innovation Hub Webpage</vt:lpstr>
      <vt:lpstr>So over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Kirsten (LINCOLNSHIRE COMMUNITY HEALTH SERVICES NHS TRUST)</dc:creator>
  <cp:lastModifiedBy>HOLMES Paul (ULHT)</cp:lastModifiedBy>
  <cp:revision>9</cp:revision>
  <dcterms:created xsi:type="dcterms:W3CDTF">2024-08-13T12:26:55Z</dcterms:created>
  <dcterms:modified xsi:type="dcterms:W3CDTF">2024-11-18T15:59:22Z</dcterms:modified>
</cp:coreProperties>
</file>