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 id="2147483756" r:id="rId2"/>
  </p:sldMasterIdLst>
  <p:notesMasterIdLst>
    <p:notesMasterId r:id="rId12"/>
  </p:notesMasterIdLst>
  <p:sldIdLst>
    <p:sldId id="280" r:id="rId3"/>
    <p:sldId id="259" r:id="rId4"/>
    <p:sldId id="281" r:id="rId5"/>
    <p:sldId id="260" r:id="rId6"/>
    <p:sldId id="282" r:id="rId7"/>
    <p:sldId id="268" r:id="rId8"/>
    <p:sldId id="285" r:id="rId9"/>
    <p:sldId id="284" r:id="rId10"/>
    <p:sldId id="28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0AF8443-407F-46AC-8893-8EA1B3192FF6}">
          <p14:sldIdLst>
            <p14:sldId id="280"/>
            <p14:sldId id="259"/>
            <p14:sldId id="281"/>
            <p14:sldId id="260"/>
            <p14:sldId id="282"/>
            <p14:sldId id="268"/>
            <p14:sldId id="285"/>
            <p14:sldId id="284"/>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8789"/>
    <a:srgbClr val="006699"/>
    <a:srgbClr val="009999"/>
    <a:srgbClr val="33CCCC"/>
    <a:srgbClr val="D1D1E3"/>
    <a:srgbClr val="CDD4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2E515B-8088-4926-BC7A-FFD32B79A7FD}" v="36" dt="2024-10-15T07:24:47.1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60" d="100"/>
          <a:sy n="160" d="100"/>
        </p:scale>
        <p:origin x="342" y="13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2CFEF-5BC5-406F-9666-7B8B863ABA9C}" type="datetimeFigureOut">
              <a:rPr lang="en-GB" smtClean="0"/>
              <a:t>16/10/2024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34CAF4-729F-42B9-AE22-08946532D345}" type="slidenum">
              <a:rPr lang="en-GB" smtClean="0"/>
              <a:t>‹#›</a:t>
            </a:fld>
            <a:endParaRPr lang="en-GB"/>
          </a:p>
        </p:txBody>
      </p:sp>
    </p:spTree>
    <p:extLst>
      <p:ext uri="{BB962C8B-B14F-4D97-AF65-F5344CB8AC3E}">
        <p14:creationId xmlns:p14="http://schemas.microsoft.com/office/powerpoint/2010/main" val="1501946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50000"/>
              </a:lnSpc>
              <a:buFont typeface="Wingdings" panose="05000000000000000000" pitchFamily="2" charset="2"/>
              <a:buNone/>
            </a:pPr>
            <a:r>
              <a:rPr lang="en-GB" b="0" dirty="0">
                <a:solidFill>
                  <a:srgbClr val="002060"/>
                </a:solidFill>
              </a:rPr>
              <a:t>So who are Businesses at risk from?</a:t>
            </a:r>
          </a:p>
          <a:p>
            <a:pPr marL="0" indent="0">
              <a:lnSpc>
                <a:spcPct val="150000"/>
              </a:lnSpc>
              <a:buFont typeface="Wingdings" panose="05000000000000000000" pitchFamily="2" charset="2"/>
              <a:buNone/>
            </a:pPr>
            <a:endParaRPr lang="en-GB" b="1" dirty="0">
              <a:solidFill>
                <a:srgbClr val="002060"/>
              </a:solidFill>
            </a:endParaRPr>
          </a:p>
          <a:p>
            <a:pPr marL="0" indent="0">
              <a:lnSpc>
                <a:spcPct val="150000"/>
              </a:lnSpc>
              <a:buFont typeface="Wingdings" panose="05000000000000000000" pitchFamily="2" charset="2"/>
              <a:buNone/>
            </a:pPr>
            <a:r>
              <a:rPr lang="en-GB" b="1" dirty="0">
                <a:solidFill>
                  <a:srgbClr val="002060"/>
                </a:solidFill>
              </a:rPr>
              <a:t>[CLICK]</a:t>
            </a:r>
          </a:p>
          <a:p>
            <a:pPr marL="285750" indent="-285750">
              <a:lnSpc>
                <a:spcPct val="150000"/>
              </a:lnSpc>
              <a:buFont typeface="Wingdings" panose="05000000000000000000" pitchFamily="2" charset="2"/>
              <a:buChar char="Ø"/>
            </a:pPr>
            <a:r>
              <a:rPr lang="en-GB" b="0" dirty="0">
                <a:solidFill>
                  <a:srgbClr val="002060"/>
                </a:solidFill>
              </a:rPr>
              <a:t>If it costs a cybercriminal more time/effort to steal your funds or data they are unlikely to bother attacking your company.</a:t>
            </a:r>
          </a:p>
          <a:p>
            <a:pPr marL="642366" lvl="1" indent="-285750">
              <a:lnSpc>
                <a:spcPct val="150000"/>
              </a:lnSpc>
              <a:buFont typeface="Courier New" panose="02070309020205020404" pitchFamily="49" charset="0"/>
              <a:buChar char="o"/>
            </a:pPr>
            <a:r>
              <a:rPr lang="en-GB" b="0" dirty="0">
                <a:solidFill>
                  <a:srgbClr val="002060"/>
                </a:solidFill>
              </a:rPr>
              <a:t>Improving your cybersecurity will act as a large deterrent for any cybercriminals, we’ll come back to how later on.   </a:t>
            </a:r>
          </a:p>
          <a:p>
            <a:pPr marL="0" indent="0">
              <a:lnSpc>
                <a:spcPct val="150000"/>
              </a:lnSpc>
              <a:buFont typeface="Wingdings" panose="05000000000000000000" pitchFamily="2" charset="2"/>
              <a:buNone/>
            </a:pPr>
            <a:endParaRPr lang="en-GB" b="1" dirty="0">
              <a:solidFill>
                <a:srgbClr val="002060"/>
              </a:solidFill>
            </a:endParaRPr>
          </a:p>
          <a:p>
            <a:pPr marL="0" indent="0">
              <a:lnSpc>
                <a:spcPct val="150000"/>
              </a:lnSpc>
              <a:buFont typeface="Wingdings" panose="05000000000000000000" pitchFamily="2" charset="2"/>
              <a:buNone/>
            </a:pPr>
            <a:r>
              <a:rPr lang="en-GB" b="1" dirty="0">
                <a:solidFill>
                  <a:srgbClr val="002060"/>
                </a:solidFill>
              </a:rPr>
              <a:t>[CLICK]</a:t>
            </a:r>
          </a:p>
          <a:p>
            <a:pPr marL="285750" indent="-285750">
              <a:lnSpc>
                <a:spcPct val="150000"/>
              </a:lnSpc>
              <a:buFont typeface="Wingdings" panose="05000000000000000000" pitchFamily="2" charset="2"/>
              <a:buChar char="Ø"/>
            </a:pPr>
            <a:r>
              <a:rPr lang="en-GB" b="1" dirty="0">
                <a:solidFill>
                  <a:srgbClr val="002060"/>
                </a:solidFill>
              </a:rPr>
              <a:t>Indirect attack </a:t>
            </a:r>
            <a:r>
              <a:rPr lang="en-GB" b="0" dirty="0">
                <a:solidFill>
                  <a:srgbClr val="002060"/>
                </a:solidFill>
              </a:rPr>
              <a:t>– Most businesses outsource a proportion of their IT and data to third parties (CRM). Cyber criminals may be able to gain access to a businesses networks and/or information via these companies. </a:t>
            </a:r>
          </a:p>
          <a:p>
            <a:pPr marL="0" indent="0">
              <a:lnSpc>
                <a:spcPct val="150000"/>
              </a:lnSpc>
              <a:buFont typeface="Wingdings" panose="05000000000000000000" pitchFamily="2" charset="2"/>
              <a:buNone/>
            </a:pPr>
            <a:endParaRPr lang="en-GB" b="0" dirty="0">
              <a:solidFill>
                <a:srgbClr val="002060"/>
              </a:solidFill>
            </a:endParaRPr>
          </a:p>
          <a:p>
            <a:pPr marL="285750" indent="-285750">
              <a:lnSpc>
                <a:spcPct val="150000"/>
              </a:lnSpc>
              <a:buFont typeface="Wingdings" panose="05000000000000000000" pitchFamily="2" charset="2"/>
              <a:buChar char="Ø"/>
            </a:pPr>
            <a:r>
              <a:rPr lang="en-GB" b="0" dirty="0">
                <a:solidFill>
                  <a:srgbClr val="002060"/>
                </a:solidFill>
              </a:rPr>
              <a:t>Businesses, in a lot of sectors are stepping in to deliver commissioned services for local authorities and central government. In carrying out these contracts there is often a need to share systems and data with those larger organisations. It is possible, that in doing so they may be seen by cyber criminals as an easy route to get to the ‘bigger fish’.</a:t>
            </a:r>
          </a:p>
          <a:p>
            <a:pPr marL="356616" lvl="1" indent="0">
              <a:lnSpc>
                <a:spcPct val="150000"/>
              </a:lnSpc>
              <a:buFont typeface="Courier New" panose="02070309020205020404" pitchFamily="49" charset="0"/>
              <a:buNone/>
            </a:pPr>
            <a:endParaRPr lang="en-GB" b="1" dirty="0">
              <a:solidFill>
                <a:srgbClr val="002060"/>
              </a:solidFill>
            </a:endParaRPr>
          </a:p>
          <a:p>
            <a:pPr marL="0" indent="0">
              <a:lnSpc>
                <a:spcPct val="150000"/>
              </a:lnSpc>
              <a:buFont typeface="Wingdings" panose="05000000000000000000" pitchFamily="2" charset="2"/>
              <a:buNone/>
            </a:pPr>
            <a:r>
              <a:rPr lang="en-GB" b="1" dirty="0">
                <a:solidFill>
                  <a:srgbClr val="002060"/>
                </a:solidFill>
              </a:rPr>
              <a:t>[CLICK] </a:t>
            </a:r>
          </a:p>
          <a:p>
            <a:pPr marL="0" indent="0">
              <a:lnSpc>
                <a:spcPct val="150000"/>
              </a:lnSpc>
              <a:buFont typeface="Wingdings" panose="05000000000000000000" pitchFamily="2" charset="2"/>
              <a:buNone/>
            </a:pPr>
            <a:r>
              <a:rPr lang="en-GB" b="1" dirty="0">
                <a:solidFill>
                  <a:srgbClr val="002060"/>
                </a:solidFill>
              </a:rPr>
              <a:t> An insider breach </a:t>
            </a:r>
            <a:r>
              <a:rPr lang="en-GB" b="0" dirty="0">
                <a:solidFill>
                  <a:srgbClr val="002060"/>
                </a:solidFill>
              </a:rPr>
              <a:t>(STAFF ERROR OR  ASSURANCE FLAW etc  is not necessarily intentional. Could be an error downloading from a phishing email or accidental download | They may also be using a weak password which is easily guessed by an attacker |.</a:t>
            </a:r>
          </a:p>
          <a:p>
            <a:pPr marL="0" indent="0">
              <a:lnSpc>
                <a:spcPct val="150000"/>
              </a:lnSpc>
              <a:buFont typeface="Wingdings" panose="05000000000000000000" pitchFamily="2" charset="2"/>
              <a:buNone/>
            </a:pPr>
            <a:endParaRPr lang="en-GB" b="0" dirty="0">
              <a:solidFill>
                <a:srgbClr val="002060"/>
              </a:solidFill>
            </a:endParaRPr>
          </a:p>
          <a:p>
            <a:pPr marL="0" indent="0">
              <a:lnSpc>
                <a:spcPct val="150000"/>
              </a:lnSpc>
              <a:buFont typeface="Wingdings" panose="05000000000000000000" pitchFamily="2" charset="2"/>
              <a:buNone/>
            </a:pPr>
            <a:r>
              <a:rPr lang="en-GB" b="1" dirty="0">
                <a:solidFill>
                  <a:srgbClr val="002060"/>
                </a:solidFill>
              </a:rPr>
              <a:t>We have to trust staff members t</a:t>
            </a:r>
            <a:r>
              <a:rPr lang="en-GB" b="0" dirty="0">
                <a:solidFill>
                  <a:srgbClr val="002060"/>
                </a:solidFill>
              </a:rPr>
              <a:t>o use the businesses IT systems and software safely and legitimately, however this trust has risks attached</a:t>
            </a:r>
            <a:r>
              <a:rPr lang="en-GB" b="1" dirty="0">
                <a:solidFill>
                  <a:srgbClr val="002060"/>
                </a:solidFill>
              </a:rPr>
              <a:t>. Disgruntled users </a:t>
            </a:r>
            <a:r>
              <a:rPr lang="en-GB" b="0" dirty="0">
                <a:solidFill>
                  <a:srgbClr val="002060"/>
                </a:solidFill>
              </a:rPr>
              <a:t>could pass on credentials to attacks, introduce malicious software to the system or steal data from the organisation. </a:t>
            </a:r>
          </a:p>
          <a:p>
            <a:endParaRPr lang="en-GB" dirty="0"/>
          </a:p>
        </p:txBody>
      </p:sp>
      <p:sp>
        <p:nvSpPr>
          <p:cNvPr id="4" name="Slide Number Placeholder 3"/>
          <p:cNvSpPr>
            <a:spLocks noGrp="1"/>
          </p:cNvSpPr>
          <p:nvPr>
            <p:ph type="sldNum" sz="quarter" idx="5"/>
          </p:nvPr>
        </p:nvSpPr>
        <p:spPr/>
        <p:txBody>
          <a:bodyPr/>
          <a:lstStyle/>
          <a:p>
            <a:fld id="{442959B5-A3B5-4635-BCBA-20BB82D60EA6}" type="slidenum">
              <a:rPr lang="en-GB" smtClean="0"/>
              <a:t>1</a:t>
            </a:fld>
            <a:endParaRPr lang="en-GB"/>
          </a:p>
        </p:txBody>
      </p:sp>
    </p:spTree>
    <p:extLst>
      <p:ext uri="{BB962C8B-B14F-4D97-AF65-F5344CB8AC3E}">
        <p14:creationId xmlns:p14="http://schemas.microsoft.com/office/powerpoint/2010/main" val="2212064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F38C-D050-449A-E1F8-92B55DACA8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B428B6D-7EB3-1D88-A294-8ABA29E848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5A6BFEA-BE1D-B551-20A8-700D4694D5FF}"/>
              </a:ext>
            </a:extLst>
          </p:cNvPr>
          <p:cNvSpPr>
            <a:spLocks noGrp="1"/>
          </p:cNvSpPr>
          <p:nvPr>
            <p:ph type="dt" sz="half" idx="10"/>
          </p:nvPr>
        </p:nvSpPr>
        <p:spPr/>
        <p:txBody>
          <a:bodyPr/>
          <a:lstStyle/>
          <a:p>
            <a:fld id="{BFF95794-6A5B-4071-A9E8-0615C5AB055B}" type="datetime1">
              <a:rPr lang="en-GB" smtClean="0"/>
              <a:t>16/10/2024</a:t>
            </a:fld>
            <a:endParaRPr lang="en-GB"/>
          </a:p>
        </p:txBody>
      </p:sp>
      <p:sp>
        <p:nvSpPr>
          <p:cNvPr id="5" name="Footer Placeholder 4">
            <a:extLst>
              <a:ext uri="{FF2B5EF4-FFF2-40B4-BE49-F238E27FC236}">
                <a16:creationId xmlns:a16="http://schemas.microsoft.com/office/drawing/2014/main" id="{A09CC3A7-4178-23B5-7B9E-C58EBD97F1D0}"/>
              </a:ext>
            </a:extLst>
          </p:cNvPr>
          <p:cNvSpPr>
            <a:spLocks noGrp="1"/>
          </p:cNvSpPr>
          <p:nvPr>
            <p:ph type="ftr" sz="quarter" idx="11"/>
          </p:nvPr>
        </p:nvSpPr>
        <p:spPr/>
        <p:txBody>
          <a:bodyPr/>
          <a:lstStyle/>
          <a:p>
            <a:r>
              <a:rPr lang="en-US"/>
              <a:t>www.emcrc.co.uk                                                                                               Twitter: @EastMidlandsCRC | LinkedIn: The Cyber Resilience Centre for the East Midlands</a:t>
            </a:r>
            <a:endParaRPr lang="en-GB"/>
          </a:p>
        </p:txBody>
      </p:sp>
      <p:sp>
        <p:nvSpPr>
          <p:cNvPr id="6" name="Slide Number Placeholder 5">
            <a:extLst>
              <a:ext uri="{FF2B5EF4-FFF2-40B4-BE49-F238E27FC236}">
                <a16:creationId xmlns:a16="http://schemas.microsoft.com/office/drawing/2014/main" id="{9897AC87-C0E5-D0F3-86A6-70FB3E183FB8}"/>
              </a:ext>
            </a:extLst>
          </p:cNvPr>
          <p:cNvSpPr>
            <a:spLocks noGrp="1"/>
          </p:cNvSpPr>
          <p:nvPr>
            <p:ph type="sldNum" sz="quarter" idx="12"/>
          </p:nvPr>
        </p:nvSpPr>
        <p:spPr/>
        <p:txBody>
          <a:bodyPr/>
          <a:lstStyle/>
          <a:p>
            <a:fld id="{EEB215FF-E179-4EB4-A0EC-D1834127FC4A}" type="slidenum">
              <a:rPr lang="en-GB" smtClean="0"/>
              <a:t>‹#›</a:t>
            </a:fld>
            <a:endParaRPr lang="en-GB"/>
          </a:p>
        </p:txBody>
      </p:sp>
    </p:spTree>
    <p:extLst>
      <p:ext uri="{BB962C8B-B14F-4D97-AF65-F5344CB8AC3E}">
        <p14:creationId xmlns:p14="http://schemas.microsoft.com/office/powerpoint/2010/main" val="360000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CA304-0548-904B-15C2-2C0158B3EC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FAA855-32F3-0382-6E51-E973298E05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EF567C-6237-EC13-3516-3E1DEC61BD9D}"/>
              </a:ext>
            </a:extLst>
          </p:cNvPr>
          <p:cNvSpPr>
            <a:spLocks noGrp="1"/>
          </p:cNvSpPr>
          <p:nvPr>
            <p:ph type="dt" sz="half" idx="10"/>
          </p:nvPr>
        </p:nvSpPr>
        <p:spPr/>
        <p:txBody>
          <a:bodyPr/>
          <a:lstStyle/>
          <a:p>
            <a:fld id="{7BE809DF-D7F5-45B8-AB7A-14CF94D325EA}" type="datetime1">
              <a:rPr lang="en-GB" smtClean="0"/>
              <a:t>16/10/2024</a:t>
            </a:fld>
            <a:endParaRPr lang="en-GB"/>
          </a:p>
        </p:txBody>
      </p:sp>
      <p:sp>
        <p:nvSpPr>
          <p:cNvPr id="5" name="Footer Placeholder 4">
            <a:extLst>
              <a:ext uri="{FF2B5EF4-FFF2-40B4-BE49-F238E27FC236}">
                <a16:creationId xmlns:a16="http://schemas.microsoft.com/office/drawing/2014/main" id="{E54BBA95-5634-F08D-CFE1-332E1E074201}"/>
              </a:ext>
            </a:extLst>
          </p:cNvPr>
          <p:cNvSpPr>
            <a:spLocks noGrp="1"/>
          </p:cNvSpPr>
          <p:nvPr>
            <p:ph type="ftr" sz="quarter" idx="11"/>
          </p:nvPr>
        </p:nvSpPr>
        <p:spPr/>
        <p:txBody>
          <a:bodyPr/>
          <a:lstStyle/>
          <a:p>
            <a:r>
              <a:rPr lang="en-US"/>
              <a:t>www.emcrc.co.uk                                                                                               Twitter: @EastMidlandsCRC | LinkedIn: The Cyber Resilience Centre for the East Midlands</a:t>
            </a:r>
            <a:endParaRPr lang="en-GB"/>
          </a:p>
        </p:txBody>
      </p:sp>
      <p:sp>
        <p:nvSpPr>
          <p:cNvPr id="6" name="Slide Number Placeholder 5">
            <a:extLst>
              <a:ext uri="{FF2B5EF4-FFF2-40B4-BE49-F238E27FC236}">
                <a16:creationId xmlns:a16="http://schemas.microsoft.com/office/drawing/2014/main" id="{517487DB-71E4-BEF2-60C4-1E765D811258}"/>
              </a:ext>
            </a:extLst>
          </p:cNvPr>
          <p:cNvSpPr>
            <a:spLocks noGrp="1"/>
          </p:cNvSpPr>
          <p:nvPr>
            <p:ph type="sldNum" sz="quarter" idx="12"/>
          </p:nvPr>
        </p:nvSpPr>
        <p:spPr/>
        <p:txBody>
          <a:bodyPr/>
          <a:lstStyle/>
          <a:p>
            <a:fld id="{EEB215FF-E179-4EB4-A0EC-D1834127FC4A}" type="slidenum">
              <a:rPr lang="en-GB" smtClean="0"/>
              <a:t>‹#›</a:t>
            </a:fld>
            <a:endParaRPr lang="en-GB"/>
          </a:p>
        </p:txBody>
      </p:sp>
    </p:spTree>
    <p:extLst>
      <p:ext uri="{BB962C8B-B14F-4D97-AF65-F5344CB8AC3E}">
        <p14:creationId xmlns:p14="http://schemas.microsoft.com/office/powerpoint/2010/main" val="1262974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A65E98-4BE6-4CC6-9E28-B02B9202A9D3}" type="datetime1">
              <a:rPr lang="en-GB" smtClean="0"/>
              <a:t>16/10/2024</a:t>
            </a:fld>
            <a:endParaRPr lang="en-GB"/>
          </a:p>
        </p:txBody>
      </p:sp>
      <p:sp>
        <p:nvSpPr>
          <p:cNvPr id="6" name="Footer Placeholder 5"/>
          <p:cNvSpPr>
            <a:spLocks noGrp="1"/>
          </p:cNvSpPr>
          <p:nvPr>
            <p:ph type="ftr" sz="quarter" idx="11"/>
          </p:nvPr>
        </p:nvSpPr>
        <p:spPr/>
        <p:txBody>
          <a:bodyPr/>
          <a:lstStyle/>
          <a:p>
            <a:r>
              <a:rPr lang="en-US"/>
              <a:t>www.emcrc.co.uk                                                                                               Twitter: @EastMidlandsCRC | LinkedIn: The Cyber Resilience Centre for the East Midlands</a:t>
            </a:r>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657154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54117-EA09-4E9B-9850-9FE0511AC38D}" type="datetime1">
              <a:rPr lang="en-GB" smtClean="0"/>
              <a:t>16/10/2024</a:t>
            </a:fld>
            <a:endParaRPr lang="en-GB"/>
          </a:p>
        </p:txBody>
      </p:sp>
      <p:sp>
        <p:nvSpPr>
          <p:cNvPr id="5" name="Footer Placeholder 4"/>
          <p:cNvSpPr>
            <a:spLocks noGrp="1"/>
          </p:cNvSpPr>
          <p:nvPr>
            <p:ph type="ftr" sz="quarter" idx="11"/>
          </p:nvPr>
        </p:nvSpPr>
        <p:spPr/>
        <p:txBody>
          <a:bodyPr/>
          <a:lstStyle/>
          <a:p>
            <a:r>
              <a:rPr lang="en-US"/>
              <a:t>www.emcrc.co.uk                                                                                               Twitter: @EastMidlandsCRC | LinkedIn: The Cyber Resilience Centre for the East Midlands</a:t>
            </a:r>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1819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9000">
              <a:srgbClr val="378789"/>
            </a:gs>
            <a:gs pos="7000">
              <a:schemeClr val="accent1">
                <a:lumMod val="5000"/>
                <a:lumOff val="95000"/>
              </a:schemeClr>
            </a:gs>
            <a:gs pos="99000">
              <a:srgbClr val="009999"/>
            </a:gs>
            <a:gs pos="100000">
              <a:srgbClr val="009999"/>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AE2560-DECD-0EB1-AA1E-DF40E86A8B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E2EFD3-529D-54A2-2699-0F584C070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38BC70-A450-3120-8C35-8779D4279C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FD24CD-27B7-4DF7-B664-FCDE6D425CBF}" type="datetime1">
              <a:rPr lang="en-GB" smtClean="0"/>
              <a:t>16/10/2024</a:t>
            </a:fld>
            <a:endParaRPr lang="en-GB"/>
          </a:p>
        </p:txBody>
      </p:sp>
      <p:sp>
        <p:nvSpPr>
          <p:cNvPr id="5" name="Footer Placeholder 4">
            <a:extLst>
              <a:ext uri="{FF2B5EF4-FFF2-40B4-BE49-F238E27FC236}">
                <a16:creationId xmlns:a16="http://schemas.microsoft.com/office/drawing/2014/main" id="{201C56DD-9B67-1671-EB38-F1A33C3FF5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www.emcrc.co.uk                                                                                               Twitter: @EastMidlandsCRC | LinkedIn: The Cyber Resilience Centre for the East Midlands</a:t>
            </a:r>
            <a:endParaRPr lang="en-GB"/>
          </a:p>
        </p:txBody>
      </p:sp>
      <p:sp>
        <p:nvSpPr>
          <p:cNvPr id="6" name="Slide Number Placeholder 5">
            <a:extLst>
              <a:ext uri="{FF2B5EF4-FFF2-40B4-BE49-F238E27FC236}">
                <a16:creationId xmlns:a16="http://schemas.microsoft.com/office/drawing/2014/main" id="{09FA46BD-E619-C121-C291-5EB66E6485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215FF-E179-4EB4-A0EC-D1834127FC4A}" type="slidenum">
              <a:rPr lang="en-GB" smtClean="0"/>
              <a:t>‹#›</a:t>
            </a:fld>
            <a:endParaRPr lang="en-GB"/>
          </a:p>
        </p:txBody>
      </p:sp>
    </p:spTree>
    <p:extLst>
      <p:ext uri="{BB962C8B-B14F-4D97-AF65-F5344CB8AC3E}">
        <p14:creationId xmlns:p14="http://schemas.microsoft.com/office/powerpoint/2010/main" val="2000635951"/>
      </p:ext>
    </p:extLst>
  </p:cSld>
  <p:clrMap bg1="lt1" tx1="dk1" bg2="lt2" tx2="dk2" accent1="accent1" accent2="accent2" accent3="accent3" accent4="accent4" accent5="accent5" accent6="accent6" hlink="hlink" folHlink="folHlink"/>
  <p:sldLayoutIdLst>
    <p:sldLayoutId id="2147483649" r:id="rId1"/>
    <p:sldLayoutId id="2147483650" r:id="rId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9000">
              <a:srgbClr val="378789"/>
            </a:gs>
            <a:gs pos="7000">
              <a:schemeClr val="accent1">
                <a:lumMod val="5000"/>
                <a:lumOff val="95000"/>
              </a:schemeClr>
            </a:gs>
            <a:gs pos="99000">
              <a:srgbClr val="009999"/>
            </a:gs>
            <a:gs pos="100000">
              <a:srgbClr val="009999"/>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B6DD0-A026-453F-9A1C-32D3922CB0C3}" type="datetime1">
              <a:rPr lang="en-GB" smtClean="0"/>
              <a:t>16/10/2024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www.emcrc.co.uk                                                                                               Twitter: @EastMidlandsCRC | LinkedIn: The Cyber Resilience Centre for the East Midlands</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D76C64-B55D-4A36-B005-55FA36D63F5E}" type="slidenum">
              <a:rPr lang="en-GB" smtClean="0"/>
              <a:t>‹#›</a:t>
            </a:fld>
            <a:endParaRPr lang="en-GB"/>
          </a:p>
        </p:txBody>
      </p:sp>
    </p:spTree>
    <p:extLst>
      <p:ext uri="{BB962C8B-B14F-4D97-AF65-F5344CB8AC3E}">
        <p14:creationId xmlns:p14="http://schemas.microsoft.com/office/powerpoint/2010/main" val="4192851709"/>
      </p:ext>
    </p:extLst>
  </p:cSld>
  <p:clrMap bg1="dk1" tx1="lt1" bg2="dk2" tx2="lt2" accent1="accent1" accent2="accent2" accent3="accent3" accent4="accent4" accent5="accent5" accent6="accent6" hlink="hlink" folHlink="folHlink"/>
  <p:sldLayoutIdLst>
    <p:sldLayoutId id="2147483760" r:id="rId1"/>
    <p:sldLayoutId id="2147483758" r:id="rId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3.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2.png"/><Relationship Id="rId16" Type="http://schemas.openxmlformats.org/officeDocument/2006/relationships/image" Target="../media/image15.png"/><Relationship Id="rId1" Type="http://schemas.openxmlformats.org/officeDocument/2006/relationships/slideLayout" Target="../slideLayouts/slideLayout3.xml"/><Relationship Id="rId6" Type="http://schemas.microsoft.com/office/2007/relationships/hdphoto" Target="../media/hdphoto1.wdp"/><Relationship Id="rId11" Type="http://schemas.openxmlformats.org/officeDocument/2006/relationships/image" Target="../media/image10.png"/><Relationship Id="rId5" Type="http://schemas.openxmlformats.org/officeDocument/2006/relationships/image" Target="../media/image5.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4.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www.ncsc.gov.uk/collection/charity"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s://iasme.co.uk/cyber-essentials/charity-cyber-essentials-awareness-month/"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97DC4B9-FD26-5AA2-A338-96320BB398ED}"/>
              </a:ext>
            </a:extLst>
          </p:cNvPr>
          <p:cNvSpPr>
            <a:spLocks noGrp="1"/>
          </p:cNvSpPr>
          <p:nvPr>
            <p:ph type="ctrTitle"/>
          </p:nvPr>
        </p:nvSpPr>
        <p:spPr>
          <a:xfrm>
            <a:off x="1331053" y="4976443"/>
            <a:ext cx="9144000" cy="1084846"/>
          </a:xfrm>
        </p:spPr>
        <p:txBody>
          <a:bodyPr>
            <a:normAutofit/>
          </a:bodyPr>
          <a:lstStyle/>
          <a:p>
            <a:r>
              <a:rPr lang="en-US" sz="3600" dirty="0">
                <a:solidFill>
                  <a:schemeClr val="bg1"/>
                </a:solidFill>
                <a:latin typeface="Raleway" pitchFamily="2" charset="0"/>
              </a:rPr>
              <a:t>Andy Maddison</a:t>
            </a:r>
            <a:br>
              <a:rPr lang="en-US" dirty="0">
                <a:solidFill>
                  <a:schemeClr val="bg1"/>
                </a:solidFill>
                <a:latin typeface="Raleway" pitchFamily="2" charset="0"/>
              </a:rPr>
            </a:br>
            <a:r>
              <a:rPr lang="en-US" sz="2400" dirty="0">
                <a:solidFill>
                  <a:schemeClr val="bg1"/>
                </a:solidFill>
                <a:latin typeface="Raleway" pitchFamily="2" charset="0"/>
              </a:rPr>
              <a:t>Business Engagement Manager</a:t>
            </a:r>
            <a:endParaRPr lang="en-GB" sz="2400" dirty="0">
              <a:solidFill>
                <a:schemeClr val="bg1"/>
              </a:solidFill>
              <a:latin typeface="Raleway" pitchFamily="2" charset="0"/>
            </a:endParaRPr>
          </a:p>
        </p:txBody>
      </p:sp>
      <p:sp>
        <p:nvSpPr>
          <p:cNvPr id="2" name="Content Placeholder 2">
            <a:extLst>
              <a:ext uri="{FF2B5EF4-FFF2-40B4-BE49-F238E27FC236}">
                <a16:creationId xmlns:a16="http://schemas.microsoft.com/office/drawing/2014/main" id="{82729D47-6285-E022-71C4-4F19F84CFE68}"/>
              </a:ext>
            </a:extLst>
          </p:cNvPr>
          <p:cNvSpPr>
            <a:spLocks noGrp="1"/>
          </p:cNvSpPr>
          <p:nvPr/>
        </p:nvSpPr>
        <p:spPr>
          <a:xfrm>
            <a:off x="969053" y="1773917"/>
            <a:ext cx="6766560" cy="3894908"/>
          </a:xfrm>
          <a:prstGeom prst="rect">
            <a:avLst/>
          </a:prstGeom>
        </p:spPr>
        <p:txBody>
          <a:bodyPr vert="horz" lIns="91440" tIns="45720" rIns="91440" bIns="45720" rtlCol="0">
            <a:noAutofit/>
          </a:bodyPr>
          <a:lstStyle>
            <a:lvl1pPr marL="0" indent="0" algn="l" defTabSz="914400" rtl="0" eaLnBrk="1" latinLnBrk="0" hangingPunct="1">
              <a:lnSpc>
                <a:spcPct val="85000"/>
              </a:lnSpc>
              <a:spcBef>
                <a:spcPts val="0"/>
              </a:spcBef>
              <a:buFont typeface="Arial" pitchFamily="34" charset="0"/>
              <a:buNone/>
              <a:defRPr sz="2400" kern="1200">
                <a:solidFill>
                  <a:schemeClr val="tx1">
                    <a:lumMod val="85000"/>
                    <a:lumOff val="15000"/>
                  </a:schemeClr>
                </a:solidFill>
                <a:latin typeface="+mn-lt"/>
                <a:ea typeface="+mn-ea"/>
                <a:cs typeface="+mn-cs"/>
              </a:defRPr>
            </a:lvl1pPr>
            <a:lvl2pPr marL="308610" indent="0" algn="l" defTabSz="914400" rtl="0" eaLnBrk="1" latinLnBrk="0" hangingPunct="1">
              <a:lnSpc>
                <a:spcPct val="85000"/>
              </a:lnSpc>
              <a:spcBef>
                <a:spcPts val="0"/>
              </a:spcBef>
              <a:buFont typeface="Arial" pitchFamily="34" charset="0"/>
              <a:buNone/>
              <a:defRPr sz="2400" kern="1200">
                <a:solidFill>
                  <a:schemeClr val="tx1">
                    <a:lumMod val="85000"/>
                    <a:lumOff val="15000"/>
                  </a:schemeClr>
                </a:solidFill>
                <a:latin typeface="+mn-lt"/>
                <a:ea typeface="+mn-ea"/>
                <a:cs typeface="+mn-cs"/>
              </a:defRPr>
            </a:lvl2pPr>
            <a:lvl3pPr marL="617220" indent="0" algn="l" defTabSz="914400" rtl="0" eaLnBrk="1" latinLnBrk="0" hangingPunct="1">
              <a:lnSpc>
                <a:spcPct val="85000"/>
              </a:lnSpc>
              <a:spcBef>
                <a:spcPts val="0"/>
              </a:spcBef>
              <a:buFont typeface="Arial" pitchFamily="34" charset="0"/>
              <a:buNone/>
              <a:defRPr sz="2000" i="1" kern="1200">
                <a:solidFill>
                  <a:schemeClr val="tx1">
                    <a:lumMod val="85000"/>
                    <a:lumOff val="15000"/>
                  </a:schemeClr>
                </a:solidFill>
                <a:latin typeface="+mn-lt"/>
                <a:ea typeface="+mn-ea"/>
                <a:cs typeface="+mn-cs"/>
              </a:defRPr>
            </a:lvl3pPr>
            <a:lvl4pPr marL="925830" indent="0" algn="l" defTabSz="914400" rtl="0" eaLnBrk="1" latinLnBrk="0" hangingPunct="1">
              <a:lnSpc>
                <a:spcPct val="85000"/>
              </a:lnSpc>
              <a:spcBef>
                <a:spcPts val="0"/>
              </a:spcBef>
              <a:buFont typeface="Arial" pitchFamily="34" charset="0"/>
              <a:buNone/>
              <a:defRPr sz="1800" kern="1200">
                <a:solidFill>
                  <a:schemeClr val="tx1">
                    <a:lumMod val="85000"/>
                    <a:lumOff val="15000"/>
                  </a:schemeClr>
                </a:solidFill>
                <a:latin typeface="+mn-lt"/>
                <a:ea typeface="+mn-ea"/>
                <a:cs typeface="+mn-cs"/>
              </a:defRPr>
            </a:lvl4pPr>
            <a:lvl5pPr marL="1234440" indent="0" algn="l" defTabSz="914400" rtl="0" eaLnBrk="1" latinLnBrk="0" hangingPunct="1">
              <a:lnSpc>
                <a:spcPct val="85000"/>
              </a:lnSpc>
              <a:spcBef>
                <a:spcPts val="0"/>
              </a:spcBef>
              <a:buFont typeface="Arial" pitchFamily="34" charset="0"/>
              <a:buNone/>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marL="457200" indent="-457200">
              <a:lnSpc>
                <a:spcPct val="150000"/>
              </a:lnSpc>
              <a:buFont typeface="Calibri Light" panose="020F0302020204030204" pitchFamily="34" charset="0"/>
              <a:buChar char="‐"/>
            </a:pPr>
            <a:endParaRPr lang="en-GB" sz="2600" b="1">
              <a:solidFill>
                <a:schemeClr val="bg1"/>
              </a:solidFill>
              <a:latin typeface="Barlow" panose="00000500000000000000" pitchFamily="2" charset="0"/>
            </a:endParaRPr>
          </a:p>
          <a:p>
            <a:pPr marL="457200" indent="-457200">
              <a:lnSpc>
                <a:spcPct val="150000"/>
              </a:lnSpc>
              <a:buFont typeface="Calibri Light" panose="020F0302020204030204" pitchFamily="34" charset="0"/>
              <a:buChar char="‐"/>
            </a:pPr>
            <a:endParaRPr lang="en-GB" sz="2600" b="1" dirty="0">
              <a:solidFill>
                <a:schemeClr val="bg1"/>
              </a:solidFill>
            </a:endParaRPr>
          </a:p>
        </p:txBody>
      </p:sp>
      <p:pic>
        <p:nvPicPr>
          <p:cNvPr id="9" name="Picture 8" descr="A logo with blue circles and white text&#10;&#10;Description automatically generated">
            <a:extLst>
              <a:ext uri="{FF2B5EF4-FFF2-40B4-BE49-F238E27FC236}">
                <a16:creationId xmlns:a16="http://schemas.microsoft.com/office/drawing/2014/main" id="{3D6B506E-1620-F7C6-C14F-79B88DD53D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2802" y="796711"/>
            <a:ext cx="7866395" cy="3202526"/>
          </a:xfrm>
          <a:prstGeom prst="rect">
            <a:avLst/>
          </a:prstGeom>
        </p:spPr>
      </p:pic>
      <p:sp>
        <p:nvSpPr>
          <p:cNvPr id="14" name="Title 10">
            <a:extLst>
              <a:ext uri="{FF2B5EF4-FFF2-40B4-BE49-F238E27FC236}">
                <a16:creationId xmlns:a16="http://schemas.microsoft.com/office/drawing/2014/main" id="{3455BDCD-EB82-06D1-B3A9-CCD43BF963BB}"/>
              </a:ext>
            </a:extLst>
          </p:cNvPr>
          <p:cNvSpPr txBox="1">
            <a:spLocks/>
          </p:cNvSpPr>
          <p:nvPr/>
        </p:nvSpPr>
        <p:spPr>
          <a:xfrm>
            <a:off x="1181450" y="3999237"/>
            <a:ext cx="9144000" cy="3924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Raleway" pitchFamily="2" charset="0"/>
              </a:rPr>
              <a:t>A Police-Led Partnership Safeguarding Businesses Online</a:t>
            </a:r>
            <a:endParaRPr lang="en-GB" sz="1400" dirty="0">
              <a:latin typeface="Raleway" pitchFamily="2" charset="0"/>
            </a:endParaRPr>
          </a:p>
        </p:txBody>
      </p:sp>
    </p:spTree>
    <p:extLst>
      <p:ext uri="{BB962C8B-B14F-4D97-AF65-F5344CB8AC3E}">
        <p14:creationId xmlns:p14="http://schemas.microsoft.com/office/powerpoint/2010/main" val="3731739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B59D55E2-7E4B-B9E1-AB8C-4C61F707B2DB}"/>
              </a:ext>
            </a:extLst>
          </p:cNvPr>
          <p:cNvGrpSpPr/>
          <p:nvPr/>
        </p:nvGrpSpPr>
        <p:grpSpPr>
          <a:xfrm>
            <a:off x="5216382" y="313089"/>
            <a:ext cx="6796578" cy="5664640"/>
            <a:chOff x="5462127" y="716748"/>
            <a:chExt cx="6593850" cy="5395306"/>
          </a:xfrm>
        </p:grpSpPr>
        <p:grpSp>
          <p:nvGrpSpPr>
            <p:cNvPr id="2" name="Group 1">
              <a:extLst>
                <a:ext uri="{FF2B5EF4-FFF2-40B4-BE49-F238E27FC236}">
                  <a16:creationId xmlns:a16="http://schemas.microsoft.com/office/drawing/2014/main" id="{82A101D0-8384-4798-9610-CFC349C481E9}"/>
                </a:ext>
              </a:extLst>
            </p:cNvPr>
            <p:cNvGrpSpPr/>
            <p:nvPr/>
          </p:nvGrpSpPr>
          <p:grpSpPr>
            <a:xfrm>
              <a:off x="5462127" y="716748"/>
              <a:ext cx="6593850" cy="5395306"/>
              <a:chOff x="4981673" y="800560"/>
              <a:chExt cx="6992038" cy="5721115"/>
            </a:xfrm>
          </p:grpSpPr>
          <p:pic>
            <p:nvPicPr>
              <p:cNvPr id="9" name="Picture 8" descr="A picture containing sitting, dark, large, mountain&#10;&#10;Description automatically generated">
                <a:extLst>
                  <a:ext uri="{FF2B5EF4-FFF2-40B4-BE49-F238E27FC236}">
                    <a16:creationId xmlns:a16="http://schemas.microsoft.com/office/drawing/2014/main" id="{65F55C22-D8D7-FC4F-8EBB-9360AEF85AF4}"/>
                  </a:ext>
                </a:extLst>
              </p:cNvPr>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6272250" y="800560"/>
                <a:ext cx="4462560" cy="5561901"/>
              </a:xfrm>
              <a:prstGeom prst="rect">
                <a:avLst/>
              </a:prstGeom>
            </p:spPr>
          </p:pic>
          <p:pic>
            <p:nvPicPr>
              <p:cNvPr id="11" name="Picture 10">
                <a:extLst>
                  <a:ext uri="{FF2B5EF4-FFF2-40B4-BE49-F238E27FC236}">
                    <a16:creationId xmlns:a16="http://schemas.microsoft.com/office/drawing/2014/main" id="{15411578-03A7-7B46-83E2-A6AE654992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54770" y="2200294"/>
                <a:ext cx="1575424" cy="746468"/>
              </a:xfrm>
              <a:prstGeom prst="rect">
                <a:avLst/>
              </a:prstGeom>
            </p:spPr>
          </p:pic>
          <p:pic>
            <p:nvPicPr>
              <p:cNvPr id="12" name="Picture 11">
                <a:extLst>
                  <a:ext uri="{FF2B5EF4-FFF2-40B4-BE49-F238E27FC236}">
                    <a16:creationId xmlns:a16="http://schemas.microsoft.com/office/drawing/2014/main" id="{774AF6CC-9F52-CB4E-B4BD-5024AC81C81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55961"/>
              <a:stretch/>
            </p:blipFill>
            <p:spPr>
              <a:xfrm>
                <a:off x="7941038" y="2832506"/>
                <a:ext cx="522590" cy="562265"/>
              </a:xfrm>
              <a:prstGeom prst="rect">
                <a:avLst/>
              </a:prstGeom>
            </p:spPr>
          </p:pic>
          <p:pic>
            <p:nvPicPr>
              <p:cNvPr id="13" name="Picture 12">
                <a:extLst>
                  <a:ext uri="{FF2B5EF4-FFF2-40B4-BE49-F238E27FC236}">
                    <a16:creationId xmlns:a16="http://schemas.microsoft.com/office/drawing/2014/main" id="{2F24DDC2-4A3C-A14E-AEDE-646C6C9279D8}"/>
                  </a:ext>
                </a:extLst>
              </p:cNvPr>
              <p:cNvPicPr>
                <a:picLocks noChangeAspect="1"/>
              </p:cNvPicPr>
              <p:nvPr/>
            </p:nvPicPr>
            <p:blipFill>
              <a:blip r:embed="rId5" cstate="print">
                <a:extLst>
                  <a:ext uri="{BEBA8EAE-BF5A-486C-A8C5-ECC9F3942E4B}">
                    <a14:imgProps xmlns:a14="http://schemas.microsoft.com/office/drawing/2010/main">
                      <a14:imgLayer r:embed="rId6">
                        <a14:imgEffect>
                          <a14:brightnessContrast bright="5000"/>
                        </a14:imgEffect>
                      </a14:imgLayer>
                    </a14:imgProps>
                  </a:ext>
                  <a:ext uri="{28A0092B-C50C-407E-A947-70E740481C1C}">
                    <a14:useLocalDpi xmlns:a14="http://schemas.microsoft.com/office/drawing/2010/main" val="0"/>
                  </a:ext>
                </a:extLst>
              </a:blip>
              <a:stretch>
                <a:fillRect/>
              </a:stretch>
            </p:blipFill>
            <p:spPr>
              <a:xfrm>
                <a:off x="9198568" y="1460524"/>
                <a:ext cx="1566563" cy="637771"/>
              </a:xfrm>
              <a:prstGeom prst="rect">
                <a:avLst/>
              </a:prstGeom>
            </p:spPr>
          </p:pic>
          <p:pic>
            <p:nvPicPr>
              <p:cNvPr id="15" name="Picture 14">
                <a:extLst>
                  <a:ext uri="{FF2B5EF4-FFF2-40B4-BE49-F238E27FC236}">
                    <a16:creationId xmlns:a16="http://schemas.microsoft.com/office/drawing/2014/main" id="{115B186C-5582-DE4A-BC0E-D6D934D4AA3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r="58866"/>
              <a:stretch/>
            </p:blipFill>
            <p:spPr>
              <a:xfrm>
                <a:off x="8504923" y="2276858"/>
                <a:ext cx="617228" cy="610890"/>
              </a:xfrm>
              <a:prstGeom prst="rect">
                <a:avLst/>
              </a:prstGeom>
            </p:spPr>
          </p:pic>
          <p:pic>
            <p:nvPicPr>
              <p:cNvPr id="17" name="Picture 16">
                <a:extLst>
                  <a:ext uri="{FF2B5EF4-FFF2-40B4-BE49-F238E27FC236}">
                    <a16:creationId xmlns:a16="http://schemas.microsoft.com/office/drawing/2014/main" id="{C3A60C42-A8CE-4244-BE86-AD63AB7EA7C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81673" y="4178237"/>
                <a:ext cx="1535030" cy="727328"/>
              </a:xfrm>
              <a:prstGeom prst="rect">
                <a:avLst/>
              </a:prstGeom>
            </p:spPr>
          </p:pic>
          <p:pic>
            <p:nvPicPr>
              <p:cNvPr id="18" name="Picture 17">
                <a:extLst>
                  <a:ext uri="{FF2B5EF4-FFF2-40B4-BE49-F238E27FC236}">
                    <a16:creationId xmlns:a16="http://schemas.microsoft.com/office/drawing/2014/main" id="{D83ADE96-D9E6-EA4C-A4D8-EF1680CAA891}"/>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r="56040"/>
              <a:stretch/>
            </p:blipFill>
            <p:spPr>
              <a:xfrm>
                <a:off x="7173144" y="4153572"/>
                <a:ext cx="674804" cy="727328"/>
              </a:xfrm>
              <a:prstGeom prst="rect">
                <a:avLst/>
              </a:prstGeom>
            </p:spPr>
          </p:pic>
          <p:pic>
            <p:nvPicPr>
              <p:cNvPr id="19" name="Picture 18" descr="A close up of a sign&#10;&#10;Description automatically generated">
                <a:extLst>
                  <a:ext uri="{FF2B5EF4-FFF2-40B4-BE49-F238E27FC236}">
                    <a16:creationId xmlns:a16="http://schemas.microsoft.com/office/drawing/2014/main" id="{078DD86D-3F08-3B48-B60A-7CC334ED5BB3}"/>
                  </a:ext>
                </a:extLst>
              </p:cNvPr>
              <p:cNvPicPr/>
              <p:nvPr/>
            </p:nvPicPr>
            <p:blipFill>
              <a:blip r:embed="rId9" cstate="print">
                <a:extLst>
                  <a:ext uri="{28A0092B-C50C-407E-A947-70E740481C1C}">
                    <a14:useLocalDpi xmlns:a14="http://schemas.microsoft.com/office/drawing/2010/main" val="0"/>
                  </a:ext>
                </a:extLst>
              </a:blip>
              <a:stretch>
                <a:fillRect/>
              </a:stretch>
            </p:blipFill>
            <p:spPr>
              <a:xfrm>
                <a:off x="5380499" y="3225901"/>
                <a:ext cx="1521737" cy="619658"/>
              </a:xfrm>
              <a:prstGeom prst="rect">
                <a:avLst/>
              </a:prstGeom>
            </p:spPr>
          </p:pic>
          <p:pic>
            <p:nvPicPr>
              <p:cNvPr id="20" name="Picture 19" descr="A close up of a sign&#10;&#10;Description automatically generated">
                <a:extLst>
                  <a:ext uri="{FF2B5EF4-FFF2-40B4-BE49-F238E27FC236}">
                    <a16:creationId xmlns:a16="http://schemas.microsoft.com/office/drawing/2014/main" id="{1F67DF08-1C92-4147-B850-404736C3C3F9}"/>
                  </a:ext>
                </a:extLst>
              </p:cNvPr>
              <p:cNvPicPr/>
              <p:nvPr/>
            </p:nvPicPr>
            <p:blipFill rotWithShape="1">
              <a:blip r:embed="rId10" cstate="print">
                <a:extLst>
                  <a:ext uri="{28A0092B-C50C-407E-A947-70E740481C1C}">
                    <a14:useLocalDpi xmlns:a14="http://schemas.microsoft.com/office/drawing/2010/main" val="0"/>
                  </a:ext>
                </a:extLst>
              </a:blip>
              <a:srcRect r="56405"/>
              <a:stretch/>
            </p:blipFill>
            <p:spPr>
              <a:xfrm>
                <a:off x="8099716" y="3826840"/>
                <a:ext cx="596373" cy="557050"/>
              </a:xfrm>
              <a:prstGeom prst="rect">
                <a:avLst/>
              </a:prstGeom>
            </p:spPr>
          </p:pic>
          <p:pic>
            <p:nvPicPr>
              <p:cNvPr id="21" name="Picture 20">
                <a:extLst>
                  <a:ext uri="{FF2B5EF4-FFF2-40B4-BE49-F238E27FC236}">
                    <a16:creationId xmlns:a16="http://schemas.microsoft.com/office/drawing/2014/main" id="{49DE6587-18D8-4141-9114-7472D7372C8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278407" y="5201643"/>
                <a:ext cx="1414897" cy="600112"/>
              </a:xfrm>
              <a:prstGeom prst="rect">
                <a:avLst/>
              </a:prstGeom>
            </p:spPr>
          </p:pic>
          <p:pic>
            <p:nvPicPr>
              <p:cNvPr id="22" name="Picture 21">
                <a:extLst>
                  <a:ext uri="{FF2B5EF4-FFF2-40B4-BE49-F238E27FC236}">
                    <a16:creationId xmlns:a16="http://schemas.microsoft.com/office/drawing/2014/main" id="{28574601-8980-934C-9737-FDCE09A57C87}"/>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r="56836"/>
              <a:stretch/>
            </p:blipFill>
            <p:spPr>
              <a:xfrm>
                <a:off x="7087371" y="5353087"/>
                <a:ext cx="596373" cy="586007"/>
              </a:xfrm>
              <a:prstGeom prst="rect">
                <a:avLst/>
              </a:prstGeom>
            </p:spPr>
          </p:pic>
          <p:pic>
            <p:nvPicPr>
              <p:cNvPr id="23" name="Picture 22" descr="A close up of a sign&#10;&#10;Description automatically generated">
                <a:extLst>
                  <a:ext uri="{FF2B5EF4-FFF2-40B4-BE49-F238E27FC236}">
                    <a16:creationId xmlns:a16="http://schemas.microsoft.com/office/drawing/2014/main" id="{542DDB6D-6F16-9249-9D7C-CBC94078B6E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865917" y="2886804"/>
                <a:ext cx="1504311" cy="609184"/>
              </a:xfrm>
              <a:prstGeom prst="rect">
                <a:avLst/>
              </a:prstGeom>
            </p:spPr>
          </p:pic>
          <p:pic>
            <p:nvPicPr>
              <p:cNvPr id="24" name="Picture 23" descr="A close up of a sign&#10;&#10;Description automatically generated">
                <a:extLst>
                  <a:ext uri="{FF2B5EF4-FFF2-40B4-BE49-F238E27FC236}">
                    <a16:creationId xmlns:a16="http://schemas.microsoft.com/office/drawing/2014/main" id="{731AE386-7ACB-EF4C-85C0-0E4996DF9299}"/>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r="58144"/>
              <a:stretch/>
            </p:blipFill>
            <p:spPr>
              <a:xfrm>
                <a:off x="8892274" y="3430455"/>
                <a:ext cx="527767" cy="510622"/>
              </a:xfrm>
              <a:prstGeom prst="rect">
                <a:avLst/>
              </a:prstGeom>
            </p:spPr>
          </p:pic>
          <p:pic>
            <p:nvPicPr>
              <p:cNvPr id="25" name="Picture 24">
                <a:extLst>
                  <a:ext uri="{FF2B5EF4-FFF2-40B4-BE49-F238E27FC236}">
                    <a16:creationId xmlns:a16="http://schemas.microsoft.com/office/drawing/2014/main" id="{F91526B6-7347-FE4E-9951-3A00DC88E5A9}"/>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463478" y="4410176"/>
                <a:ext cx="1510233" cy="715579"/>
              </a:xfrm>
              <a:prstGeom prst="rect">
                <a:avLst/>
              </a:prstGeom>
            </p:spPr>
          </p:pic>
          <p:pic>
            <p:nvPicPr>
              <p:cNvPr id="26" name="Picture 25">
                <a:extLst>
                  <a:ext uri="{FF2B5EF4-FFF2-40B4-BE49-F238E27FC236}">
                    <a16:creationId xmlns:a16="http://schemas.microsoft.com/office/drawing/2014/main" id="{8FD5F3D8-8DF6-FB46-832A-ACCE86BFC2D9}"/>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r="55318"/>
              <a:stretch/>
            </p:blipFill>
            <p:spPr>
              <a:xfrm>
                <a:off x="9602419" y="3981334"/>
                <a:ext cx="601430" cy="637771"/>
              </a:xfrm>
              <a:prstGeom prst="rect">
                <a:avLst/>
              </a:prstGeom>
            </p:spPr>
          </p:pic>
          <p:pic>
            <p:nvPicPr>
              <p:cNvPr id="27" name="Picture 26" descr="A close up of a sign&#10;&#10;Description automatically generated">
                <a:extLst>
                  <a:ext uri="{FF2B5EF4-FFF2-40B4-BE49-F238E27FC236}">
                    <a16:creationId xmlns:a16="http://schemas.microsoft.com/office/drawing/2014/main" id="{C7F24F0A-5438-4148-8BED-5F0043D019A9}"/>
                  </a:ext>
                </a:extLst>
              </p:cNvPr>
              <p:cNvPicPr/>
              <p:nvPr/>
            </p:nvPicPr>
            <p:blipFill>
              <a:blip r:embed="rId16" cstate="print">
                <a:extLst>
                  <a:ext uri="{28A0092B-C50C-407E-A947-70E740481C1C}">
                    <a14:useLocalDpi xmlns:a14="http://schemas.microsoft.com/office/drawing/2010/main" val="0"/>
                  </a:ext>
                </a:extLst>
              </a:blip>
              <a:stretch>
                <a:fillRect/>
              </a:stretch>
            </p:blipFill>
            <p:spPr>
              <a:xfrm>
                <a:off x="8511281" y="5911770"/>
                <a:ext cx="1551432" cy="609905"/>
              </a:xfrm>
              <a:prstGeom prst="rect">
                <a:avLst/>
              </a:prstGeom>
            </p:spPr>
          </p:pic>
          <p:pic>
            <p:nvPicPr>
              <p:cNvPr id="34" name="Picture 33" descr="A picture containing text&#10;&#10;Description automatically generated">
                <a:extLst>
                  <a:ext uri="{FF2B5EF4-FFF2-40B4-BE49-F238E27FC236}">
                    <a16:creationId xmlns:a16="http://schemas.microsoft.com/office/drawing/2014/main" id="{4EF1891F-635B-8E4A-BBAE-29E5D4F51DAC}"/>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r="57124"/>
              <a:stretch/>
            </p:blipFill>
            <p:spPr>
              <a:xfrm>
                <a:off x="8850783" y="4905565"/>
                <a:ext cx="628831" cy="635106"/>
              </a:xfrm>
              <a:prstGeom prst="rect">
                <a:avLst/>
              </a:prstGeom>
            </p:spPr>
          </p:pic>
        </p:grpSp>
        <p:pic>
          <p:nvPicPr>
            <p:cNvPr id="10" name="Picture 9">
              <a:extLst>
                <a:ext uri="{FF2B5EF4-FFF2-40B4-BE49-F238E27FC236}">
                  <a16:creationId xmlns:a16="http://schemas.microsoft.com/office/drawing/2014/main" id="{55C86E11-E5CD-3700-E466-1EEFA079CBBE}"/>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0382034" y="5064373"/>
              <a:ext cx="1563543" cy="737520"/>
            </a:xfrm>
            <a:prstGeom prst="rect">
              <a:avLst/>
            </a:prstGeom>
          </p:spPr>
        </p:pic>
        <p:pic>
          <p:nvPicPr>
            <p:cNvPr id="30" name="Picture 29">
              <a:extLst>
                <a:ext uri="{FF2B5EF4-FFF2-40B4-BE49-F238E27FC236}">
                  <a16:creationId xmlns:a16="http://schemas.microsoft.com/office/drawing/2014/main" id="{2E871671-1A34-4A80-C72F-96A44E8B94CA}"/>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r="52939"/>
            <a:stretch/>
          </p:blipFill>
          <p:spPr>
            <a:xfrm>
              <a:off x="9681417" y="4452307"/>
              <a:ext cx="276620" cy="277261"/>
            </a:xfrm>
            <a:prstGeom prst="rect">
              <a:avLst/>
            </a:prstGeom>
          </p:spPr>
        </p:pic>
      </p:grpSp>
      <p:cxnSp>
        <p:nvCxnSpPr>
          <p:cNvPr id="16" name="Straight Connector 15">
            <a:extLst>
              <a:ext uri="{FF2B5EF4-FFF2-40B4-BE49-F238E27FC236}">
                <a16:creationId xmlns:a16="http://schemas.microsoft.com/office/drawing/2014/main" id="{530D9FBA-828E-494A-1187-15E47802EA50}"/>
              </a:ext>
            </a:extLst>
          </p:cNvPr>
          <p:cNvCxnSpPr>
            <a:cxnSpLocks/>
          </p:cNvCxnSpPr>
          <p:nvPr/>
        </p:nvCxnSpPr>
        <p:spPr>
          <a:xfrm>
            <a:off x="1127910" y="1420490"/>
            <a:ext cx="4472247" cy="0"/>
          </a:xfrm>
          <a:prstGeom prst="line">
            <a:avLst/>
          </a:prstGeom>
          <a:ln w="28575">
            <a:solidFill>
              <a:schemeClr val="bg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8" name="TextBox 32">
            <a:extLst>
              <a:ext uri="{FF2B5EF4-FFF2-40B4-BE49-F238E27FC236}">
                <a16:creationId xmlns:a16="http://schemas.microsoft.com/office/drawing/2014/main" id="{D7143DEA-598E-4FE1-2EEC-3A580AE2F8DE}"/>
              </a:ext>
            </a:extLst>
          </p:cNvPr>
          <p:cNvSpPr txBox="1"/>
          <p:nvPr/>
        </p:nvSpPr>
        <p:spPr>
          <a:xfrm>
            <a:off x="1055078" y="673116"/>
            <a:ext cx="4874911" cy="690102"/>
          </a:xfrm>
          <a:prstGeom prst="rect">
            <a:avLst/>
          </a:prstGeom>
          <a:noFill/>
          <a:ln cap="flat">
            <a:noFill/>
          </a:ln>
        </p:spPr>
        <p:txBody>
          <a:bodyPr vert="horz" wrap="square" lIns="73810" tIns="36914" rIns="73810" bIns="36914" anchor="t" anchorCtr="1" compatLnSpc="1">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738121"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4000" i="0" u="none" strike="noStrike" kern="1200" cap="none" spc="0" baseline="0" dirty="0">
                <a:solidFill>
                  <a:schemeClr val="bg1"/>
                </a:solidFill>
                <a:uFillTx/>
                <a:latin typeface="Raleway" pitchFamily="2" charset="0"/>
                <a:cs typeface="Arial" pitchFamily="34"/>
              </a:rPr>
              <a:t>Our coverage area</a:t>
            </a:r>
          </a:p>
        </p:txBody>
      </p:sp>
      <p:sp>
        <p:nvSpPr>
          <p:cNvPr id="7" name="Content Placeholder 6">
            <a:extLst>
              <a:ext uri="{FF2B5EF4-FFF2-40B4-BE49-F238E27FC236}">
                <a16:creationId xmlns:a16="http://schemas.microsoft.com/office/drawing/2014/main" id="{8830E614-2C04-FEC7-2DA0-7FEA9A1326F2}"/>
              </a:ext>
            </a:extLst>
          </p:cNvPr>
          <p:cNvSpPr txBox="1">
            <a:spLocks/>
          </p:cNvSpPr>
          <p:nvPr/>
        </p:nvSpPr>
        <p:spPr>
          <a:xfrm>
            <a:off x="1319784" y="1869512"/>
            <a:ext cx="419643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solidFill>
                  <a:schemeClr val="bg1"/>
                </a:solidFill>
              </a:rPr>
              <a:t>Derbyshire</a:t>
            </a:r>
          </a:p>
          <a:p>
            <a:r>
              <a:rPr lang="en-GB" sz="3200" dirty="0">
                <a:solidFill>
                  <a:schemeClr val="bg1"/>
                </a:solidFill>
              </a:rPr>
              <a:t>Leicestershire</a:t>
            </a:r>
          </a:p>
          <a:p>
            <a:r>
              <a:rPr lang="en-GB" sz="3200" dirty="0">
                <a:solidFill>
                  <a:schemeClr val="bg1"/>
                </a:solidFill>
              </a:rPr>
              <a:t>Lincolnshire</a:t>
            </a:r>
          </a:p>
          <a:p>
            <a:r>
              <a:rPr lang="en-GB" sz="3200" dirty="0">
                <a:solidFill>
                  <a:schemeClr val="bg1"/>
                </a:solidFill>
              </a:rPr>
              <a:t>Northamptonshire</a:t>
            </a:r>
          </a:p>
          <a:p>
            <a:r>
              <a:rPr lang="en-GB" sz="3200" dirty="0">
                <a:solidFill>
                  <a:schemeClr val="bg1"/>
                </a:solidFill>
              </a:rPr>
              <a:t>Nottinghamshire</a:t>
            </a:r>
          </a:p>
          <a:p>
            <a:r>
              <a:rPr lang="en-GB" sz="3200" dirty="0">
                <a:solidFill>
                  <a:schemeClr val="bg1"/>
                </a:solidFill>
              </a:rPr>
              <a:t>Rutland</a:t>
            </a:r>
          </a:p>
        </p:txBody>
      </p:sp>
    </p:spTree>
    <p:extLst>
      <p:ext uri="{BB962C8B-B14F-4D97-AF65-F5344CB8AC3E}">
        <p14:creationId xmlns:p14="http://schemas.microsoft.com/office/powerpoint/2010/main" val="3792163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179BE5A-7C57-B216-0DA0-7E3805DE0718}"/>
              </a:ext>
            </a:extLst>
          </p:cNvPr>
          <p:cNvSpPr>
            <a:spLocks noGrp="1"/>
          </p:cNvSpPr>
          <p:nvPr>
            <p:ph type="ftr" sz="quarter" idx="11"/>
          </p:nvPr>
        </p:nvSpPr>
        <p:spPr/>
        <p:txBody>
          <a:bodyPr/>
          <a:lstStyle/>
          <a:p>
            <a:r>
              <a:rPr lang="en-US"/>
              <a:t>www.emcrc.co.uk                                                                                               Twitter: @EastMidlandsCRC | LinkedIn: The Cyber Resilience Centre for the East Midlands</a:t>
            </a:r>
            <a:endParaRPr lang="en-GB"/>
          </a:p>
        </p:txBody>
      </p:sp>
      <p:sp>
        <p:nvSpPr>
          <p:cNvPr id="3" name="TextBox 2">
            <a:extLst>
              <a:ext uri="{FF2B5EF4-FFF2-40B4-BE49-F238E27FC236}">
                <a16:creationId xmlns:a16="http://schemas.microsoft.com/office/drawing/2014/main" id="{7CF86D3B-2ADB-028A-5FD4-AD15612E9C35}"/>
              </a:ext>
            </a:extLst>
          </p:cNvPr>
          <p:cNvSpPr txBox="1"/>
          <p:nvPr/>
        </p:nvSpPr>
        <p:spPr>
          <a:xfrm>
            <a:off x="3261918" y="350619"/>
            <a:ext cx="4455253" cy="830997"/>
          </a:xfrm>
          <a:prstGeom prst="rect">
            <a:avLst/>
          </a:prstGeom>
          <a:noFill/>
        </p:spPr>
        <p:txBody>
          <a:bodyPr wrap="square">
            <a:spAutoFit/>
          </a:bodyPr>
          <a:lstStyle/>
          <a:p>
            <a:r>
              <a:rPr lang="en-US" sz="4800" dirty="0">
                <a:solidFill>
                  <a:schemeClr val="bg1"/>
                </a:solidFill>
                <a:latin typeface="Raleway" pitchFamily="2" charset="0"/>
                <a:cs typeface="Arial" pitchFamily="34"/>
              </a:rPr>
              <a:t>Community</a:t>
            </a:r>
            <a:endParaRPr lang="en-GB" sz="4800" dirty="0">
              <a:solidFill>
                <a:schemeClr val="bg1"/>
              </a:solidFill>
            </a:endParaRPr>
          </a:p>
        </p:txBody>
      </p:sp>
      <p:cxnSp>
        <p:nvCxnSpPr>
          <p:cNvPr id="5" name="Straight Connector 4">
            <a:extLst>
              <a:ext uri="{FF2B5EF4-FFF2-40B4-BE49-F238E27FC236}">
                <a16:creationId xmlns:a16="http://schemas.microsoft.com/office/drawing/2014/main" id="{D8A08453-24E6-2B80-D258-55F24B0E2FE9}"/>
              </a:ext>
            </a:extLst>
          </p:cNvPr>
          <p:cNvCxnSpPr>
            <a:cxnSpLocks/>
          </p:cNvCxnSpPr>
          <p:nvPr/>
        </p:nvCxnSpPr>
        <p:spPr>
          <a:xfrm>
            <a:off x="3261918" y="1113075"/>
            <a:ext cx="3424108" cy="0"/>
          </a:xfrm>
          <a:prstGeom prst="line">
            <a:avLst/>
          </a:prstGeom>
          <a:ln w="28575">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6">
            <a:extLst>
              <a:ext uri="{FF2B5EF4-FFF2-40B4-BE49-F238E27FC236}">
                <a16:creationId xmlns:a16="http://schemas.microsoft.com/office/drawing/2014/main" id="{30881D4A-50BF-40F9-C9D2-500C85850F4B}"/>
              </a:ext>
            </a:extLst>
          </p:cNvPr>
          <p:cNvSpPr txBox="1">
            <a:spLocks/>
          </p:cNvSpPr>
          <p:nvPr/>
        </p:nvSpPr>
        <p:spPr>
          <a:xfrm>
            <a:off x="1368104" y="1618224"/>
            <a:ext cx="869868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4000" dirty="0">
                <a:solidFill>
                  <a:schemeClr val="bg1"/>
                </a:solidFill>
              </a:rPr>
              <a:t>Regular newsletter, easy to understand updates and free information pack</a:t>
            </a:r>
          </a:p>
          <a:p>
            <a:r>
              <a:rPr lang="en-GB" sz="4000" dirty="0">
                <a:solidFill>
                  <a:schemeClr val="bg1"/>
                </a:solidFill>
              </a:rPr>
              <a:t>Impartial guidance for charities, schools and businesses</a:t>
            </a:r>
          </a:p>
          <a:p>
            <a:r>
              <a:rPr lang="en-GB" sz="4000" dirty="0">
                <a:solidFill>
                  <a:schemeClr val="bg1"/>
                </a:solidFill>
              </a:rPr>
              <a:t>Opportunities for joint working to raise awareness (like LVET!)</a:t>
            </a:r>
          </a:p>
        </p:txBody>
      </p:sp>
      <p:pic>
        <p:nvPicPr>
          <p:cNvPr id="6" name="Picture 5">
            <a:extLst>
              <a:ext uri="{FF2B5EF4-FFF2-40B4-BE49-F238E27FC236}">
                <a16:creationId xmlns:a16="http://schemas.microsoft.com/office/drawing/2014/main" id="{83512688-EF21-C60B-0D1E-3F22BDCDF581}"/>
              </a:ext>
            </a:extLst>
          </p:cNvPr>
          <p:cNvPicPr>
            <a:picLocks noChangeAspect="1"/>
          </p:cNvPicPr>
          <p:nvPr/>
        </p:nvPicPr>
        <p:blipFill>
          <a:blip r:embed="rId2"/>
          <a:stretch>
            <a:fillRect/>
          </a:stretch>
        </p:blipFill>
        <p:spPr>
          <a:xfrm>
            <a:off x="8968105" y="5022301"/>
            <a:ext cx="2932430" cy="1292464"/>
          </a:xfrm>
          <a:prstGeom prst="rect">
            <a:avLst/>
          </a:prstGeom>
        </p:spPr>
      </p:pic>
    </p:spTree>
    <p:extLst>
      <p:ext uri="{BB962C8B-B14F-4D97-AF65-F5344CB8AC3E}">
        <p14:creationId xmlns:p14="http://schemas.microsoft.com/office/powerpoint/2010/main" val="186264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179BE5A-7C57-B216-0DA0-7E3805DE0718}"/>
              </a:ext>
            </a:extLst>
          </p:cNvPr>
          <p:cNvSpPr>
            <a:spLocks noGrp="1"/>
          </p:cNvSpPr>
          <p:nvPr>
            <p:ph type="ftr" sz="quarter" idx="11"/>
          </p:nvPr>
        </p:nvSpPr>
        <p:spPr/>
        <p:txBody>
          <a:bodyPr/>
          <a:lstStyle/>
          <a:p>
            <a:r>
              <a:rPr lang="en-US"/>
              <a:t>www.emcrc.co.uk                                                                                               Twitter: @EastMidlandsCRC | LinkedIn: The Cyber Resilience Centre for the East Midlands</a:t>
            </a:r>
            <a:endParaRPr lang="en-GB"/>
          </a:p>
        </p:txBody>
      </p:sp>
      <p:sp>
        <p:nvSpPr>
          <p:cNvPr id="3" name="TextBox 2">
            <a:extLst>
              <a:ext uri="{FF2B5EF4-FFF2-40B4-BE49-F238E27FC236}">
                <a16:creationId xmlns:a16="http://schemas.microsoft.com/office/drawing/2014/main" id="{7CF86D3B-2ADB-028A-5FD4-AD15612E9C35}"/>
              </a:ext>
            </a:extLst>
          </p:cNvPr>
          <p:cNvSpPr txBox="1"/>
          <p:nvPr/>
        </p:nvSpPr>
        <p:spPr>
          <a:xfrm>
            <a:off x="3261918" y="350619"/>
            <a:ext cx="4455253" cy="830997"/>
          </a:xfrm>
          <a:prstGeom prst="rect">
            <a:avLst/>
          </a:prstGeom>
          <a:noFill/>
        </p:spPr>
        <p:txBody>
          <a:bodyPr wrap="square">
            <a:spAutoFit/>
          </a:bodyPr>
          <a:lstStyle/>
          <a:p>
            <a:r>
              <a:rPr lang="en-US" sz="4800" dirty="0">
                <a:solidFill>
                  <a:schemeClr val="bg1"/>
                </a:solidFill>
                <a:latin typeface="Raleway" pitchFamily="2" charset="0"/>
                <a:cs typeface="Arial" pitchFamily="34"/>
              </a:rPr>
              <a:t>Partnerships</a:t>
            </a:r>
            <a:endParaRPr lang="en-GB" sz="4800" dirty="0">
              <a:solidFill>
                <a:schemeClr val="bg1"/>
              </a:solidFill>
            </a:endParaRPr>
          </a:p>
        </p:txBody>
      </p:sp>
      <p:cxnSp>
        <p:nvCxnSpPr>
          <p:cNvPr id="5" name="Straight Connector 4">
            <a:extLst>
              <a:ext uri="{FF2B5EF4-FFF2-40B4-BE49-F238E27FC236}">
                <a16:creationId xmlns:a16="http://schemas.microsoft.com/office/drawing/2014/main" id="{D8A08453-24E6-2B80-D258-55F24B0E2FE9}"/>
              </a:ext>
            </a:extLst>
          </p:cNvPr>
          <p:cNvCxnSpPr>
            <a:cxnSpLocks/>
          </p:cNvCxnSpPr>
          <p:nvPr/>
        </p:nvCxnSpPr>
        <p:spPr>
          <a:xfrm>
            <a:off x="3261918" y="1113075"/>
            <a:ext cx="3810974" cy="0"/>
          </a:xfrm>
          <a:prstGeom prst="line">
            <a:avLst/>
          </a:prstGeom>
          <a:ln w="28575">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6">
            <a:extLst>
              <a:ext uri="{FF2B5EF4-FFF2-40B4-BE49-F238E27FC236}">
                <a16:creationId xmlns:a16="http://schemas.microsoft.com/office/drawing/2014/main" id="{30881D4A-50BF-40F9-C9D2-500C85850F4B}"/>
              </a:ext>
            </a:extLst>
          </p:cNvPr>
          <p:cNvSpPr txBox="1">
            <a:spLocks/>
          </p:cNvSpPr>
          <p:nvPr/>
        </p:nvSpPr>
        <p:spPr>
          <a:xfrm>
            <a:off x="1368104" y="1618224"/>
            <a:ext cx="869868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4000" dirty="0">
                <a:solidFill>
                  <a:schemeClr val="bg1"/>
                </a:solidFill>
              </a:rPr>
              <a:t>Working with local and regional policing across the East Midlands</a:t>
            </a:r>
          </a:p>
          <a:p>
            <a:r>
              <a:rPr lang="en-GB" sz="4000" dirty="0">
                <a:solidFill>
                  <a:schemeClr val="bg1"/>
                </a:solidFill>
              </a:rPr>
              <a:t>National Cyber Security Centre and Action Fraud</a:t>
            </a:r>
          </a:p>
          <a:p>
            <a:r>
              <a:rPr lang="en-GB" sz="4000" dirty="0">
                <a:solidFill>
                  <a:schemeClr val="bg1"/>
                </a:solidFill>
              </a:rPr>
              <a:t>Cyber Essentials partnership</a:t>
            </a:r>
          </a:p>
        </p:txBody>
      </p:sp>
      <p:pic>
        <p:nvPicPr>
          <p:cNvPr id="14" name="Picture 13">
            <a:extLst>
              <a:ext uri="{FF2B5EF4-FFF2-40B4-BE49-F238E27FC236}">
                <a16:creationId xmlns:a16="http://schemas.microsoft.com/office/drawing/2014/main" id="{9886B5BE-7BE9-1863-6022-0D7670E39803}"/>
              </a:ext>
            </a:extLst>
          </p:cNvPr>
          <p:cNvPicPr>
            <a:picLocks noChangeAspect="1"/>
          </p:cNvPicPr>
          <p:nvPr/>
        </p:nvPicPr>
        <p:blipFill>
          <a:blip r:embed="rId2"/>
          <a:stretch>
            <a:fillRect/>
          </a:stretch>
        </p:blipFill>
        <p:spPr>
          <a:xfrm>
            <a:off x="8968105" y="5022301"/>
            <a:ext cx="2932430" cy="1292464"/>
          </a:xfrm>
          <a:prstGeom prst="rect">
            <a:avLst/>
          </a:prstGeom>
        </p:spPr>
      </p:pic>
    </p:spTree>
    <p:extLst>
      <p:ext uri="{BB962C8B-B14F-4D97-AF65-F5344CB8AC3E}">
        <p14:creationId xmlns:p14="http://schemas.microsoft.com/office/powerpoint/2010/main" val="3656863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179BE5A-7C57-B216-0DA0-7E3805DE0718}"/>
              </a:ext>
            </a:extLst>
          </p:cNvPr>
          <p:cNvSpPr>
            <a:spLocks noGrp="1"/>
          </p:cNvSpPr>
          <p:nvPr>
            <p:ph type="ftr" sz="quarter" idx="11"/>
          </p:nvPr>
        </p:nvSpPr>
        <p:spPr/>
        <p:txBody>
          <a:bodyPr/>
          <a:lstStyle/>
          <a:p>
            <a:r>
              <a:rPr lang="en-US"/>
              <a:t>www.emcrc.co.uk                                                                                               Twitter: @EastMidlandsCRC | LinkedIn: The Cyber Resilience Centre for the East Midlands</a:t>
            </a:r>
            <a:endParaRPr lang="en-GB"/>
          </a:p>
        </p:txBody>
      </p:sp>
      <p:sp>
        <p:nvSpPr>
          <p:cNvPr id="3" name="TextBox 2">
            <a:extLst>
              <a:ext uri="{FF2B5EF4-FFF2-40B4-BE49-F238E27FC236}">
                <a16:creationId xmlns:a16="http://schemas.microsoft.com/office/drawing/2014/main" id="{7CF86D3B-2ADB-028A-5FD4-AD15612E9C35}"/>
              </a:ext>
            </a:extLst>
          </p:cNvPr>
          <p:cNvSpPr txBox="1"/>
          <p:nvPr/>
        </p:nvSpPr>
        <p:spPr>
          <a:xfrm>
            <a:off x="3261918" y="350619"/>
            <a:ext cx="4455253" cy="830997"/>
          </a:xfrm>
          <a:prstGeom prst="rect">
            <a:avLst/>
          </a:prstGeom>
          <a:noFill/>
        </p:spPr>
        <p:txBody>
          <a:bodyPr wrap="square">
            <a:spAutoFit/>
          </a:bodyPr>
          <a:lstStyle/>
          <a:p>
            <a:r>
              <a:rPr lang="en-US" sz="4800" dirty="0">
                <a:solidFill>
                  <a:schemeClr val="bg1"/>
                </a:solidFill>
                <a:latin typeface="Raleway" pitchFamily="2" charset="0"/>
                <a:cs typeface="Arial" pitchFamily="34"/>
              </a:rPr>
              <a:t>Affordability</a:t>
            </a:r>
            <a:endParaRPr lang="en-GB" sz="4800" dirty="0">
              <a:solidFill>
                <a:schemeClr val="bg1"/>
              </a:solidFill>
            </a:endParaRPr>
          </a:p>
        </p:txBody>
      </p:sp>
      <p:cxnSp>
        <p:nvCxnSpPr>
          <p:cNvPr id="5" name="Straight Connector 4">
            <a:extLst>
              <a:ext uri="{FF2B5EF4-FFF2-40B4-BE49-F238E27FC236}">
                <a16:creationId xmlns:a16="http://schemas.microsoft.com/office/drawing/2014/main" id="{D8A08453-24E6-2B80-D258-55F24B0E2FE9}"/>
              </a:ext>
            </a:extLst>
          </p:cNvPr>
          <p:cNvCxnSpPr>
            <a:cxnSpLocks/>
          </p:cNvCxnSpPr>
          <p:nvPr/>
        </p:nvCxnSpPr>
        <p:spPr>
          <a:xfrm>
            <a:off x="3261918" y="1113075"/>
            <a:ext cx="3424108" cy="0"/>
          </a:xfrm>
          <a:prstGeom prst="line">
            <a:avLst/>
          </a:prstGeom>
          <a:ln w="28575">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6">
            <a:extLst>
              <a:ext uri="{FF2B5EF4-FFF2-40B4-BE49-F238E27FC236}">
                <a16:creationId xmlns:a16="http://schemas.microsoft.com/office/drawing/2014/main" id="{30881D4A-50BF-40F9-C9D2-500C85850F4B}"/>
              </a:ext>
            </a:extLst>
          </p:cNvPr>
          <p:cNvSpPr txBox="1">
            <a:spLocks/>
          </p:cNvSpPr>
          <p:nvPr/>
        </p:nvSpPr>
        <p:spPr>
          <a:xfrm>
            <a:off x="1368104" y="1618224"/>
            <a:ext cx="931593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4000" dirty="0">
                <a:solidFill>
                  <a:schemeClr val="bg1"/>
                </a:solidFill>
              </a:rPr>
              <a:t>Lots of free resources on our website from the National Cyber Resilience Centre</a:t>
            </a:r>
          </a:p>
          <a:p>
            <a:r>
              <a:rPr lang="en-GB" sz="4000" dirty="0">
                <a:solidFill>
                  <a:schemeClr val="bg1"/>
                </a:solidFill>
              </a:rPr>
              <a:t>Working with </a:t>
            </a:r>
            <a:r>
              <a:rPr lang="en-GB" sz="4000">
                <a:solidFill>
                  <a:schemeClr val="bg1"/>
                </a:solidFill>
              </a:rPr>
              <a:t>local Universities </a:t>
            </a:r>
            <a:r>
              <a:rPr lang="en-GB" sz="4000" dirty="0">
                <a:solidFill>
                  <a:schemeClr val="bg1"/>
                </a:solidFill>
              </a:rPr>
              <a:t>to deliver high-quality services</a:t>
            </a:r>
          </a:p>
          <a:p>
            <a:r>
              <a:rPr lang="en-GB" sz="4000" dirty="0">
                <a:solidFill>
                  <a:schemeClr val="bg1"/>
                </a:solidFill>
              </a:rPr>
              <a:t>Affordable cyber-security services called </a:t>
            </a:r>
            <a:r>
              <a:rPr lang="en-GB" sz="4000" dirty="0" err="1">
                <a:solidFill>
                  <a:schemeClr val="bg1"/>
                </a:solidFill>
              </a:rPr>
              <a:t>CyberPATH</a:t>
            </a:r>
            <a:endParaRPr lang="en-GB" sz="4000" dirty="0">
              <a:solidFill>
                <a:schemeClr val="bg1"/>
              </a:solidFill>
            </a:endParaRPr>
          </a:p>
        </p:txBody>
      </p:sp>
      <p:pic>
        <p:nvPicPr>
          <p:cNvPr id="6" name="Picture 5">
            <a:extLst>
              <a:ext uri="{FF2B5EF4-FFF2-40B4-BE49-F238E27FC236}">
                <a16:creationId xmlns:a16="http://schemas.microsoft.com/office/drawing/2014/main" id="{83512688-EF21-C60B-0D1E-3F22BDCDF581}"/>
              </a:ext>
            </a:extLst>
          </p:cNvPr>
          <p:cNvPicPr>
            <a:picLocks noChangeAspect="1"/>
          </p:cNvPicPr>
          <p:nvPr/>
        </p:nvPicPr>
        <p:blipFill>
          <a:blip r:embed="rId2"/>
          <a:stretch>
            <a:fillRect/>
          </a:stretch>
        </p:blipFill>
        <p:spPr>
          <a:xfrm>
            <a:off x="8968105" y="5022301"/>
            <a:ext cx="2932430" cy="1292464"/>
          </a:xfrm>
          <a:prstGeom prst="rect">
            <a:avLst/>
          </a:prstGeom>
        </p:spPr>
      </p:pic>
    </p:spTree>
    <p:extLst>
      <p:ext uri="{BB962C8B-B14F-4D97-AF65-F5344CB8AC3E}">
        <p14:creationId xmlns:p14="http://schemas.microsoft.com/office/powerpoint/2010/main" val="361472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C5A7-2CAC-4A92-10AF-874F0EF60E18}"/>
              </a:ext>
            </a:extLst>
          </p:cNvPr>
          <p:cNvSpPr>
            <a:spLocks noGrp="1"/>
          </p:cNvSpPr>
          <p:nvPr>
            <p:ph type="title"/>
          </p:nvPr>
        </p:nvSpPr>
        <p:spPr>
          <a:xfrm>
            <a:off x="2851558" y="318435"/>
            <a:ext cx="6191774" cy="1325563"/>
          </a:xfrm>
        </p:spPr>
        <p:txBody>
          <a:bodyPr>
            <a:noAutofit/>
          </a:bodyPr>
          <a:lstStyle/>
          <a:p>
            <a:r>
              <a:rPr lang="en-US" sz="4800" dirty="0" err="1">
                <a:solidFill>
                  <a:schemeClr val="bg1"/>
                </a:solidFill>
                <a:latin typeface="Raleway" pitchFamily="2" charset="0"/>
              </a:rPr>
              <a:t>CyberPATH</a:t>
            </a:r>
            <a:r>
              <a:rPr lang="en-US" sz="4800" dirty="0">
                <a:solidFill>
                  <a:schemeClr val="bg1"/>
                </a:solidFill>
                <a:latin typeface="Raleway" pitchFamily="2" charset="0"/>
              </a:rPr>
              <a:t> Services</a:t>
            </a:r>
            <a:endParaRPr lang="en-GB" sz="4800" dirty="0">
              <a:solidFill>
                <a:schemeClr val="bg1"/>
              </a:solidFill>
              <a:latin typeface="Raleway" pitchFamily="2" charset="0"/>
            </a:endParaRPr>
          </a:p>
        </p:txBody>
      </p:sp>
      <p:cxnSp>
        <p:nvCxnSpPr>
          <p:cNvPr id="6" name="Straight Connector 5">
            <a:extLst>
              <a:ext uri="{FF2B5EF4-FFF2-40B4-BE49-F238E27FC236}">
                <a16:creationId xmlns:a16="http://schemas.microsoft.com/office/drawing/2014/main" id="{7A16E8AB-9B3F-2754-657A-27C6890959B4}"/>
              </a:ext>
            </a:extLst>
          </p:cNvPr>
          <p:cNvCxnSpPr>
            <a:cxnSpLocks/>
          </p:cNvCxnSpPr>
          <p:nvPr/>
        </p:nvCxnSpPr>
        <p:spPr>
          <a:xfrm>
            <a:off x="2977163" y="1395258"/>
            <a:ext cx="5940563" cy="0"/>
          </a:xfrm>
          <a:prstGeom prst="line">
            <a:avLst/>
          </a:prstGeom>
          <a:ln w="28575">
            <a:solidFill>
              <a:schemeClr val="bg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4C6CBC5A-2FEA-11DC-DF62-A2FBA760A2D1}"/>
              </a:ext>
            </a:extLst>
          </p:cNvPr>
          <p:cNvSpPr>
            <a:spLocks noGrp="1"/>
          </p:cNvSpPr>
          <p:nvPr>
            <p:ph idx="1"/>
          </p:nvPr>
        </p:nvSpPr>
        <p:spPr/>
        <p:txBody>
          <a:bodyPr>
            <a:normAutofit/>
          </a:bodyPr>
          <a:lstStyle/>
          <a:p>
            <a:pPr algn="l"/>
            <a:endParaRPr lang="en-GB" sz="1800" b="0" i="0" u="none" strike="noStrike" baseline="0" dirty="0">
              <a:solidFill>
                <a:schemeClr val="tx1">
                  <a:lumMod val="85000"/>
                  <a:lumOff val="15000"/>
                </a:schemeClr>
              </a:solidFill>
              <a:latin typeface="Barlow" panose="00000500000000000000" pitchFamily="2" charset="0"/>
            </a:endParaRPr>
          </a:p>
          <a:p>
            <a:endParaRPr lang="en-GB" dirty="0"/>
          </a:p>
        </p:txBody>
      </p:sp>
      <p:sp>
        <p:nvSpPr>
          <p:cNvPr id="5" name="TextBox 4">
            <a:extLst>
              <a:ext uri="{FF2B5EF4-FFF2-40B4-BE49-F238E27FC236}">
                <a16:creationId xmlns:a16="http://schemas.microsoft.com/office/drawing/2014/main" id="{48664667-F1CD-9B05-BD19-7D59D3CC1AF9}"/>
              </a:ext>
            </a:extLst>
          </p:cNvPr>
          <p:cNvSpPr txBox="1"/>
          <p:nvPr/>
        </p:nvSpPr>
        <p:spPr>
          <a:xfrm>
            <a:off x="838200" y="1825625"/>
            <a:ext cx="8305800" cy="3905428"/>
          </a:xfrm>
          <a:prstGeom prst="rect">
            <a:avLst/>
          </a:prstGeom>
          <a:noFill/>
        </p:spPr>
        <p:txBody>
          <a:bodyPr wrap="square">
            <a:spAutoFit/>
          </a:bodyPr>
          <a:lstStyle/>
          <a:p>
            <a:pPr marL="342900" marR="0" lvl="0" indent="-342900" rtl="0">
              <a:lnSpc>
                <a:spcPct val="150000"/>
              </a:lnSpc>
              <a:spcBef>
                <a:spcPts val="0"/>
              </a:spcBef>
              <a:spcAft>
                <a:spcPts val="0"/>
              </a:spcAft>
              <a:buFont typeface="Arial" panose="020B0604020202020204" pitchFamily="34" charset="0"/>
              <a:buChar char="•"/>
            </a:pPr>
            <a:r>
              <a:rPr lang="en-GB" sz="2400" b="0" i="0" u="none" strike="noStrike" cap="none" dirty="0">
                <a:solidFill>
                  <a:schemeClr val="bg1"/>
                </a:solidFill>
                <a:latin typeface="Raleway" panose="020B0803030101060003" pitchFamily="34" charset="77"/>
                <a:ea typeface="Calibri"/>
                <a:cs typeface="Calibri"/>
                <a:sym typeface="Calibri"/>
              </a:rPr>
              <a:t>Security Awareness Training</a:t>
            </a:r>
          </a:p>
          <a:p>
            <a:pPr marL="342900" marR="0" lvl="0" indent="-342900" rtl="0">
              <a:lnSpc>
                <a:spcPct val="150000"/>
              </a:lnSpc>
              <a:spcBef>
                <a:spcPts val="0"/>
              </a:spcBef>
              <a:spcAft>
                <a:spcPts val="0"/>
              </a:spcAft>
              <a:buFont typeface="Arial" panose="020B0604020202020204" pitchFamily="34" charset="0"/>
              <a:buChar char="•"/>
            </a:pPr>
            <a:r>
              <a:rPr lang="en-GB" sz="2400" dirty="0">
                <a:solidFill>
                  <a:schemeClr val="bg1"/>
                </a:solidFill>
                <a:latin typeface="Raleway" panose="020B0803030101060003" pitchFamily="34" charset="77"/>
                <a:ea typeface="Calibri"/>
                <a:cs typeface="Calibri"/>
                <a:sym typeface="Calibri"/>
              </a:rPr>
              <a:t>First Step Web Assessment</a:t>
            </a:r>
          </a:p>
          <a:p>
            <a:pPr marL="342900" marR="0" lvl="0" indent="-342900" rtl="0">
              <a:lnSpc>
                <a:spcPct val="150000"/>
              </a:lnSpc>
              <a:spcBef>
                <a:spcPts val="0"/>
              </a:spcBef>
              <a:spcAft>
                <a:spcPts val="0"/>
              </a:spcAft>
              <a:buFont typeface="Arial" panose="020B0604020202020204" pitchFamily="34" charset="0"/>
              <a:buChar char="•"/>
            </a:pPr>
            <a:r>
              <a:rPr lang="en-GB" sz="2400" b="0" i="0" u="none" strike="noStrike" cap="none" dirty="0">
                <a:solidFill>
                  <a:schemeClr val="bg1"/>
                </a:solidFill>
                <a:latin typeface="Raleway" panose="020B0803030101060003" pitchFamily="34" charset="77"/>
                <a:ea typeface="Calibri"/>
                <a:cs typeface="Calibri"/>
                <a:sym typeface="Calibri"/>
              </a:rPr>
              <a:t>Web Application Assessment</a:t>
            </a:r>
          </a:p>
          <a:p>
            <a:pPr marL="342900" marR="0" lvl="0" indent="-342900" rtl="0">
              <a:lnSpc>
                <a:spcPct val="150000"/>
              </a:lnSpc>
              <a:spcBef>
                <a:spcPts val="0"/>
              </a:spcBef>
              <a:spcAft>
                <a:spcPts val="0"/>
              </a:spcAft>
              <a:buFont typeface="Arial" panose="020B0604020202020204" pitchFamily="34" charset="0"/>
              <a:buChar char="•"/>
            </a:pPr>
            <a:r>
              <a:rPr lang="en-GB" sz="2400" dirty="0">
                <a:solidFill>
                  <a:schemeClr val="bg1"/>
                </a:solidFill>
                <a:latin typeface="Raleway" panose="020B0803030101060003" pitchFamily="34" charset="77"/>
                <a:ea typeface="Calibri"/>
                <a:cs typeface="Calibri"/>
                <a:sym typeface="Calibri"/>
              </a:rPr>
              <a:t>Internal Vulnerability Assessment </a:t>
            </a:r>
          </a:p>
          <a:p>
            <a:pPr marL="342900" marR="0" lvl="0" indent="-342900" rtl="0">
              <a:lnSpc>
                <a:spcPct val="150000"/>
              </a:lnSpc>
              <a:spcBef>
                <a:spcPts val="0"/>
              </a:spcBef>
              <a:spcAft>
                <a:spcPts val="0"/>
              </a:spcAft>
              <a:buFont typeface="Arial" panose="020B0604020202020204" pitchFamily="34" charset="0"/>
              <a:buChar char="•"/>
            </a:pPr>
            <a:r>
              <a:rPr lang="en-GB" sz="2400" dirty="0">
                <a:solidFill>
                  <a:schemeClr val="bg1"/>
                </a:solidFill>
                <a:latin typeface="Raleway" panose="020B0803030101060003" pitchFamily="34" charset="77"/>
                <a:ea typeface="Calibri"/>
                <a:cs typeface="Calibri"/>
                <a:sym typeface="Calibri"/>
              </a:rPr>
              <a:t>External Vulnerability Assessment</a:t>
            </a:r>
          </a:p>
          <a:p>
            <a:pPr marL="342900" marR="0" lvl="0" indent="-342900" rtl="0">
              <a:lnSpc>
                <a:spcPct val="150000"/>
              </a:lnSpc>
              <a:spcBef>
                <a:spcPts val="0"/>
              </a:spcBef>
              <a:spcAft>
                <a:spcPts val="0"/>
              </a:spcAft>
              <a:buFont typeface="Arial" panose="020B0604020202020204" pitchFamily="34" charset="0"/>
              <a:buChar char="•"/>
            </a:pPr>
            <a:r>
              <a:rPr lang="en-GB" sz="2400" dirty="0">
                <a:solidFill>
                  <a:schemeClr val="bg1"/>
                </a:solidFill>
                <a:latin typeface="Raleway" panose="020B0803030101060003" pitchFamily="34" charset="77"/>
                <a:ea typeface="Calibri"/>
                <a:cs typeface="Calibri"/>
                <a:sym typeface="Calibri"/>
              </a:rPr>
              <a:t>Individual/Corporate Internet Discovery (OSINT)</a:t>
            </a:r>
          </a:p>
          <a:p>
            <a:pPr marL="342900" marR="0" lvl="0" indent="-342900" rtl="0">
              <a:lnSpc>
                <a:spcPct val="150000"/>
              </a:lnSpc>
              <a:spcBef>
                <a:spcPts val="0"/>
              </a:spcBef>
              <a:spcAft>
                <a:spcPts val="0"/>
              </a:spcAft>
              <a:buFont typeface="Arial" panose="020B0604020202020204" pitchFamily="34" charset="0"/>
              <a:buChar char="•"/>
            </a:pPr>
            <a:r>
              <a:rPr lang="en-GB" sz="2400" dirty="0">
                <a:solidFill>
                  <a:schemeClr val="bg1"/>
                </a:solidFill>
                <a:latin typeface="Raleway" panose="020B0803030101060003" pitchFamily="34" charset="77"/>
                <a:ea typeface="Calibri"/>
                <a:cs typeface="Calibri"/>
                <a:sym typeface="Calibri"/>
              </a:rPr>
              <a:t>Business Continuity Review / Security Policy Review</a:t>
            </a:r>
          </a:p>
        </p:txBody>
      </p:sp>
      <p:pic>
        <p:nvPicPr>
          <p:cNvPr id="8" name="Picture 7">
            <a:extLst>
              <a:ext uri="{FF2B5EF4-FFF2-40B4-BE49-F238E27FC236}">
                <a16:creationId xmlns:a16="http://schemas.microsoft.com/office/drawing/2014/main" id="{7DE689DB-8626-E8DC-01FC-29AD4364A6B5}"/>
              </a:ext>
            </a:extLst>
          </p:cNvPr>
          <p:cNvPicPr>
            <a:picLocks noChangeAspect="1"/>
          </p:cNvPicPr>
          <p:nvPr/>
        </p:nvPicPr>
        <p:blipFill>
          <a:blip r:embed="rId2"/>
          <a:stretch>
            <a:fillRect/>
          </a:stretch>
        </p:blipFill>
        <p:spPr>
          <a:xfrm>
            <a:off x="8968105" y="5022301"/>
            <a:ext cx="2932430" cy="1292464"/>
          </a:xfrm>
          <a:prstGeom prst="rect">
            <a:avLst/>
          </a:prstGeom>
        </p:spPr>
      </p:pic>
      <p:sp>
        <p:nvSpPr>
          <p:cNvPr id="10" name="TextBox 9">
            <a:extLst>
              <a:ext uri="{FF2B5EF4-FFF2-40B4-BE49-F238E27FC236}">
                <a16:creationId xmlns:a16="http://schemas.microsoft.com/office/drawing/2014/main" id="{F00DCA2D-A59D-B045-F444-582C5058F9AA}"/>
              </a:ext>
            </a:extLst>
          </p:cNvPr>
          <p:cNvSpPr txBox="1"/>
          <p:nvPr/>
        </p:nvSpPr>
        <p:spPr>
          <a:xfrm>
            <a:off x="4991100" y="6492875"/>
            <a:ext cx="6097904" cy="369332"/>
          </a:xfrm>
          <a:prstGeom prst="rect">
            <a:avLst/>
          </a:prstGeom>
          <a:noFill/>
        </p:spPr>
        <p:txBody>
          <a:bodyPr wrap="square">
            <a:spAutoFit/>
          </a:bodyPr>
          <a:lstStyle/>
          <a:p>
            <a:r>
              <a:rPr lang="en-US" sz="1800" dirty="0"/>
              <a:t>www.emcrc.co.uk</a:t>
            </a:r>
            <a:endParaRPr lang="en-GB" sz="1800" dirty="0"/>
          </a:p>
        </p:txBody>
      </p:sp>
    </p:spTree>
    <p:extLst>
      <p:ext uri="{BB962C8B-B14F-4D97-AF65-F5344CB8AC3E}">
        <p14:creationId xmlns:p14="http://schemas.microsoft.com/office/powerpoint/2010/main" val="302053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C6CBC5A-2FEA-11DC-DF62-A2FBA760A2D1}"/>
              </a:ext>
            </a:extLst>
          </p:cNvPr>
          <p:cNvSpPr>
            <a:spLocks noGrp="1"/>
          </p:cNvSpPr>
          <p:nvPr>
            <p:ph idx="1"/>
          </p:nvPr>
        </p:nvSpPr>
        <p:spPr/>
        <p:txBody>
          <a:bodyPr>
            <a:normAutofit/>
          </a:bodyPr>
          <a:lstStyle/>
          <a:p>
            <a:pPr algn="l"/>
            <a:endParaRPr lang="en-GB" sz="1800" b="0" i="0" u="none" strike="noStrike" baseline="0" dirty="0">
              <a:solidFill>
                <a:schemeClr val="tx1">
                  <a:lumMod val="85000"/>
                  <a:lumOff val="15000"/>
                </a:schemeClr>
              </a:solidFill>
              <a:latin typeface="Barlow" panose="00000500000000000000" pitchFamily="2" charset="0"/>
            </a:endParaRPr>
          </a:p>
          <a:p>
            <a:endParaRPr lang="en-GB" dirty="0"/>
          </a:p>
        </p:txBody>
      </p:sp>
      <p:sp>
        <p:nvSpPr>
          <p:cNvPr id="10" name="TextBox 9">
            <a:extLst>
              <a:ext uri="{FF2B5EF4-FFF2-40B4-BE49-F238E27FC236}">
                <a16:creationId xmlns:a16="http://schemas.microsoft.com/office/drawing/2014/main" id="{F00DCA2D-A59D-B045-F444-582C5058F9AA}"/>
              </a:ext>
            </a:extLst>
          </p:cNvPr>
          <p:cNvSpPr txBox="1"/>
          <p:nvPr/>
        </p:nvSpPr>
        <p:spPr>
          <a:xfrm>
            <a:off x="4991100" y="6492875"/>
            <a:ext cx="6097904" cy="369332"/>
          </a:xfrm>
          <a:prstGeom prst="rect">
            <a:avLst/>
          </a:prstGeom>
          <a:noFill/>
        </p:spPr>
        <p:txBody>
          <a:bodyPr wrap="square">
            <a:spAutoFit/>
          </a:bodyPr>
          <a:lstStyle/>
          <a:p>
            <a:r>
              <a:rPr lang="en-US" sz="1800" dirty="0"/>
              <a:t>www.emcrc.co.uk</a:t>
            </a:r>
            <a:endParaRPr lang="en-GB" sz="1800" dirty="0"/>
          </a:p>
        </p:txBody>
      </p:sp>
      <p:pic>
        <p:nvPicPr>
          <p:cNvPr id="17" name="Picture 16">
            <a:hlinkClick r:id="rId2"/>
            <a:extLst>
              <a:ext uri="{FF2B5EF4-FFF2-40B4-BE49-F238E27FC236}">
                <a16:creationId xmlns:a16="http://schemas.microsoft.com/office/drawing/2014/main" id="{EB19CEC1-7DC7-A223-DFDB-ABFCB2F53D7F}"/>
              </a:ext>
            </a:extLst>
          </p:cNvPr>
          <p:cNvPicPr>
            <a:picLocks noChangeAspect="1"/>
          </p:cNvPicPr>
          <p:nvPr/>
        </p:nvPicPr>
        <p:blipFill>
          <a:blip r:embed="rId3"/>
          <a:stretch>
            <a:fillRect/>
          </a:stretch>
        </p:blipFill>
        <p:spPr>
          <a:xfrm>
            <a:off x="73350" y="109931"/>
            <a:ext cx="12040356" cy="5569416"/>
          </a:xfrm>
          <a:prstGeom prst="rect">
            <a:avLst/>
          </a:prstGeom>
        </p:spPr>
      </p:pic>
    </p:spTree>
    <p:extLst>
      <p:ext uri="{BB962C8B-B14F-4D97-AF65-F5344CB8AC3E}">
        <p14:creationId xmlns:p14="http://schemas.microsoft.com/office/powerpoint/2010/main" val="365082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C6CBC5A-2FEA-11DC-DF62-A2FBA760A2D1}"/>
              </a:ext>
            </a:extLst>
          </p:cNvPr>
          <p:cNvSpPr>
            <a:spLocks noGrp="1"/>
          </p:cNvSpPr>
          <p:nvPr>
            <p:ph idx="1"/>
          </p:nvPr>
        </p:nvSpPr>
        <p:spPr/>
        <p:txBody>
          <a:bodyPr>
            <a:normAutofit/>
          </a:bodyPr>
          <a:lstStyle/>
          <a:p>
            <a:pPr algn="l"/>
            <a:endParaRPr lang="en-GB" sz="1800" b="0" i="0" u="none" strike="noStrike" baseline="0" dirty="0">
              <a:solidFill>
                <a:schemeClr val="tx1">
                  <a:lumMod val="85000"/>
                  <a:lumOff val="15000"/>
                </a:schemeClr>
              </a:solidFill>
              <a:latin typeface="Barlow" panose="00000500000000000000" pitchFamily="2" charset="0"/>
            </a:endParaRPr>
          </a:p>
          <a:p>
            <a:endParaRPr lang="en-GB" dirty="0"/>
          </a:p>
        </p:txBody>
      </p:sp>
      <p:sp>
        <p:nvSpPr>
          <p:cNvPr id="10" name="TextBox 9">
            <a:extLst>
              <a:ext uri="{FF2B5EF4-FFF2-40B4-BE49-F238E27FC236}">
                <a16:creationId xmlns:a16="http://schemas.microsoft.com/office/drawing/2014/main" id="{F00DCA2D-A59D-B045-F444-582C5058F9AA}"/>
              </a:ext>
            </a:extLst>
          </p:cNvPr>
          <p:cNvSpPr txBox="1"/>
          <p:nvPr/>
        </p:nvSpPr>
        <p:spPr>
          <a:xfrm>
            <a:off x="4991100" y="6492875"/>
            <a:ext cx="6097904" cy="369332"/>
          </a:xfrm>
          <a:prstGeom prst="rect">
            <a:avLst/>
          </a:prstGeom>
          <a:noFill/>
        </p:spPr>
        <p:txBody>
          <a:bodyPr wrap="square">
            <a:spAutoFit/>
          </a:bodyPr>
          <a:lstStyle/>
          <a:p>
            <a:r>
              <a:rPr lang="en-US" sz="1800" dirty="0"/>
              <a:t>www.emcrc.co.uk</a:t>
            </a:r>
            <a:endParaRPr lang="en-GB" sz="1800" dirty="0"/>
          </a:p>
        </p:txBody>
      </p:sp>
      <p:pic>
        <p:nvPicPr>
          <p:cNvPr id="14" name="Picture 13">
            <a:hlinkClick r:id="rId2"/>
            <a:extLst>
              <a:ext uri="{FF2B5EF4-FFF2-40B4-BE49-F238E27FC236}">
                <a16:creationId xmlns:a16="http://schemas.microsoft.com/office/drawing/2014/main" id="{56D68ED7-3F02-098F-0272-5E0DA016ECEC}"/>
              </a:ext>
            </a:extLst>
          </p:cNvPr>
          <p:cNvPicPr>
            <a:picLocks noChangeAspect="1"/>
          </p:cNvPicPr>
          <p:nvPr/>
        </p:nvPicPr>
        <p:blipFill>
          <a:blip r:embed="rId3"/>
          <a:stretch>
            <a:fillRect/>
          </a:stretch>
        </p:blipFill>
        <p:spPr>
          <a:xfrm>
            <a:off x="67113" y="89823"/>
            <a:ext cx="12016444" cy="5623080"/>
          </a:xfrm>
          <a:prstGeom prst="rect">
            <a:avLst/>
          </a:prstGeom>
        </p:spPr>
      </p:pic>
    </p:spTree>
    <p:extLst>
      <p:ext uri="{BB962C8B-B14F-4D97-AF65-F5344CB8AC3E}">
        <p14:creationId xmlns:p14="http://schemas.microsoft.com/office/powerpoint/2010/main" val="2726256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E73C7-89C5-A984-4A67-DBE76B66695A}"/>
              </a:ext>
            </a:extLst>
          </p:cNvPr>
          <p:cNvSpPr>
            <a:spLocks noGrp="1"/>
          </p:cNvSpPr>
          <p:nvPr>
            <p:ph type="title"/>
          </p:nvPr>
        </p:nvSpPr>
        <p:spPr>
          <a:xfrm>
            <a:off x="145732" y="681037"/>
            <a:ext cx="11900535" cy="1325563"/>
          </a:xfrm>
        </p:spPr>
        <p:txBody>
          <a:bodyPr>
            <a:normAutofit/>
          </a:bodyPr>
          <a:lstStyle/>
          <a:p>
            <a:r>
              <a:rPr lang="en-US" dirty="0">
                <a:latin typeface="Raleway" pitchFamily="2" charset="0"/>
              </a:rPr>
              <a:t>Further information available on our website</a:t>
            </a:r>
            <a:endParaRPr lang="en-GB" dirty="0">
              <a:latin typeface="Raleway" pitchFamily="2" charset="0"/>
            </a:endParaRPr>
          </a:p>
        </p:txBody>
      </p:sp>
      <p:sp>
        <p:nvSpPr>
          <p:cNvPr id="7" name="Content Placeholder 6">
            <a:extLst>
              <a:ext uri="{FF2B5EF4-FFF2-40B4-BE49-F238E27FC236}">
                <a16:creationId xmlns:a16="http://schemas.microsoft.com/office/drawing/2014/main" id="{4C6CBC5A-2FEA-11DC-DF62-A2FBA760A2D1}"/>
              </a:ext>
            </a:extLst>
          </p:cNvPr>
          <p:cNvSpPr>
            <a:spLocks noGrp="1"/>
          </p:cNvSpPr>
          <p:nvPr>
            <p:ph idx="1"/>
          </p:nvPr>
        </p:nvSpPr>
        <p:spPr/>
        <p:txBody>
          <a:bodyPr>
            <a:normAutofit/>
          </a:bodyPr>
          <a:lstStyle/>
          <a:p>
            <a:pPr algn="l"/>
            <a:endParaRPr lang="en-GB" sz="1800" b="0" i="0" u="none" strike="noStrike" baseline="0" dirty="0">
              <a:solidFill>
                <a:schemeClr val="tx1">
                  <a:lumMod val="85000"/>
                  <a:lumOff val="15000"/>
                </a:schemeClr>
              </a:solidFill>
              <a:latin typeface="Barlow" panose="00000500000000000000" pitchFamily="2" charset="0"/>
            </a:endParaRPr>
          </a:p>
          <a:p>
            <a:endParaRPr lang="en-GB" dirty="0"/>
          </a:p>
        </p:txBody>
      </p:sp>
      <p:pic>
        <p:nvPicPr>
          <p:cNvPr id="8" name="Picture 7">
            <a:extLst>
              <a:ext uri="{FF2B5EF4-FFF2-40B4-BE49-F238E27FC236}">
                <a16:creationId xmlns:a16="http://schemas.microsoft.com/office/drawing/2014/main" id="{7DE689DB-8626-E8DC-01FC-29AD4364A6B5}"/>
              </a:ext>
            </a:extLst>
          </p:cNvPr>
          <p:cNvPicPr>
            <a:picLocks noChangeAspect="1"/>
          </p:cNvPicPr>
          <p:nvPr/>
        </p:nvPicPr>
        <p:blipFill>
          <a:blip r:embed="rId2"/>
          <a:stretch>
            <a:fillRect/>
          </a:stretch>
        </p:blipFill>
        <p:spPr>
          <a:xfrm>
            <a:off x="8968105" y="5022301"/>
            <a:ext cx="2932430" cy="1292464"/>
          </a:xfrm>
          <a:prstGeom prst="rect">
            <a:avLst/>
          </a:prstGeom>
        </p:spPr>
      </p:pic>
      <p:sp>
        <p:nvSpPr>
          <p:cNvPr id="10" name="TextBox 9">
            <a:extLst>
              <a:ext uri="{FF2B5EF4-FFF2-40B4-BE49-F238E27FC236}">
                <a16:creationId xmlns:a16="http://schemas.microsoft.com/office/drawing/2014/main" id="{F00DCA2D-A59D-B045-F444-582C5058F9AA}"/>
              </a:ext>
            </a:extLst>
          </p:cNvPr>
          <p:cNvSpPr txBox="1"/>
          <p:nvPr/>
        </p:nvSpPr>
        <p:spPr>
          <a:xfrm>
            <a:off x="2262230" y="2643356"/>
            <a:ext cx="6895750" cy="1015663"/>
          </a:xfrm>
          <a:prstGeom prst="rect">
            <a:avLst/>
          </a:prstGeom>
          <a:noFill/>
        </p:spPr>
        <p:txBody>
          <a:bodyPr wrap="square">
            <a:spAutoFit/>
          </a:bodyPr>
          <a:lstStyle/>
          <a:p>
            <a:r>
              <a:rPr lang="en-US" sz="6000" dirty="0">
                <a:latin typeface="Raleway" pitchFamily="2" charset="0"/>
              </a:rPr>
              <a:t>www.emcrc.co.uk</a:t>
            </a:r>
            <a:endParaRPr lang="en-GB" sz="6000" dirty="0">
              <a:latin typeface="Raleway" pitchFamily="2" charset="0"/>
            </a:endParaRPr>
          </a:p>
        </p:txBody>
      </p:sp>
    </p:spTree>
    <p:extLst>
      <p:ext uri="{BB962C8B-B14F-4D97-AF65-F5344CB8AC3E}">
        <p14:creationId xmlns:p14="http://schemas.microsoft.com/office/powerpoint/2010/main" val="583602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495</Words>
  <Application>Microsoft Office PowerPoint</Application>
  <PresentationFormat>Widescreen</PresentationFormat>
  <Paragraphs>53</Paragraphs>
  <Slides>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Barlow</vt:lpstr>
      <vt:lpstr>Calibri</vt:lpstr>
      <vt:lpstr>Calibri Light</vt:lpstr>
      <vt:lpstr>Courier New</vt:lpstr>
      <vt:lpstr>Raleway</vt:lpstr>
      <vt:lpstr>Wingdings</vt:lpstr>
      <vt:lpstr>Office Theme</vt:lpstr>
      <vt:lpstr>Office Theme</vt:lpstr>
      <vt:lpstr>Andy Maddison Business Engagement Manager</vt:lpstr>
      <vt:lpstr>PowerPoint Presentation</vt:lpstr>
      <vt:lpstr>PowerPoint Presentation</vt:lpstr>
      <vt:lpstr>PowerPoint Presentation</vt:lpstr>
      <vt:lpstr>PowerPoint Presentation</vt:lpstr>
      <vt:lpstr>CyberPATH Services</vt:lpstr>
      <vt:lpstr>PowerPoint Presentation</vt:lpstr>
      <vt:lpstr>PowerPoint Presentation</vt:lpstr>
      <vt:lpstr>Further information available on our website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Ellis</dc:creator>
  <cp:lastModifiedBy>Andy Maddison</cp:lastModifiedBy>
  <cp:revision>21</cp:revision>
  <dcterms:created xsi:type="dcterms:W3CDTF">2023-12-11T11:43:36Z</dcterms:created>
  <dcterms:modified xsi:type="dcterms:W3CDTF">2024-10-16T07:46:03Z</dcterms:modified>
</cp:coreProperties>
</file>