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20"/>
  </p:notesMasterIdLst>
  <p:sldIdLst>
    <p:sldId id="281" r:id="rId3"/>
    <p:sldId id="269" r:id="rId4"/>
    <p:sldId id="274" r:id="rId5"/>
    <p:sldId id="276" r:id="rId6"/>
    <p:sldId id="270" r:id="rId7"/>
    <p:sldId id="275" r:id="rId8"/>
    <p:sldId id="278" r:id="rId9"/>
    <p:sldId id="271" r:id="rId10"/>
    <p:sldId id="263" r:id="rId11"/>
    <p:sldId id="267" r:id="rId12"/>
    <p:sldId id="272" r:id="rId13"/>
    <p:sldId id="273" r:id="rId14"/>
    <p:sldId id="257" r:id="rId15"/>
    <p:sldId id="268" r:id="rId16"/>
    <p:sldId id="279" r:id="rId17"/>
    <p:sldId id="265" r:id="rId18"/>
    <p:sldId id="280" r:id="rId19"/>
  </p:sldIdLst>
  <p:sldSz cx="12192000" cy="6858000"/>
  <p:notesSz cx="6886575"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87"/>
    <a:srgbClr val="9966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961" autoAdjust="0"/>
  </p:normalViewPr>
  <p:slideViewPr>
    <p:cSldViewPr snapToGrid="0" snapToObjects="1">
      <p:cViewPr varScale="1">
        <p:scale>
          <a:sx n="90" d="100"/>
          <a:sy n="90" d="100"/>
        </p:scale>
        <p:origin x="1392"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Brown" userId="76f205ff-2b8f-481a-984a-4cdc3a79891b" providerId="ADAL" clId="{33D5E494-3633-49FE-B7E3-67D133758D2C}"/>
    <pc:docChg chg="custSel modSld">
      <pc:chgData name="Ian Brown" userId="76f205ff-2b8f-481a-984a-4cdc3a79891b" providerId="ADAL" clId="{33D5E494-3633-49FE-B7E3-67D133758D2C}" dt="2025-04-15T11:20:43.993" v="36" actId="20577"/>
      <pc:docMkLst>
        <pc:docMk/>
      </pc:docMkLst>
      <pc:sldChg chg="modSp mod">
        <pc:chgData name="Ian Brown" userId="76f205ff-2b8f-481a-984a-4cdc3a79891b" providerId="ADAL" clId="{33D5E494-3633-49FE-B7E3-67D133758D2C}" dt="2025-04-15T11:20:43.993" v="36" actId="20577"/>
        <pc:sldMkLst>
          <pc:docMk/>
          <pc:sldMk cId="3681861584" sldId="263"/>
        </pc:sldMkLst>
        <pc:spChg chg="mod">
          <ac:chgData name="Ian Brown" userId="76f205ff-2b8f-481a-984a-4cdc3a79891b" providerId="ADAL" clId="{33D5E494-3633-49FE-B7E3-67D133758D2C}" dt="2025-04-15T11:20:43.993" v="36" actId="20577"/>
          <ac:spMkLst>
            <pc:docMk/>
            <pc:sldMk cId="3681861584" sldId="263"/>
            <ac:spMk id="10" creationId="{FDB51079-EAED-F640-93B0-87F6CB165600}"/>
          </ac:spMkLst>
        </pc:spChg>
        <pc:spChg chg="mod">
          <ac:chgData name="Ian Brown" userId="76f205ff-2b8f-481a-984a-4cdc3a79891b" providerId="ADAL" clId="{33D5E494-3633-49FE-B7E3-67D133758D2C}" dt="2025-04-15T11:20:22.660" v="7" actId="1076"/>
          <ac:spMkLst>
            <pc:docMk/>
            <pc:sldMk cId="3681861584" sldId="263"/>
            <ac:spMk id="17" creationId="{925D71A1-CF8C-5040-9F2C-3B2E29C12600}"/>
          </ac:spMkLst>
        </pc:spChg>
      </pc:sldChg>
      <pc:sldChg chg="modNotesTx">
        <pc:chgData name="Ian Brown" userId="76f205ff-2b8f-481a-984a-4cdc3a79891b" providerId="ADAL" clId="{33D5E494-3633-49FE-B7E3-67D133758D2C}" dt="2025-04-15T11:16:24.248" v="3" actId="20577"/>
        <pc:sldMkLst>
          <pc:docMk/>
          <pc:sldMk cId="269437331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676"/>
          </a:xfrm>
          <a:prstGeom prst="rect">
            <a:avLst/>
          </a:prstGeom>
        </p:spPr>
        <p:txBody>
          <a:bodyPr vert="horz" lIns="96597" tIns="48299" rIns="96597" bIns="48299" rtlCol="0"/>
          <a:lstStyle>
            <a:lvl1pPr algn="l">
              <a:defRPr sz="1300"/>
            </a:lvl1pPr>
          </a:lstStyle>
          <a:p>
            <a:endParaRPr lang="en-GB" dirty="0"/>
          </a:p>
        </p:txBody>
      </p:sp>
      <p:sp>
        <p:nvSpPr>
          <p:cNvPr id="3" name="Date Placeholder 2"/>
          <p:cNvSpPr>
            <a:spLocks noGrp="1"/>
          </p:cNvSpPr>
          <p:nvPr>
            <p:ph type="dt" idx="1"/>
          </p:nvPr>
        </p:nvSpPr>
        <p:spPr>
          <a:xfrm>
            <a:off x="3900799" y="0"/>
            <a:ext cx="2984183" cy="502676"/>
          </a:xfrm>
          <a:prstGeom prst="rect">
            <a:avLst/>
          </a:prstGeom>
        </p:spPr>
        <p:txBody>
          <a:bodyPr vert="horz" lIns="96597" tIns="48299" rIns="96597" bIns="48299" rtlCol="0"/>
          <a:lstStyle>
            <a:lvl1pPr algn="r">
              <a:defRPr sz="1300"/>
            </a:lvl1pPr>
          </a:lstStyle>
          <a:p>
            <a:fld id="{177E43C7-315D-425F-A51A-CC2071DC600F}" type="datetimeFigureOut">
              <a:rPr lang="en-GB" smtClean="0"/>
              <a:t>15/04/2025</a:t>
            </a:fld>
            <a:endParaRPr lang="en-GB" dirty="0"/>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597" tIns="48299" rIns="96597" bIns="48299" rtlCol="0" anchor="ctr"/>
          <a:lstStyle/>
          <a:p>
            <a:endParaRPr lang="en-GB" dirty="0"/>
          </a:p>
        </p:txBody>
      </p:sp>
      <p:sp>
        <p:nvSpPr>
          <p:cNvPr id="5" name="Notes Placeholder 4"/>
          <p:cNvSpPr>
            <a:spLocks noGrp="1"/>
          </p:cNvSpPr>
          <p:nvPr>
            <p:ph type="body" sz="quarter" idx="3"/>
          </p:nvPr>
        </p:nvSpPr>
        <p:spPr>
          <a:xfrm>
            <a:off x="688658" y="4821506"/>
            <a:ext cx="5509260" cy="3944868"/>
          </a:xfrm>
          <a:prstGeom prst="rect">
            <a:avLst/>
          </a:prstGeom>
        </p:spPr>
        <p:txBody>
          <a:bodyPr vert="horz" lIns="96597" tIns="48299" rIns="96597" bIns="482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183" cy="502674"/>
          </a:xfrm>
          <a:prstGeom prst="rect">
            <a:avLst/>
          </a:prstGeom>
        </p:spPr>
        <p:txBody>
          <a:bodyPr vert="horz" lIns="96597" tIns="48299" rIns="96597" bIns="48299"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0799" y="9516039"/>
            <a:ext cx="2984183" cy="502674"/>
          </a:xfrm>
          <a:prstGeom prst="rect">
            <a:avLst/>
          </a:prstGeom>
        </p:spPr>
        <p:txBody>
          <a:bodyPr vert="horz" lIns="96597" tIns="48299" rIns="96597" bIns="48299" rtlCol="0" anchor="b"/>
          <a:lstStyle>
            <a:lvl1pPr algn="r">
              <a:defRPr sz="1300"/>
            </a:lvl1pPr>
          </a:lstStyle>
          <a:p>
            <a:fld id="{832B1A95-549D-42EC-8847-D1D3DE076808}" type="slidenum">
              <a:rPr lang="en-GB" smtClean="0"/>
              <a:t>‹#›</a:t>
            </a:fld>
            <a:endParaRPr lang="en-GB" dirty="0"/>
          </a:p>
        </p:txBody>
      </p:sp>
    </p:spTree>
    <p:extLst>
      <p:ext uri="{BB962C8B-B14F-4D97-AF65-F5344CB8AC3E}">
        <p14:creationId xmlns:p14="http://schemas.microsoft.com/office/powerpoint/2010/main" val="229299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1</a:t>
            </a:fld>
            <a:endParaRPr lang="en-GB" dirty="0"/>
          </a:p>
        </p:txBody>
      </p:sp>
    </p:spTree>
    <p:extLst>
      <p:ext uri="{BB962C8B-B14F-4D97-AF65-F5344CB8AC3E}">
        <p14:creationId xmlns:p14="http://schemas.microsoft.com/office/powerpoint/2010/main" val="262863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Supporting the physical activity and sport sector</a:t>
            </a:r>
          </a:p>
          <a:p>
            <a:r>
              <a:rPr lang="en-US" dirty="0">
                <a:latin typeface="Arial" panose="020B0604020202020204" pitchFamily="34" charset="0"/>
                <a:cs typeface="Arial" panose="020B0604020202020204" pitchFamily="34" charset="0"/>
              </a:rPr>
              <a:t>Supporting a resilient and relevant physical activity sector, impactful promotion of accessible options and pathways to be or become active.</a:t>
            </a:r>
          </a:p>
          <a:p>
            <a:endParaRPr lang="en-GB"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Place Based Approach</a:t>
            </a:r>
          </a:p>
          <a:p>
            <a:r>
              <a:rPr lang="en-US" dirty="0">
                <a:latin typeface="Arial" panose="020B0604020202020204" pitchFamily="34" charset="0"/>
                <a:cs typeface="Arial" panose="020B0604020202020204" pitchFamily="34" charset="0"/>
              </a:rPr>
              <a:t>Implement a data and insight driven approach to attract investment, drive scalability and facilitate knowledge exchange in Lincolnshire through strategic partnerships and communication.</a:t>
            </a: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Let’s Move Lincolnshire</a:t>
            </a:r>
          </a:p>
          <a:p>
            <a:r>
              <a:rPr lang="en-US" dirty="0">
                <a:latin typeface="Arial" panose="020B0604020202020204" pitchFamily="34" charset="0"/>
                <a:cs typeface="Arial" panose="020B0604020202020204" pitchFamily="34" charset="0"/>
              </a:rPr>
              <a:t>Convene &amp; connect to support the LML movement and shared delivery plan. Engaging stakeholders and showcasing our collective impact on reducing the inequalities in physical activity.</a:t>
            </a:r>
          </a:p>
          <a:p>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4</a:t>
            </a:fld>
            <a:endParaRPr lang="en-GB" dirty="0"/>
          </a:p>
        </p:txBody>
      </p:sp>
    </p:spTree>
    <p:extLst>
      <p:ext uri="{BB962C8B-B14F-4D97-AF65-F5344CB8AC3E}">
        <p14:creationId xmlns:p14="http://schemas.microsoft.com/office/powerpoint/2010/main" val="160681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6</a:t>
            </a:fld>
            <a:endParaRPr lang="en-GB" dirty="0"/>
          </a:p>
        </p:txBody>
      </p:sp>
    </p:spTree>
    <p:extLst>
      <p:ext uri="{BB962C8B-B14F-4D97-AF65-F5344CB8AC3E}">
        <p14:creationId xmlns:p14="http://schemas.microsoft.com/office/powerpoint/2010/main" val="55131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Lorna Fillingham - </a:t>
            </a:r>
            <a:r>
              <a:rPr lang="en-US" b="0" i="0" dirty="0">
                <a:effectLst/>
                <a:latin typeface="-apple-system"/>
              </a:rPr>
              <a:t>Campaigner &amp; advocate for better disabled access and facilities – Scunthorpe</a:t>
            </a:r>
          </a:p>
          <a:p>
            <a:endParaRPr lang="en-US" b="0" i="0" dirty="0">
              <a:effectLst/>
              <a:latin typeface="-apple-system"/>
            </a:endParaRPr>
          </a:p>
          <a:p>
            <a:r>
              <a:rPr lang="en-US" b="0" i="0" dirty="0">
                <a:effectLst/>
                <a:latin typeface="-apple-system"/>
              </a:rPr>
              <a:t>Told her story at our AGM in Boston – She also did a session with the staff team.</a:t>
            </a:r>
          </a:p>
          <a:p>
            <a:endParaRPr lang="en-US" b="0" i="0" dirty="0">
              <a:effectLst/>
              <a:latin typeface="-apple-system"/>
            </a:endParaRPr>
          </a:p>
          <a:p>
            <a:r>
              <a:rPr lang="en-US" b="0" i="0" dirty="0">
                <a:effectLst/>
                <a:latin typeface="-apple-system"/>
              </a:rPr>
              <a:t>Conversations with Scope and sharing of resources – as well as regional meetings DRC</a:t>
            </a:r>
          </a:p>
          <a:p>
            <a:endParaRPr lang="en-US" b="0" i="0" dirty="0">
              <a:effectLst/>
              <a:latin typeface="-apple-system"/>
            </a:endParaRPr>
          </a:p>
          <a:p>
            <a:r>
              <a:rPr lang="en-US" b="0" i="0" dirty="0">
                <a:effectLst/>
                <a:latin typeface="-apple-system"/>
              </a:rPr>
              <a:t>Talking to planners – SEL play park strategy </a:t>
            </a:r>
          </a:p>
          <a:p>
            <a:endParaRPr lang="en-US" b="0" i="0" dirty="0">
              <a:effectLst/>
              <a:latin typeface="-apple-system"/>
            </a:endParaRPr>
          </a:p>
          <a:p>
            <a:r>
              <a:rPr lang="en-US" b="0" i="0" dirty="0">
                <a:effectLst/>
                <a:latin typeface="-apple-system"/>
              </a:rPr>
              <a:t>Discussions at panel meetings led to it now being a condition of the grant.</a:t>
            </a:r>
          </a:p>
          <a:p>
            <a:endParaRPr lang="en-US" b="0" i="0" dirty="0">
              <a:effectLst/>
              <a:latin typeface="-apple-system"/>
            </a:endParaRPr>
          </a:p>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7</a:t>
            </a:fld>
            <a:endParaRPr lang="en-GB" dirty="0"/>
          </a:p>
        </p:txBody>
      </p:sp>
    </p:spTree>
    <p:extLst>
      <p:ext uri="{BB962C8B-B14F-4D97-AF65-F5344CB8AC3E}">
        <p14:creationId xmlns:p14="http://schemas.microsoft.com/office/powerpoint/2010/main" val="248352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Greater Lincs disability </a:t>
            </a:r>
            <a:r>
              <a:rPr lang="en-US" b="1" dirty="0">
                <a:latin typeface="Arial" panose="020B0604020202020204" pitchFamily="34" charset="0"/>
                <a:cs typeface="Arial" panose="020B0604020202020204" pitchFamily="34" charset="0"/>
              </a:rPr>
              <a:t>20.1%    219,906</a:t>
            </a:r>
          </a:p>
          <a:p>
            <a:r>
              <a:rPr lang="en-US" b="1" dirty="0">
                <a:latin typeface="Arial" panose="020B0604020202020204" pitchFamily="34" charset="0"/>
                <a:cs typeface="Arial" panose="020B0604020202020204" pitchFamily="34" charset="0"/>
              </a:rPr>
              <a:t>East Lindsey </a:t>
            </a:r>
            <a:r>
              <a:rPr lang="en-US" dirty="0">
                <a:latin typeface="Arial" panose="020B0604020202020204" pitchFamily="34" charset="0"/>
                <a:cs typeface="Arial" panose="020B0604020202020204" pitchFamily="34" charset="0"/>
              </a:rPr>
              <a:t>9.9% 16,149 were limited a lot 12.3% limited a little </a:t>
            </a:r>
            <a:r>
              <a:rPr lang="en-US" b="1" dirty="0">
                <a:latin typeface="Arial" panose="020B0604020202020204" pitchFamily="34" charset="0"/>
                <a:cs typeface="Arial" panose="020B0604020202020204" pitchFamily="34" charset="0"/>
              </a:rPr>
              <a:t>22.5% in total </a:t>
            </a:r>
          </a:p>
          <a:p>
            <a:pPr defTabSz="965972"/>
            <a:r>
              <a:rPr lang="en-GB" sz="1900" b="1" dirty="0">
                <a:latin typeface="Arial" panose="020B0604020202020204" pitchFamily="34" charset="0"/>
                <a:ea typeface="Calibri" panose="020F0502020204030204" pitchFamily="34" charset="0"/>
                <a:cs typeface="Arial" panose="020B0604020202020204" pitchFamily="34" charset="0"/>
              </a:rPr>
              <a:t>ELDC</a:t>
            </a:r>
            <a:r>
              <a:rPr lang="en-GB" sz="1900" dirty="0">
                <a:latin typeface="Arial" panose="020B0604020202020204" pitchFamily="34" charset="0"/>
                <a:ea typeface="Calibri" panose="020F0502020204030204" pitchFamily="34" charset="0"/>
                <a:cs typeface="Arial" panose="020B0604020202020204" pitchFamily="34" charset="0"/>
              </a:rPr>
              <a:t> has 22.2% (31,080 people) with a disability or long-term health condition and </a:t>
            </a:r>
            <a:r>
              <a:rPr lang="en-GB" sz="1900" b="1" dirty="0">
                <a:latin typeface="Arial" panose="020B0604020202020204" pitchFamily="34" charset="0"/>
                <a:ea typeface="Calibri" panose="020F0502020204030204" pitchFamily="34" charset="0"/>
                <a:cs typeface="Arial" panose="020B0604020202020204" pitchFamily="34" charset="0"/>
              </a:rPr>
              <a:t>the highest proportion of two or more disabled people within a household in the English local authorities at 10.3% of households</a:t>
            </a:r>
            <a:r>
              <a:rPr lang="en-GB" sz="1900" dirty="0">
                <a:latin typeface="Arial" panose="020B0604020202020204" pitchFamily="34" charset="0"/>
                <a:ea typeface="Calibri" panose="020F0502020204030204" pitchFamily="34" charset="0"/>
                <a:cs typeface="Arial" panose="020B0604020202020204" pitchFamily="34" charset="0"/>
              </a:rPr>
              <a:t>.</a:t>
            </a:r>
            <a:endParaRPr lang="en-GB" sz="1900" dirty="0">
              <a:latin typeface="Calibri" panose="020F0502020204030204" pitchFamily="34" charset="0"/>
              <a:ea typeface="Calibri" panose="020F050202020403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2B1A95-549D-42EC-8847-D1D3DE076808}" type="slidenum">
              <a:rPr lang="en-GB" smtClean="0"/>
              <a:t>8</a:t>
            </a:fld>
            <a:endParaRPr lang="en-GB" dirty="0"/>
          </a:p>
        </p:txBody>
      </p:sp>
    </p:spTree>
    <p:extLst>
      <p:ext uri="{BB962C8B-B14F-4D97-AF65-F5344CB8AC3E}">
        <p14:creationId xmlns:p14="http://schemas.microsoft.com/office/powerpoint/2010/main" val="281318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11</a:t>
            </a:fld>
            <a:endParaRPr lang="en-GB" dirty="0"/>
          </a:p>
        </p:txBody>
      </p:sp>
    </p:spTree>
    <p:extLst>
      <p:ext uri="{BB962C8B-B14F-4D97-AF65-F5344CB8AC3E}">
        <p14:creationId xmlns:p14="http://schemas.microsoft.com/office/powerpoint/2010/main" val="2492809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13</a:t>
            </a:fld>
            <a:endParaRPr lang="en-GB" dirty="0"/>
          </a:p>
        </p:txBody>
      </p:sp>
    </p:spTree>
    <p:extLst>
      <p:ext uri="{BB962C8B-B14F-4D97-AF65-F5344CB8AC3E}">
        <p14:creationId xmlns:p14="http://schemas.microsoft.com/office/powerpoint/2010/main" val="186384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B1A95-549D-42EC-8847-D1D3DE076808}" type="slidenum">
              <a:rPr lang="en-GB" smtClean="0"/>
              <a:t>17</a:t>
            </a:fld>
            <a:endParaRPr lang="en-GB" dirty="0"/>
          </a:p>
        </p:txBody>
      </p:sp>
    </p:spTree>
    <p:extLst>
      <p:ext uri="{BB962C8B-B14F-4D97-AF65-F5344CB8AC3E}">
        <p14:creationId xmlns:p14="http://schemas.microsoft.com/office/powerpoint/2010/main" val="15343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1932-8AF7-A044-9628-B25FEEB8D4E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155246-602B-9A41-B295-BC5635905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B94B0BE-B508-9143-BCE6-A2729BE9C72B}"/>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3C8B77BE-9E36-0D44-9F7B-8CB671CF67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005F23-A23C-964B-AB76-2A0EA9F8856C}"/>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417710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53CE-3B28-AF4F-9EEC-CC5CDB0FD2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5C933D-7F84-F942-A05E-6FE1C65F62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F824B7-7002-A143-B44A-E0B0878228F0}"/>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AEB7E473-7F17-6F4B-9E14-859E776A99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A0104B-1804-8A45-A4C7-FF987E36D875}"/>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3503112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50C8-94EF-7847-BE8C-AFC9A8DD997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55B008-9ABD-D943-A6FE-37E2E59BB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B52530B-3B71-5549-AA64-BE8D2F14E3BC}"/>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B39C9B36-6A9F-E049-A636-3A0B34FFBD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B4AF7E-8BA4-6D43-A7F6-8004184C10EE}"/>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3613539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9DDD-67C5-5745-A700-BDD37EA1E1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B7FA71-3F52-CE41-9C5D-18F1A5105E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B02162-53E1-024D-A7E4-B893D2F729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2ACB0D-49E4-3A47-8D82-93DF637E1722}"/>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6" name="Footer Placeholder 5">
            <a:extLst>
              <a:ext uri="{FF2B5EF4-FFF2-40B4-BE49-F238E27FC236}">
                <a16:creationId xmlns:a16="http://schemas.microsoft.com/office/drawing/2014/main" id="{66A42D72-1D73-8744-8B49-E7561A5BA1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99A0D1-3232-B647-9BAC-DD44904F3FE7}"/>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2187812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218D-9383-8242-956E-2AF97FEDE28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529718-D7F4-F141-934F-D0364C55C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C3FD619-E3D3-0F4F-8C08-1A0B097724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2EC3E4F-DC89-B542-9604-560C978A7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EC051C3-9FDA-6A4D-85C0-301AE1409F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212D6D3-2840-4443-8A44-F6110DBF5C80}"/>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8" name="Footer Placeholder 7">
            <a:extLst>
              <a:ext uri="{FF2B5EF4-FFF2-40B4-BE49-F238E27FC236}">
                <a16:creationId xmlns:a16="http://schemas.microsoft.com/office/drawing/2014/main" id="{5C753959-4F0B-EC4E-9D55-C025A35199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970717-F27C-BE4F-9C48-B22FA0C22569}"/>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1028274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68774-5720-F840-A4F2-E7F415068C9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F29E981-EC24-EC42-B06D-27C92172F71E}"/>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4" name="Footer Placeholder 3">
            <a:extLst>
              <a:ext uri="{FF2B5EF4-FFF2-40B4-BE49-F238E27FC236}">
                <a16:creationId xmlns:a16="http://schemas.microsoft.com/office/drawing/2014/main" id="{E37CDB6D-88CE-FA40-B14B-6B4AD22B62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756BC9-2224-CF44-8CC4-396A4CD8423F}"/>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3248359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C834B8-E948-E445-8D97-245C0C9E0F22}"/>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3" name="Footer Placeholder 2">
            <a:extLst>
              <a:ext uri="{FF2B5EF4-FFF2-40B4-BE49-F238E27FC236}">
                <a16:creationId xmlns:a16="http://schemas.microsoft.com/office/drawing/2014/main" id="{5FD2F6CB-2B7A-C94C-8CEA-72C66550A2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D0B3B35-32B1-0F4D-973B-122E911BB2A6}"/>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486181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81C8-E42F-6D46-93C5-34FB11BB77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AFB840-1E02-9844-8132-9094C165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4B93819-EBC2-514B-98CC-0122AC269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A28A4A-44D7-8143-BAAD-42BBE554C207}"/>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6" name="Footer Placeholder 5">
            <a:extLst>
              <a:ext uri="{FF2B5EF4-FFF2-40B4-BE49-F238E27FC236}">
                <a16:creationId xmlns:a16="http://schemas.microsoft.com/office/drawing/2014/main" id="{94696E5B-49C3-5B4A-88FA-3C3E88E5DC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6C2421-A266-7E45-83CF-8376B7433ED8}"/>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119715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3FAA-313C-9147-BEEB-936C3DB3B1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BA05AA7-B955-4447-BAFE-95118D074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8C70BC-FB15-F746-9EDE-E4CE1ED07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FFB2E2-6C53-5846-85AE-ED225DC12C44}"/>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6" name="Footer Placeholder 5">
            <a:extLst>
              <a:ext uri="{FF2B5EF4-FFF2-40B4-BE49-F238E27FC236}">
                <a16:creationId xmlns:a16="http://schemas.microsoft.com/office/drawing/2014/main" id="{066F2B58-00D6-844C-AB5E-4EE587CC99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F10037-A421-B847-A1BD-AC17C8518543}"/>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445264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BE8B-8DE3-5A49-A6E2-010F60186A2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8E57BB6-5FBE-7847-837F-47BD2B9825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597587-1F44-8342-8D7F-FE391D139186}"/>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7ACABA0A-85BE-6E4E-9158-13B2E7292B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36ECF-AD49-7544-9DAD-D2308841ED2A}"/>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1394191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ECBA28-2B40-354C-8B31-C6031E6B78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66A2970-9B6A-7B4E-B23E-A42279F645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BFF5B2-8FC1-844A-BE30-8A813F186740}"/>
              </a:ext>
            </a:extLst>
          </p:cNvPr>
          <p:cNvSpPr>
            <a:spLocks noGrp="1"/>
          </p:cNvSpPr>
          <p:nvPr>
            <p:ph type="dt" sz="half" idx="10"/>
          </p:nvPr>
        </p:nvSpPr>
        <p:spPr/>
        <p:txBody>
          <a:body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B63662A3-8A0B-9E40-A26A-6EDAD00836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223FC6-7579-904D-8543-AB59588FAD63}"/>
              </a:ext>
            </a:extLst>
          </p:cNvPr>
          <p:cNvSpPr>
            <a:spLocks noGrp="1"/>
          </p:cNvSpPr>
          <p:nvPr>
            <p:ph type="sldNum" sz="quarter" idx="12"/>
          </p:nvPr>
        </p:nvSpPr>
        <p:spPr/>
        <p:txBody>
          <a:bodyPr/>
          <a:lstStyle/>
          <a:p>
            <a:fld id="{F33F2A92-D659-3849-B41C-5F8C5431A761}" type="slidenum">
              <a:rPr lang="en-US" smtClean="0"/>
              <a:t>‹#›</a:t>
            </a:fld>
            <a:endParaRPr lang="en-US" dirty="0"/>
          </a:p>
        </p:txBody>
      </p:sp>
    </p:spTree>
    <p:extLst>
      <p:ext uri="{BB962C8B-B14F-4D97-AF65-F5344CB8AC3E}">
        <p14:creationId xmlns:p14="http://schemas.microsoft.com/office/powerpoint/2010/main" val="9856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4/15/2025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454F5D-14B9-CD42-8889-975272BACB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B6A777-9BA8-E74E-AB02-9A2631DFF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EA7479-8419-F744-90A0-64BD69D10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0B897-A817-8647-B771-33B86F014829}" type="datetimeFigureOut">
              <a:rPr lang="en-US" smtClean="0"/>
              <a:t>4/15/2025</a:t>
            </a:fld>
            <a:endParaRPr lang="en-US" dirty="0"/>
          </a:p>
        </p:txBody>
      </p:sp>
      <p:sp>
        <p:nvSpPr>
          <p:cNvPr id="5" name="Footer Placeholder 4">
            <a:extLst>
              <a:ext uri="{FF2B5EF4-FFF2-40B4-BE49-F238E27FC236}">
                <a16:creationId xmlns:a16="http://schemas.microsoft.com/office/drawing/2014/main" id="{41513456-D593-D441-B053-7C1A56A58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794F73-FA43-F348-BACA-D7054997A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F2A92-D659-3849-B41C-5F8C5431A761}" type="slidenum">
              <a:rPr lang="en-US" smtClean="0"/>
              <a:t>‹#›</a:t>
            </a:fld>
            <a:endParaRPr lang="en-US" dirty="0"/>
          </a:p>
        </p:txBody>
      </p:sp>
    </p:spTree>
    <p:extLst>
      <p:ext uri="{BB962C8B-B14F-4D97-AF65-F5344CB8AC3E}">
        <p14:creationId xmlns:p14="http://schemas.microsoft.com/office/powerpoint/2010/main" val="42170067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hyperlink" Target="../OneDrive%20-%20ACTIVE%20LINCOLNSHIRE/Desktop/Active%20Lincolnshire%20Inclusive%20Language%20Guide%20(A4%20-%20single%20pages)%20v5b.pdf" TargetMode="External"/><Relationship Id="rId5" Type="http://schemas.openxmlformats.org/officeDocument/2006/relationships/image" Target="../media/image2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hyperlink" Target="../OneDrive%20-%20ACTIVE%20LINCOLNSHIRE/Desktop/Active%20Lincolnshire%20Inclusive%20Language%20Guide%20(A4%20-%20single%20pages)%20v5b.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s://design.homeoffice.gov.uk/accessibility/inclusive-languag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Communications@ActiveLincolnshire.co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eur01.safelinks.protection.outlook.com/?url=http%3A%2F%2Fwww.activelincolnshire.com%2Fsafeguarding&amp;data=05%7C02%7Cian.brown%40activelincolnshire.com%7Ca9f638a2eda04c3029ce08dd3ecebdc0%7Cf3585c569eea40f3b95ba7b80d73eb37%7C0%7C0%7C638735779856557658%7CUnknown%7CTWFpbGZsb3d8eyJFbXB0eU1hcGkiOnRydWUsIlYiOiIwLjAuMDAwMCIsIlAiOiJXaW4zMiIsIkFOIjoiTWFpbCIsIldUIjoyfQ%3D%3D%7C0%7C%7C%7C&amp;sdata=ClvuW6Ohi21UtAnK3HB5FzzbFnQhzQrwVDtUrcj4Oqc%3D&amp;reserved=0" TargetMode="External"/><Relationship Id="rId3" Type="http://schemas.openxmlformats.org/officeDocument/2006/relationships/hyperlink" Target="https://eur01.safelinks.protection.outlook.com/?url=https%3A%2F%2Fwww.inclusiveemployers.co.uk%2Fblog%2Fwhy-we-use-pronouns-in-signatures%2F&amp;data=05%7C01%7C%7Cc80ad89e8d694efaae0708db97d7bc53%7Cf3585c569eea40f3b95ba7b80d73eb37%7C0%7C0%7C638270725080772250%7CUnknown%7CTWFpbGZsb3d8eyJWIjoiMC4wLjAwMDAiLCJQIjoiV2luMzIiLCJBTiI6Ik1haWwiLCJXVCI6Mn0%3D%7C3000%7C%7C%7C&amp;sdata=CPEb7fvSc4x9Edk2ZEMokxXEzZ9ZKi6OLz%2FMtNi4fzE%3D&amp;reserved=0" TargetMode="External"/><Relationship Id="rId7" Type="http://schemas.openxmlformats.org/officeDocument/2006/relationships/hyperlink" Target="https://eur01.safelinks.protection.outlook.com/?url=http%3A%2F%2Fwww.activelincolnshire.com%2Fsafeguarding&amp;data=05%7C02%7Cian.brown%40activelincolnshire.com%7Ca9f638a2eda04c3029ce08dd3ecebdc0%7Cf3585c569eea40f3b95ba7b80d73eb37%7C0%7C0%7C638735779856527738%7CUnknown%7CTWFpbGZsb3d8eyJFbXB0eU1hcGkiOnRydWUsIlYiOiIwLjAuMDAwMCIsIlAiOiJXaW4zMiIsIkFOIjoiTWFpbCIsIldUIjoyfQ%3D%3D%7C0%7C%7C%7C&amp;sdata=%2BN8%2BLcgfmdlLQ0cvfchDRkTZsSDnr52VgQAMjzq9nXM%3D&amp;reserved=0" TargetMode="External"/><Relationship Id="rId2" Type="http://schemas.openxmlformats.org/officeDocument/2006/relationships/hyperlink" Target="mailto:Ian.Brown@ActiveLincolnshire.com" TargetMode="External"/><Relationship Id="rId1" Type="http://schemas.openxmlformats.org/officeDocument/2006/relationships/slideLayout" Target="../slideLayouts/slideLayout2.xml"/><Relationship Id="rId6" Type="http://schemas.openxmlformats.org/officeDocument/2006/relationships/hyperlink" Target="https://eur01.safelinks.protection.outlook.com/?url=http%3A%2F%2Fwww.activelincolnshire.com%2Fsafeguarding&amp;data=05%7C02%7Cian.brown%40activelincolnshire.com%7Ca9f638a2eda04c3029ce08dd3ecebdc0%7Cf3585c569eea40f3b95ba7b80d73eb37%7C0%7C0%7C638735779856502589%7CUnknown%7CTWFpbGZsb3d8eyJFbXB0eU1hcGkiOnRydWUsIlYiOiIwLjAuMDAwMCIsIlAiOiJXaW4zMiIsIkFOIjoiTWFpbCIsIldUIjoyfQ%3D%3D%7C0%7C%7C%7C&amp;sdata=ccZ00qDUGYc3tHq4QoMa%2F4SRpOMJ9Hna608Ze3YgRho%3D&amp;reserved=0" TargetMode="External"/><Relationship Id="rId5" Type="http://schemas.openxmlformats.org/officeDocument/2006/relationships/hyperlink" Target="https://eur01.safelinks.protection.outlook.com/?url=http%3A%2F%2Fwww.letsmovelincolnshire.com%2F&amp;data=05%7C02%7Cian.brown%40activelincolnshire.com%7Ca9f638a2eda04c3029ce08dd3ecebdc0%7Cf3585c569eea40f3b95ba7b80d73eb37%7C0%7C0%7C638735779856485975%7CUnknown%7CTWFpbGZsb3d8eyJFbXB0eU1hcGkiOnRydWUsIlYiOiIwLjAuMDAwMCIsIlAiOiJXaW4zMiIsIkFOIjoiTWFpbCIsIldUIjoyfQ%3D%3D%7C0%7C%7C%7C&amp;sdata=P48KvCzT%2BgonZm2uPRRohdB%2FaTYIOoQ7grjURu9rEls%3D&amp;reserved=0" TargetMode="External"/><Relationship Id="rId4" Type="http://schemas.openxmlformats.org/officeDocument/2006/relationships/hyperlink" Target="https://eur01.safelinks.protection.outlook.com/?url=http%3A%2F%2Fwww.activelincolnshire.com%2F&amp;data=05%7C02%7Cian.brown%40activelincolnshire.com%7Ca9f638a2eda04c3029ce08dd3ecebdc0%7Cf3585c569eea40f3b95ba7b80d73eb37%7C0%7C0%7C638735779856462368%7CUnknown%7CTWFpbGZsb3d8eyJFbXB0eU1hcGkiOnRydWUsIlYiOiIwLjAuMDAwMCIsIlAiOiJXaW4zMiIsIkFOIjoiTWFpbCIsIldUIjoyfQ%3D%3D%7C0%7C%7C%7C&amp;sdata=Pv34GYqb1plbDkOsYhK7ZPtE1vbOqRgfr8Jgle5ON6s%3D&amp;reserved=0" TargetMode="Externa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s://movingtoinclusion.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57B3FC44-E914-B247-AF5B-8D1CBEC36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1999" cy="6858000"/>
          </a:xfrm>
          <a:prstGeom prst="rect">
            <a:avLst/>
          </a:prstGeom>
        </p:spPr>
      </p:pic>
      <p:sp>
        <p:nvSpPr>
          <p:cNvPr id="4" name="Rectangle 3">
            <a:extLst>
              <a:ext uri="{FF2B5EF4-FFF2-40B4-BE49-F238E27FC236}">
                <a16:creationId xmlns:a16="http://schemas.microsoft.com/office/drawing/2014/main" id="{13B87BA3-9706-3348-8B78-85E4643491DF}"/>
              </a:ext>
            </a:extLst>
          </p:cNvPr>
          <p:cNvSpPr/>
          <p:nvPr/>
        </p:nvSpPr>
        <p:spPr>
          <a:xfrm>
            <a:off x="-1" y="0"/>
            <a:ext cx="12192000" cy="6858000"/>
          </a:xfrm>
          <a:prstGeom prst="rect">
            <a:avLst/>
          </a:prstGeom>
          <a:solidFill>
            <a:srgbClr val="230A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7E5C01D1-7CCE-4849-BD02-73AD19A97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615" y="523513"/>
            <a:ext cx="2138525" cy="1073793"/>
          </a:xfrm>
          <a:prstGeom prst="rect">
            <a:avLst/>
          </a:prstGeom>
        </p:spPr>
      </p:pic>
      <p:pic>
        <p:nvPicPr>
          <p:cNvPr id="12" name="Picture 11" descr="Shape&#10;&#10;Description automatically generated">
            <a:extLst>
              <a:ext uri="{FF2B5EF4-FFF2-40B4-BE49-F238E27FC236}">
                <a16:creationId xmlns:a16="http://schemas.microsoft.com/office/drawing/2014/main" id="{62A2D59C-291F-204E-8A75-EB1E277849FF}"/>
              </a:ext>
            </a:extLst>
          </p:cNvPr>
          <p:cNvPicPr>
            <a:picLocks noChangeAspect="1"/>
          </p:cNvPicPr>
          <p:nvPr/>
        </p:nvPicPr>
        <p:blipFill rotWithShape="1">
          <a:blip r:embed="rId5" cstate="screen">
            <a:alphaModFix amt="20000"/>
            <a:extLst>
              <a:ext uri="{28A0092B-C50C-407E-A947-70E740481C1C}">
                <a14:useLocalDpi xmlns:a14="http://schemas.microsoft.com/office/drawing/2010/main"/>
              </a:ext>
            </a:extLst>
          </a:blip>
          <a:srcRect l="-148"/>
          <a:stretch/>
        </p:blipFill>
        <p:spPr>
          <a:xfrm>
            <a:off x="4526280" y="0"/>
            <a:ext cx="7665719" cy="6858002"/>
          </a:xfrm>
          <a:prstGeom prst="rect">
            <a:avLst/>
          </a:prstGeom>
        </p:spPr>
      </p:pic>
      <p:sp>
        <p:nvSpPr>
          <p:cNvPr id="8" name="TextBox 7">
            <a:extLst>
              <a:ext uri="{FF2B5EF4-FFF2-40B4-BE49-F238E27FC236}">
                <a16:creationId xmlns:a16="http://schemas.microsoft.com/office/drawing/2014/main" id="{D10A1751-EF29-0546-BAA9-55166AD5F358}"/>
              </a:ext>
            </a:extLst>
          </p:cNvPr>
          <p:cNvSpPr txBox="1"/>
          <p:nvPr/>
        </p:nvSpPr>
        <p:spPr>
          <a:xfrm>
            <a:off x="919615" y="4588680"/>
            <a:ext cx="7220607" cy="619913"/>
          </a:xfrm>
          <a:prstGeom prst="rect">
            <a:avLst/>
          </a:prstGeom>
          <a:noFill/>
        </p:spPr>
        <p:txBody>
          <a:bodyPr wrap="square" lIns="91440" tIns="45720" rIns="91440" bIns="45720" rtlCol="0" anchor="t">
            <a:spAutoFit/>
          </a:bodyPr>
          <a:lstStyle/>
          <a:p>
            <a:pPr>
              <a:lnSpc>
                <a:spcPts val="5000"/>
              </a:lnSpc>
            </a:pPr>
            <a:r>
              <a:rPr lang="en-US" sz="1600" b="1" dirty="0">
                <a:solidFill>
                  <a:srgbClr val="FF8432"/>
                </a:solidFill>
                <a:latin typeface="Arial"/>
                <a:cs typeface="Arial"/>
              </a:rPr>
              <a:t>A</a:t>
            </a:r>
            <a:r>
              <a:rPr lang="en-GB" sz="1600" b="1" dirty="0" err="1">
                <a:solidFill>
                  <a:srgbClr val="FF8432"/>
                </a:solidFill>
                <a:latin typeface="Arial"/>
                <a:cs typeface="Arial"/>
              </a:rPr>
              <a:t>pril</a:t>
            </a:r>
            <a:r>
              <a:rPr lang="en-GB" sz="1600" b="1" dirty="0">
                <a:solidFill>
                  <a:srgbClr val="FF8432"/>
                </a:solidFill>
                <a:latin typeface="Arial"/>
                <a:cs typeface="Arial"/>
              </a:rPr>
              <a:t> 2025</a:t>
            </a:r>
          </a:p>
        </p:txBody>
      </p:sp>
      <p:pic>
        <p:nvPicPr>
          <p:cNvPr id="6" name="Picture 5" descr="Text&#10;&#10;Description automatically generated">
            <a:extLst>
              <a:ext uri="{FF2B5EF4-FFF2-40B4-BE49-F238E27FC236}">
                <a16:creationId xmlns:a16="http://schemas.microsoft.com/office/drawing/2014/main" id="{9F0BB385-C2C3-CD4F-88AD-1D9B6B659F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84932" y="5911837"/>
            <a:ext cx="1519787" cy="674462"/>
          </a:xfrm>
          <a:prstGeom prst="rect">
            <a:avLst/>
          </a:prstGeom>
        </p:spPr>
      </p:pic>
      <p:cxnSp>
        <p:nvCxnSpPr>
          <p:cNvPr id="11" name="Straight Connector 10">
            <a:extLst>
              <a:ext uri="{FF2B5EF4-FFF2-40B4-BE49-F238E27FC236}">
                <a16:creationId xmlns:a16="http://schemas.microsoft.com/office/drawing/2014/main" id="{70E8FDA6-E99F-914B-B433-7606A1DF70E6}"/>
              </a:ext>
            </a:extLst>
          </p:cNvPr>
          <p:cNvCxnSpPr>
            <a:cxnSpLocks/>
          </p:cNvCxnSpPr>
          <p:nvPr/>
        </p:nvCxnSpPr>
        <p:spPr>
          <a:xfrm>
            <a:off x="9994809" y="5958509"/>
            <a:ext cx="0" cy="8994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D09815-63EB-EA48-9B8D-06149CB6E1BE}"/>
              </a:ext>
            </a:extLst>
          </p:cNvPr>
          <p:cNvSpPr txBox="1"/>
          <p:nvPr/>
        </p:nvSpPr>
        <p:spPr>
          <a:xfrm>
            <a:off x="790406" y="2632538"/>
            <a:ext cx="7220607" cy="1376852"/>
          </a:xfrm>
          <a:prstGeom prst="rect">
            <a:avLst/>
          </a:prstGeom>
          <a:noFill/>
        </p:spPr>
        <p:txBody>
          <a:bodyPr wrap="square" lIns="91440" tIns="45720" rIns="91440" bIns="45720" rtlCol="0" anchor="t">
            <a:spAutoFit/>
          </a:bodyPr>
          <a:lstStyle/>
          <a:p>
            <a:pPr>
              <a:lnSpc>
                <a:spcPts val="5000"/>
              </a:lnSpc>
            </a:pPr>
            <a:r>
              <a:rPr lang="en-GB" sz="4800" b="1" dirty="0">
                <a:solidFill>
                  <a:schemeClr val="bg1"/>
                </a:solidFill>
                <a:latin typeface="Arial Black"/>
              </a:rPr>
              <a:t>Diversity and Inclusion</a:t>
            </a:r>
            <a:endParaRPr lang="en-GB" dirty="0"/>
          </a:p>
        </p:txBody>
      </p:sp>
    </p:spTree>
    <p:extLst>
      <p:ext uri="{BB962C8B-B14F-4D97-AF65-F5344CB8AC3E}">
        <p14:creationId xmlns:p14="http://schemas.microsoft.com/office/powerpoint/2010/main" val="66277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person, outdoor, person&#10;&#10;Description automatically generated">
            <a:extLst>
              <a:ext uri="{FF2B5EF4-FFF2-40B4-BE49-F238E27FC236}">
                <a16:creationId xmlns:a16="http://schemas.microsoft.com/office/drawing/2014/main" id="{B57699B6-F83A-D543-92F9-96FC67057E3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a:stretch/>
        </p:blipFill>
        <p:spPr>
          <a:xfrm>
            <a:off x="-25916" y="0"/>
            <a:ext cx="12217916" cy="6857999"/>
          </a:xfrm>
          <a:prstGeom prst="rect">
            <a:avLst/>
          </a:prstGeom>
        </p:spPr>
      </p:pic>
      <p:sp>
        <p:nvSpPr>
          <p:cNvPr id="4" name="Rectangle 3">
            <a:extLst>
              <a:ext uri="{FF2B5EF4-FFF2-40B4-BE49-F238E27FC236}">
                <a16:creationId xmlns:a16="http://schemas.microsoft.com/office/drawing/2014/main" id="{13B87BA3-9706-3348-8B78-85E4643491DF}"/>
              </a:ext>
            </a:extLst>
          </p:cNvPr>
          <p:cNvSpPr/>
          <p:nvPr/>
        </p:nvSpPr>
        <p:spPr>
          <a:xfrm>
            <a:off x="-1" y="-1"/>
            <a:ext cx="12192000" cy="6858000"/>
          </a:xfrm>
          <a:prstGeom prst="rect">
            <a:avLst/>
          </a:prstGeom>
          <a:solidFill>
            <a:srgbClr val="230A2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E5C01D1-7CCE-4849-BD02-73AD19A976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615" y="523513"/>
            <a:ext cx="2138525" cy="1073793"/>
          </a:xfrm>
          <a:prstGeom prst="rect">
            <a:avLst/>
          </a:prstGeom>
        </p:spPr>
      </p:pic>
      <p:pic>
        <p:nvPicPr>
          <p:cNvPr id="6" name="Picture 5" descr="Text&#10;&#10;Description automatically generated">
            <a:extLst>
              <a:ext uri="{FF2B5EF4-FFF2-40B4-BE49-F238E27FC236}">
                <a16:creationId xmlns:a16="http://schemas.microsoft.com/office/drawing/2014/main" id="{9F0BB385-C2C3-CD4F-88AD-1D9B6B659F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4932" y="5911837"/>
            <a:ext cx="1519787" cy="674462"/>
          </a:xfrm>
          <a:prstGeom prst="rect">
            <a:avLst/>
          </a:prstGeom>
        </p:spPr>
      </p:pic>
      <p:cxnSp>
        <p:nvCxnSpPr>
          <p:cNvPr id="11" name="Straight Connector 10">
            <a:extLst>
              <a:ext uri="{FF2B5EF4-FFF2-40B4-BE49-F238E27FC236}">
                <a16:creationId xmlns:a16="http://schemas.microsoft.com/office/drawing/2014/main" id="{70E8FDA6-E99F-914B-B433-7606A1DF70E6}"/>
              </a:ext>
            </a:extLst>
          </p:cNvPr>
          <p:cNvCxnSpPr>
            <a:cxnSpLocks/>
          </p:cNvCxnSpPr>
          <p:nvPr/>
        </p:nvCxnSpPr>
        <p:spPr>
          <a:xfrm>
            <a:off x="9994809" y="5958509"/>
            <a:ext cx="0" cy="8994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D09815-63EB-EA48-9B8D-06149CB6E1BE}"/>
              </a:ext>
            </a:extLst>
          </p:cNvPr>
          <p:cNvSpPr txBox="1"/>
          <p:nvPr/>
        </p:nvSpPr>
        <p:spPr>
          <a:xfrm>
            <a:off x="790406" y="2632538"/>
            <a:ext cx="7220607" cy="1107291"/>
          </a:xfrm>
          <a:prstGeom prst="rect">
            <a:avLst/>
          </a:prstGeom>
          <a:noFill/>
        </p:spPr>
        <p:txBody>
          <a:bodyPr wrap="square" rtlCol="0">
            <a:spAutoFit/>
          </a:bodyPr>
          <a:lstStyle/>
          <a:p>
            <a:pPr defTabSz="685800">
              <a:lnSpc>
                <a:spcPts val="3750"/>
              </a:lnSpc>
            </a:pPr>
            <a:r>
              <a:rPr lang="en-GB" sz="4800" b="1" dirty="0">
                <a:solidFill>
                  <a:prstClr val="white"/>
                </a:solidFill>
                <a:latin typeface="Arial Black" panose="020B0604020202020204" pitchFamily="34" charset="0"/>
                <a:cs typeface="Arial Black" panose="020B0604020202020204" pitchFamily="34" charset="0"/>
              </a:rPr>
              <a:t>Inclusive Language Guide</a:t>
            </a:r>
          </a:p>
        </p:txBody>
      </p:sp>
      <p:pic>
        <p:nvPicPr>
          <p:cNvPr id="5" name="Picture 4" descr="Background pattern&#10;&#10;Description automatically generated with medium confidence">
            <a:extLst>
              <a:ext uri="{FF2B5EF4-FFF2-40B4-BE49-F238E27FC236}">
                <a16:creationId xmlns:a16="http://schemas.microsoft.com/office/drawing/2014/main" id="{87A45AA6-4D14-C745-87F7-E2CE4157FB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9419" y="0"/>
            <a:ext cx="5402580" cy="6858000"/>
          </a:xfrm>
          <a:prstGeom prst="rect">
            <a:avLst/>
          </a:prstGeom>
        </p:spPr>
      </p:pic>
      <p:pic>
        <p:nvPicPr>
          <p:cNvPr id="2" name="Picture 1">
            <a:hlinkClick r:id="rId6" action="ppaction://hlinkfile"/>
            <a:extLst>
              <a:ext uri="{FF2B5EF4-FFF2-40B4-BE49-F238E27FC236}">
                <a16:creationId xmlns:a16="http://schemas.microsoft.com/office/drawing/2014/main" id="{959FE66B-1163-E711-9B22-1DC6A33A3F14}"/>
              </a:ext>
            </a:extLst>
          </p:cNvPr>
          <p:cNvPicPr>
            <a:picLocks noChangeAspect="1"/>
          </p:cNvPicPr>
          <p:nvPr/>
        </p:nvPicPr>
        <p:blipFill>
          <a:blip r:embed="rId7"/>
          <a:stretch>
            <a:fillRect/>
          </a:stretch>
        </p:blipFill>
        <p:spPr>
          <a:xfrm>
            <a:off x="7182741" y="4231899"/>
            <a:ext cx="2418746" cy="2474736"/>
          </a:xfrm>
          <a:prstGeom prst="rect">
            <a:avLst/>
          </a:prstGeom>
        </p:spPr>
      </p:pic>
      <p:sp>
        <p:nvSpPr>
          <p:cNvPr id="3" name="TextBox 2">
            <a:extLst>
              <a:ext uri="{FF2B5EF4-FFF2-40B4-BE49-F238E27FC236}">
                <a16:creationId xmlns:a16="http://schemas.microsoft.com/office/drawing/2014/main" id="{44608F49-DEE4-ED4F-EDB8-64878A0E9549}"/>
              </a:ext>
            </a:extLst>
          </p:cNvPr>
          <p:cNvSpPr txBox="1"/>
          <p:nvPr/>
        </p:nvSpPr>
        <p:spPr>
          <a:xfrm>
            <a:off x="487281" y="5752454"/>
            <a:ext cx="7220607" cy="619913"/>
          </a:xfrm>
          <a:prstGeom prst="rect">
            <a:avLst/>
          </a:prstGeom>
          <a:noFill/>
        </p:spPr>
        <p:txBody>
          <a:bodyPr wrap="square" rtlCol="0">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ActiveLincolnshire.com/Knowledge-hub/Equality &amp; Inclusion  </a:t>
            </a:r>
          </a:p>
        </p:txBody>
      </p:sp>
    </p:spTree>
    <p:extLst>
      <p:ext uri="{BB962C8B-B14F-4D97-AF65-F5344CB8AC3E}">
        <p14:creationId xmlns:p14="http://schemas.microsoft.com/office/powerpoint/2010/main" val="222610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965C6-9148-6E99-0A7A-A84F5C837432}"/>
              </a:ext>
            </a:extLst>
          </p:cNvPr>
          <p:cNvPicPr>
            <a:picLocks noChangeAspect="1"/>
          </p:cNvPicPr>
          <p:nvPr/>
        </p:nvPicPr>
        <p:blipFill>
          <a:blip r:embed="rId3"/>
          <a:stretch>
            <a:fillRect/>
          </a:stretch>
        </p:blipFill>
        <p:spPr>
          <a:xfrm>
            <a:off x="0" y="0"/>
            <a:ext cx="4869407" cy="6858000"/>
          </a:xfrm>
          <a:prstGeom prst="rect">
            <a:avLst/>
          </a:prstGeom>
        </p:spPr>
      </p:pic>
      <p:pic>
        <p:nvPicPr>
          <p:cNvPr id="7" name="Picture 6">
            <a:extLst>
              <a:ext uri="{FF2B5EF4-FFF2-40B4-BE49-F238E27FC236}">
                <a16:creationId xmlns:a16="http://schemas.microsoft.com/office/drawing/2014/main" id="{EC083CEC-125F-08EF-30C2-3DCE72ABB918}"/>
              </a:ext>
            </a:extLst>
          </p:cNvPr>
          <p:cNvPicPr>
            <a:picLocks noChangeAspect="1"/>
          </p:cNvPicPr>
          <p:nvPr/>
        </p:nvPicPr>
        <p:blipFill>
          <a:blip r:embed="rId4"/>
          <a:srcRect l="22467" t="29974" r="7595" b="-1146"/>
          <a:stretch/>
        </p:blipFill>
        <p:spPr>
          <a:xfrm>
            <a:off x="4869407" y="1645806"/>
            <a:ext cx="3637624" cy="4983594"/>
          </a:xfrm>
          <a:prstGeom prst="rect">
            <a:avLst/>
          </a:prstGeom>
        </p:spPr>
      </p:pic>
      <p:pic>
        <p:nvPicPr>
          <p:cNvPr id="9" name="Picture 8">
            <a:extLst>
              <a:ext uri="{FF2B5EF4-FFF2-40B4-BE49-F238E27FC236}">
                <a16:creationId xmlns:a16="http://schemas.microsoft.com/office/drawing/2014/main" id="{1EC1D7B7-FAD4-A354-A1BA-131E0AE736AB}"/>
              </a:ext>
            </a:extLst>
          </p:cNvPr>
          <p:cNvPicPr>
            <a:picLocks noChangeAspect="1"/>
          </p:cNvPicPr>
          <p:nvPr/>
        </p:nvPicPr>
        <p:blipFill>
          <a:blip r:embed="rId5"/>
          <a:srcRect r="4458"/>
          <a:stretch/>
        </p:blipFill>
        <p:spPr>
          <a:xfrm>
            <a:off x="8581923" y="1707190"/>
            <a:ext cx="3524352" cy="4246305"/>
          </a:xfrm>
          <a:prstGeom prst="rect">
            <a:avLst/>
          </a:prstGeom>
        </p:spPr>
      </p:pic>
      <p:sp>
        <p:nvSpPr>
          <p:cNvPr id="11" name="TextBox 10">
            <a:extLst>
              <a:ext uri="{FF2B5EF4-FFF2-40B4-BE49-F238E27FC236}">
                <a16:creationId xmlns:a16="http://schemas.microsoft.com/office/drawing/2014/main" id="{2F27446F-973A-EC26-A9F7-83196DF1F93D}"/>
              </a:ext>
            </a:extLst>
          </p:cNvPr>
          <p:cNvSpPr txBox="1"/>
          <p:nvPr/>
        </p:nvSpPr>
        <p:spPr>
          <a:xfrm>
            <a:off x="5879592" y="489006"/>
            <a:ext cx="5010912" cy="830997"/>
          </a:xfrm>
          <a:prstGeom prst="rect">
            <a:avLst/>
          </a:prstGeom>
          <a:noFill/>
        </p:spPr>
        <p:txBody>
          <a:bodyPr wrap="square" rtlCol="0">
            <a:spAutoFit/>
          </a:bodyPr>
          <a:lstStyle/>
          <a:p>
            <a:pPr algn="ctr"/>
            <a:r>
              <a:rPr lang="en-GB" sz="2400" b="1" dirty="0">
                <a:solidFill>
                  <a:srgbClr val="FF0070"/>
                </a:solidFill>
                <a:latin typeface="Arial Black"/>
                <a:cs typeface="Arial Black" panose="020B0604020202020204" pitchFamily="34" charset="0"/>
              </a:rPr>
              <a:t>Why is inclusive language important?</a:t>
            </a:r>
            <a:endParaRPr lang="en-GB" sz="2400" b="1" dirty="0">
              <a:solidFill>
                <a:srgbClr val="FF0070"/>
              </a:solidFill>
              <a:latin typeface="Arial Black" panose="020B0604020202020204" pitchFamily="34" charset="0"/>
              <a:cs typeface="Arial Black" panose="020B0604020202020204" pitchFamily="34" charset="0"/>
            </a:endParaRPr>
          </a:p>
        </p:txBody>
      </p:sp>
      <p:pic>
        <p:nvPicPr>
          <p:cNvPr id="12" name="Picture 11" descr="Background pattern&#10;&#10;Description automatically generated with medium confidence">
            <a:extLst>
              <a:ext uri="{FF2B5EF4-FFF2-40B4-BE49-F238E27FC236}">
                <a16:creationId xmlns:a16="http://schemas.microsoft.com/office/drawing/2014/main" id="{51723930-7CA3-B9F3-3BE0-31D286482D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9419" y="0"/>
            <a:ext cx="5402580" cy="6858000"/>
          </a:xfrm>
          <a:prstGeom prst="rect">
            <a:avLst/>
          </a:prstGeom>
        </p:spPr>
      </p:pic>
      <p:pic>
        <p:nvPicPr>
          <p:cNvPr id="13" name="Picture 12">
            <a:hlinkClick r:id="rId7" action="ppaction://hlinkfile"/>
            <a:extLst>
              <a:ext uri="{FF2B5EF4-FFF2-40B4-BE49-F238E27FC236}">
                <a16:creationId xmlns:a16="http://schemas.microsoft.com/office/drawing/2014/main" id="{31E20503-FFB7-4D79-8C33-9C0C8BCCDEF3}"/>
              </a:ext>
            </a:extLst>
          </p:cNvPr>
          <p:cNvPicPr>
            <a:picLocks noChangeAspect="1"/>
          </p:cNvPicPr>
          <p:nvPr/>
        </p:nvPicPr>
        <p:blipFill>
          <a:blip r:embed="rId8"/>
          <a:stretch>
            <a:fillRect/>
          </a:stretch>
        </p:blipFill>
        <p:spPr>
          <a:xfrm>
            <a:off x="6922326" y="5312129"/>
            <a:ext cx="1399182" cy="1431571"/>
          </a:xfrm>
          <a:prstGeom prst="rect">
            <a:avLst/>
          </a:prstGeom>
        </p:spPr>
      </p:pic>
    </p:spTree>
    <p:extLst>
      <p:ext uri="{BB962C8B-B14F-4D97-AF65-F5344CB8AC3E}">
        <p14:creationId xmlns:p14="http://schemas.microsoft.com/office/powerpoint/2010/main" val="423650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5F53D0-C7FD-1A29-B650-BF435D743231}"/>
              </a:ext>
            </a:extLst>
          </p:cNvPr>
          <p:cNvPicPr>
            <a:picLocks noChangeAspect="1"/>
          </p:cNvPicPr>
          <p:nvPr/>
        </p:nvPicPr>
        <p:blipFill>
          <a:blip r:embed="rId2"/>
          <a:stretch>
            <a:fillRect/>
          </a:stretch>
        </p:blipFill>
        <p:spPr>
          <a:xfrm>
            <a:off x="783819" y="341033"/>
            <a:ext cx="2550224" cy="6312851"/>
          </a:xfrm>
          <a:prstGeom prst="rect">
            <a:avLst/>
          </a:prstGeom>
        </p:spPr>
      </p:pic>
      <p:pic>
        <p:nvPicPr>
          <p:cNvPr id="7" name="Picture 6">
            <a:extLst>
              <a:ext uri="{FF2B5EF4-FFF2-40B4-BE49-F238E27FC236}">
                <a16:creationId xmlns:a16="http://schemas.microsoft.com/office/drawing/2014/main" id="{B08FFA2C-4B43-73CE-28DD-FCBB8CDB4F0C}"/>
              </a:ext>
            </a:extLst>
          </p:cNvPr>
          <p:cNvPicPr>
            <a:picLocks noChangeAspect="1"/>
          </p:cNvPicPr>
          <p:nvPr/>
        </p:nvPicPr>
        <p:blipFill>
          <a:blip r:embed="rId3"/>
          <a:stretch>
            <a:fillRect/>
          </a:stretch>
        </p:blipFill>
        <p:spPr>
          <a:xfrm>
            <a:off x="3150443" y="358751"/>
            <a:ext cx="2242170" cy="6298461"/>
          </a:xfrm>
          <a:prstGeom prst="rect">
            <a:avLst/>
          </a:prstGeom>
        </p:spPr>
      </p:pic>
      <p:pic>
        <p:nvPicPr>
          <p:cNvPr id="9" name="Picture 8">
            <a:hlinkClick r:id="rId4"/>
            <a:extLst>
              <a:ext uri="{FF2B5EF4-FFF2-40B4-BE49-F238E27FC236}">
                <a16:creationId xmlns:a16="http://schemas.microsoft.com/office/drawing/2014/main" id="{AFFD2B1A-E53B-B247-C336-8CCD39088DB8}"/>
              </a:ext>
            </a:extLst>
          </p:cNvPr>
          <p:cNvPicPr>
            <a:picLocks noChangeAspect="1"/>
          </p:cNvPicPr>
          <p:nvPr/>
        </p:nvPicPr>
        <p:blipFill>
          <a:blip r:embed="rId5"/>
          <a:stretch>
            <a:fillRect/>
          </a:stretch>
        </p:blipFill>
        <p:spPr>
          <a:xfrm>
            <a:off x="6799389" y="-9427"/>
            <a:ext cx="4854091" cy="6858000"/>
          </a:xfrm>
          <a:prstGeom prst="rect">
            <a:avLst/>
          </a:prstGeom>
        </p:spPr>
      </p:pic>
    </p:spTree>
    <p:extLst>
      <p:ext uri="{BB962C8B-B14F-4D97-AF65-F5344CB8AC3E}">
        <p14:creationId xmlns:p14="http://schemas.microsoft.com/office/powerpoint/2010/main" val="3049516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6032" y="0"/>
            <a:ext cx="10972800" cy="6717792"/>
          </a:xfrm>
        </p:spPr>
        <p:txBody>
          <a:bodyPr>
            <a:normAutofit fontScale="85000" lnSpcReduction="10000"/>
          </a:bodyPr>
          <a:lstStyle/>
          <a:p>
            <a:endParaRPr dirty="0"/>
          </a:p>
          <a:p>
            <a:pPr marL="0" indent="0">
              <a:buNone/>
              <a:defRPr sz="1800">
                <a:solidFill>
                  <a:srgbClr val="000000"/>
                </a:solidFill>
              </a:defRPr>
            </a:pPr>
            <a:r>
              <a:rPr lang="en-GB" sz="1700" b="1" dirty="0">
                <a:latin typeface="Arial" panose="020B0604020202020204" pitchFamily="34" charset="0"/>
                <a:cs typeface="Arial" panose="020B0604020202020204" pitchFamily="34" charset="0"/>
              </a:rPr>
              <a:t>What is Inclusive Language?</a:t>
            </a:r>
            <a:endParaRPr lang="en-US" sz="1700" b="1" dirty="0">
              <a:latin typeface="Arial" panose="020B0604020202020204" pitchFamily="34" charset="0"/>
              <a:cs typeface="Arial" panose="020B0604020202020204" pitchFamily="34" charset="0"/>
            </a:endParaRPr>
          </a:p>
          <a:p>
            <a:pPr>
              <a:defRPr sz="1800">
                <a:solidFill>
                  <a:srgbClr val="000000"/>
                </a:solidFill>
              </a:defRPr>
            </a:pPr>
            <a:r>
              <a:rPr sz="1700" dirty="0">
                <a:latin typeface="Arial" panose="020B0604020202020204" pitchFamily="34" charset="0"/>
                <a:cs typeface="Arial" panose="020B0604020202020204" pitchFamily="34" charset="0"/>
              </a:rPr>
              <a:t>Language that respects and includes all individuals.</a:t>
            </a:r>
          </a:p>
          <a:p>
            <a:pPr>
              <a:defRPr sz="1800">
                <a:solidFill>
                  <a:srgbClr val="000000"/>
                </a:solidFill>
              </a:defRPr>
            </a:pPr>
            <a:r>
              <a:rPr sz="1700" dirty="0">
                <a:latin typeface="Arial" panose="020B0604020202020204" pitchFamily="34" charset="0"/>
                <a:cs typeface="Arial" panose="020B0604020202020204" pitchFamily="34" charset="0"/>
              </a:rPr>
              <a:t>Essential in making sport and physical activity accessible for everyone.</a:t>
            </a:r>
            <a:endParaRPr lang="en-US" sz="1700" dirty="0">
              <a:latin typeface="Arial" panose="020B0604020202020204" pitchFamily="34" charset="0"/>
              <a:cs typeface="Arial" panose="020B0604020202020204" pitchFamily="34" charset="0"/>
            </a:endParaRPr>
          </a:p>
          <a:p>
            <a:pPr marL="0" indent="0">
              <a:buNone/>
              <a:defRPr sz="1800">
                <a:solidFill>
                  <a:srgbClr val="000000"/>
                </a:solidFill>
              </a:defRPr>
            </a:pPr>
            <a:r>
              <a:rPr lang="en-GB" sz="1700" b="1" dirty="0">
                <a:latin typeface="Arial" panose="020B0604020202020204" pitchFamily="34" charset="0"/>
                <a:cs typeface="Arial" panose="020B0604020202020204" pitchFamily="34" charset="0"/>
              </a:rPr>
              <a:t>Why it Matters</a:t>
            </a:r>
          </a:p>
          <a:p>
            <a:pPr>
              <a:defRPr sz="1800">
                <a:solidFill>
                  <a:srgbClr val="000000"/>
                </a:solidFill>
              </a:defRPr>
            </a:pPr>
            <a:r>
              <a:rPr lang="en-US" sz="1700" dirty="0">
                <a:latin typeface="Arial" panose="020B0604020202020204" pitchFamily="34" charset="0"/>
                <a:cs typeface="Arial" panose="020B0604020202020204" pitchFamily="34" charset="0"/>
              </a:rPr>
              <a:t>Inclusive language increases participation.</a:t>
            </a:r>
          </a:p>
          <a:p>
            <a:pPr>
              <a:defRPr sz="1800">
                <a:solidFill>
                  <a:srgbClr val="000000"/>
                </a:solidFill>
              </a:defRPr>
            </a:pPr>
            <a:r>
              <a:rPr lang="en-US" sz="1700" dirty="0">
                <a:latin typeface="Arial" panose="020B0604020202020204" pitchFamily="34" charset="0"/>
                <a:cs typeface="Arial" panose="020B0604020202020204" pitchFamily="34" charset="0"/>
              </a:rPr>
              <a:t>Helps create a safe, respectful, and welcoming environment.</a:t>
            </a:r>
          </a:p>
          <a:p>
            <a:pPr marL="0" indent="0">
              <a:buNone/>
              <a:defRPr sz="1800">
                <a:solidFill>
                  <a:srgbClr val="000000"/>
                </a:solidFill>
              </a:defRPr>
            </a:pPr>
            <a:r>
              <a:rPr lang="en-US" sz="1700" b="1" dirty="0">
                <a:latin typeface="Arial" panose="020B0604020202020204" pitchFamily="34" charset="0"/>
                <a:cs typeface="Arial" panose="020B0604020202020204" pitchFamily="34" charset="0"/>
              </a:rPr>
              <a:t>General Principles</a:t>
            </a:r>
          </a:p>
          <a:p>
            <a:pPr>
              <a:defRPr sz="1800">
                <a:solidFill>
                  <a:srgbClr val="000000"/>
                </a:solidFill>
              </a:defRPr>
            </a:pPr>
            <a:r>
              <a:rPr lang="en-US" sz="1700" dirty="0">
                <a:latin typeface="Arial" panose="020B0604020202020204" pitchFamily="34" charset="0"/>
                <a:cs typeface="Arial" panose="020B0604020202020204" pitchFamily="34" charset="0"/>
              </a:rPr>
              <a:t>Use people-first language (e.g., 'person with a disability').</a:t>
            </a:r>
          </a:p>
          <a:p>
            <a:pPr>
              <a:defRPr sz="1800">
                <a:solidFill>
                  <a:srgbClr val="000000"/>
                </a:solidFill>
              </a:defRPr>
            </a:pPr>
            <a:r>
              <a:rPr lang="en-US" sz="1700" dirty="0">
                <a:latin typeface="Arial" panose="020B0604020202020204" pitchFamily="34" charset="0"/>
                <a:cs typeface="Arial" panose="020B0604020202020204" pitchFamily="34" charset="0"/>
              </a:rPr>
              <a:t>Avoid stereotypes or assumptions.</a:t>
            </a:r>
          </a:p>
          <a:p>
            <a:pPr>
              <a:defRPr sz="1800">
                <a:solidFill>
                  <a:srgbClr val="000000"/>
                </a:solidFill>
              </a:defRPr>
            </a:pPr>
            <a:r>
              <a:rPr lang="en-US" sz="1700" dirty="0">
                <a:latin typeface="Arial" panose="020B0604020202020204" pitchFamily="34" charset="0"/>
                <a:cs typeface="Arial" panose="020B0604020202020204" pitchFamily="34" charset="0"/>
              </a:rPr>
              <a:t>Use accurate, respectful terminology.</a:t>
            </a:r>
          </a:p>
          <a:p>
            <a:pPr marL="0" indent="0">
              <a:buNone/>
              <a:defRPr sz="1800">
                <a:solidFill>
                  <a:srgbClr val="000000"/>
                </a:solidFill>
              </a:defRPr>
            </a:pPr>
            <a:r>
              <a:rPr lang="en-US" sz="1700" b="1" dirty="0">
                <a:latin typeface="Arial" panose="020B0604020202020204" pitchFamily="34" charset="0"/>
                <a:cs typeface="Arial" panose="020B0604020202020204" pitchFamily="34" charset="0"/>
              </a:rPr>
              <a:t>Best Practice</a:t>
            </a:r>
          </a:p>
          <a:p>
            <a:pPr>
              <a:defRPr sz="1800">
                <a:solidFill>
                  <a:srgbClr val="000000"/>
                </a:solidFill>
              </a:defRPr>
            </a:pPr>
            <a:r>
              <a:rPr lang="en-US" sz="1700" dirty="0">
                <a:latin typeface="Arial" panose="020B0604020202020204" pitchFamily="34" charset="0"/>
                <a:cs typeface="Arial" panose="020B0604020202020204" pitchFamily="34" charset="0"/>
              </a:rPr>
              <a:t>Ask individuals what terms they prefer.</a:t>
            </a:r>
          </a:p>
          <a:p>
            <a:pPr>
              <a:defRPr sz="1800">
                <a:solidFill>
                  <a:srgbClr val="000000"/>
                </a:solidFill>
              </a:defRPr>
            </a:pPr>
            <a:r>
              <a:rPr lang="en-US" sz="1700" dirty="0">
                <a:latin typeface="Arial" panose="020B0604020202020204" pitchFamily="34" charset="0"/>
                <a:cs typeface="Arial" panose="020B0604020202020204" pitchFamily="34" charset="0"/>
              </a:rPr>
              <a:t>Be open to learning and correction.</a:t>
            </a:r>
          </a:p>
          <a:p>
            <a:pPr>
              <a:defRPr sz="1800">
                <a:solidFill>
                  <a:srgbClr val="000000"/>
                </a:solidFill>
              </a:defRPr>
            </a:pPr>
            <a:r>
              <a:rPr lang="en-US" sz="1700" dirty="0">
                <a:latin typeface="Arial" panose="020B0604020202020204" pitchFamily="34" charset="0"/>
                <a:cs typeface="Arial" panose="020B0604020202020204" pitchFamily="34" charset="0"/>
              </a:rPr>
              <a:t>Use gender-neutral terms where possible.</a:t>
            </a:r>
          </a:p>
          <a:p>
            <a:pPr marL="0" indent="0">
              <a:buNone/>
              <a:defRPr sz="1800">
                <a:solidFill>
                  <a:srgbClr val="000000"/>
                </a:solidFill>
              </a:defRPr>
            </a:pPr>
            <a:r>
              <a:rPr lang="en-GB" sz="1700" b="1" dirty="0">
                <a:latin typeface="Arial" panose="020B0604020202020204" pitchFamily="34" charset="0"/>
                <a:cs typeface="Arial" panose="020B0604020202020204" pitchFamily="34" charset="0"/>
              </a:rPr>
              <a:t>Language to Avoid &amp; Alternatives</a:t>
            </a:r>
          </a:p>
          <a:p>
            <a:pPr>
              <a:defRPr sz="1800">
                <a:solidFill>
                  <a:srgbClr val="000000"/>
                </a:solidFill>
              </a:defRPr>
            </a:pPr>
            <a:r>
              <a:rPr lang="en-US" sz="1700" dirty="0">
                <a:latin typeface="Arial" panose="020B0604020202020204" pitchFamily="34" charset="0"/>
                <a:cs typeface="Arial" panose="020B0604020202020204" pitchFamily="34" charset="0"/>
              </a:rPr>
              <a:t>Avoid outdated or offensive terms.</a:t>
            </a:r>
          </a:p>
          <a:p>
            <a:pPr>
              <a:defRPr sz="1800">
                <a:solidFill>
                  <a:srgbClr val="000000"/>
                </a:solidFill>
              </a:defRPr>
            </a:pPr>
            <a:r>
              <a:rPr lang="en-US" sz="1700" dirty="0">
                <a:latin typeface="Arial" panose="020B0604020202020204" pitchFamily="34" charset="0"/>
                <a:cs typeface="Arial" panose="020B0604020202020204" pitchFamily="34" charset="0"/>
              </a:rPr>
              <a:t>Use respectful alternatives (e.g., 'wheelchair user' instead of 'confined to a wheelchair').</a:t>
            </a:r>
          </a:p>
          <a:p>
            <a:pPr marL="0" indent="0">
              <a:buNone/>
              <a:defRPr sz="1800">
                <a:solidFill>
                  <a:srgbClr val="000000"/>
                </a:solidFill>
              </a:defRPr>
            </a:pPr>
            <a:r>
              <a:rPr lang="en-GB" sz="1700" b="1" dirty="0">
                <a:latin typeface="Arial" panose="020B0604020202020204" pitchFamily="34" charset="0"/>
                <a:cs typeface="Arial" panose="020B0604020202020204" pitchFamily="34" charset="0"/>
              </a:rPr>
              <a:t>Specific Considerations</a:t>
            </a:r>
            <a:endParaRPr lang="en-US" sz="1700" b="1" dirty="0">
              <a:latin typeface="Arial" panose="020B0604020202020204" pitchFamily="34" charset="0"/>
              <a:cs typeface="Arial" panose="020B0604020202020204" pitchFamily="34" charset="0"/>
            </a:endParaRPr>
          </a:p>
          <a:p>
            <a:pPr>
              <a:defRPr sz="1800">
                <a:solidFill>
                  <a:srgbClr val="000000"/>
                </a:solidFill>
              </a:defRPr>
            </a:pPr>
            <a:r>
              <a:rPr lang="en-US" sz="1700" dirty="0">
                <a:latin typeface="Arial" panose="020B0604020202020204" pitchFamily="34" charset="0"/>
                <a:cs typeface="Arial" panose="020B0604020202020204" pitchFamily="34" charset="0"/>
              </a:rPr>
              <a:t>Disability: Use inclusive, non-</a:t>
            </a:r>
            <a:r>
              <a:rPr lang="en-US" sz="1700" dirty="0" err="1">
                <a:latin typeface="Arial" panose="020B0604020202020204" pitchFamily="34" charset="0"/>
                <a:cs typeface="Arial" panose="020B0604020202020204" pitchFamily="34" charset="0"/>
              </a:rPr>
              <a:t>stigmatising</a:t>
            </a:r>
            <a:r>
              <a:rPr lang="en-US" sz="1700" dirty="0">
                <a:latin typeface="Arial" panose="020B0604020202020204" pitchFamily="34" charset="0"/>
                <a:cs typeface="Arial" panose="020B0604020202020204" pitchFamily="34" charset="0"/>
              </a:rPr>
              <a:t> language.</a:t>
            </a:r>
          </a:p>
          <a:p>
            <a:pPr>
              <a:defRPr sz="1800">
                <a:solidFill>
                  <a:srgbClr val="000000"/>
                </a:solidFill>
              </a:defRPr>
            </a:pPr>
            <a:r>
              <a:rPr lang="en-US" sz="1700" dirty="0">
                <a:latin typeface="Arial" panose="020B0604020202020204" pitchFamily="34" charset="0"/>
                <a:cs typeface="Arial" panose="020B0604020202020204" pitchFamily="34" charset="0"/>
              </a:rPr>
              <a:t>Age: Avoid generation ……</a:t>
            </a:r>
          </a:p>
          <a:p>
            <a:pPr>
              <a:defRPr sz="1800">
                <a:solidFill>
                  <a:srgbClr val="000000"/>
                </a:solidFill>
              </a:defRPr>
            </a:pPr>
            <a:r>
              <a:rPr lang="en-US" sz="1700" dirty="0">
                <a:latin typeface="Arial" panose="020B0604020202020204" pitchFamily="34" charset="0"/>
                <a:cs typeface="Arial" panose="020B0604020202020204" pitchFamily="34" charset="0"/>
              </a:rPr>
              <a:t>Race/Ethnicity: Respect identity and terminology preferences.</a:t>
            </a:r>
          </a:p>
          <a:p>
            <a:pPr>
              <a:defRPr sz="1800">
                <a:solidFill>
                  <a:srgbClr val="000000"/>
                </a:solidFill>
              </a:defRPr>
            </a:pPr>
            <a:r>
              <a:rPr lang="en-US" sz="1700" dirty="0">
                <a:latin typeface="Arial" panose="020B0604020202020204" pitchFamily="34" charset="0"/>
                <a:cs typeface="Arial" panose="020B0604020202020204" pitchFamily="34" charset="0"/>
              </a:rPr>
              <a:t>Gender/Sexual Orientation: Use inclusive, affirming language.</a:t>
            </a:r>
          </a:p>
          <a:p>
            <a:pPr marL="0" indent="0">
              <a:buNone/>
              <a:defRPr sz="1800">
                <a:solidFill>
                  <a:srgbClr val="000000"/>
                </a:solidFill>
              </a:defRPr>
            </a:pPr>
            <a:r>
              <a:rPr lang="en-US" sz="1700" b="1" dirty="0">
                <a:latin typeface="Arial" panose="020B0604020202020204" pitchFamily="34" charset="0"/>
                <a:cs typeface="Arial" panose="020B0604020202020204" pitchFamily="34" charset="0"/>
              </a:rPr>
              <a:t>Using the Guide in Practice</a:t>
            </a:r>
          </a:p>
          <a:p>
            <a:pPr>
              <a:defRPr sz="1800">
                <a:solidFill>
                  <a:srgbClr val="000000"/>
                </a:solidFill>
              </a:defRPr>
            </a:pPr>
            <a:r>
              <a:rPr lang="en-US" sz="1700" dirty="0">
                <a:latin typeface="Arial" panose="020B0604020202020204" pitchFamily="34" charset="0"/>
                <a:cs typeface="Arial" panose="020B0604020202020204" pitchFamily="34" charset="0"/>
              </a:rPr>
              <a:t>Apply inclusive language in communications, campaigns, and events.</a:t>
            </a:r>
          </a:p>
          <a:p>
            <a:pPr>
              <a:defRPr sz="1800">
                <a:solidFill>
                  <a:srgbClr val="000000"/>
                </a:solidFill>
              </a:defRPr>
            </a:pPr>
            <a:r>
              <a:rPr lang="en-US" sz="1700" dirty="0">
                <a:latin typeface="Arial" panose="020B0604020202020204" pitchFamily="34" charset="0"/>
                <a:cs typeface="Arial" panose="020B0604020202020204" pitchFamily="34" charset="0"/>
              </a:rPr>
              <a:t>Review materials for inclusive language regularly.</a:t>
            </a:r>
          </a:p>
          <a:p>
            <a:pPr marL="0" indent="0">
              <a:buNone/>
              <a:defRPr sz="1800">
                <a:solidFill>
                  <a:srgbClr val="000000"/>
                </a:solidFill>
              </a:defRPr>
            </a:pPr>
            <a:r>
              <a:rPr lang="en-US" sz="1600" b="1" dirty="0">
                <a:solidFill>
                  <a:srgbClr val="000000"/>
                </a:solidFill>
                <a:latin typeface="Arial" panose="020B0604020202020204" pitchFamily="34" charset="0"/>
                <a:cs typeface="Arial" panose="020B0604020202020204" pitchFamily="34" charset="0"/>
              </a:rPr>
              <a:t>Inclusive language fosters respect and belonging.</a:t>
            </a:r>
          </a:p>
          <a:p>
            <a:pPr marL="0" indent="0">
              <a:buNone/>
              <a:defRPr sz="1800">
                <a:solidFill>
                  <a:srgbClr val="000000"/>
                </a:solidFill>
              </a:defRPr>
            </a:pPr>
            <a:endParaRPr lang="en-US" sz="1700" dirty="0">
              <a:latin typeface="Arial" panose="020B0604020202020204" pitchFamily="34" charset="0"/>
              <a:cs typeface="Arial" panose="020B0604020202020204" pitchFamily="34" charset="0"/>
            </a:endParaRPr>
          </a:p>
          <a:p>
            <a:pPr marL="0" indent="0">
              <a:buNone/>
              <a:defRPr sz="1800">
                <a:solidFill>
                  <a:srgbClr val="000000"/>
                </a:solidFill>
              </a:defRPr>
            </a:pPr>
            <a:endParaRPr lang="en-US" dirty="0"/>
          </a:p>
          <a:p>
            <a:pPr marL="0" indent="0">
              <a:buNone/>
              <a:defRPr sz="1800">
                <a:solidFill>
                  <a:srgbClr val="000000"/>
                </a:solidFill>
              </a:defRPr>
            </a:pPr>
            <a:endParaRPr lang="en-US" dirty="0"/>
          </a:p>
          <a:p>
            <a:pPr marL="0" indent="0">
              <a:buNone/>
              <a:defRPr sz="1800">
                <a:solidFill>
                  <a:srgbClr val="000000"/>
                </a:solidFill>
              </a:defRPr>
            </a:pPr>
            <a:endParaRPr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AA7AA2-E039-0D24-65C0-A91858AE4A64}"/>
              </a:ext>
            </a:extLst>
          </p:cNvPr>
          <p:cNvPicPr>
            <a:picLocks noGrp="1" noChangeAspect="1"/>
          </p:cNvPicPr>
          <p:nvPr>
            <p:ph idx="1"/>
          </p:nvPr>
        </p:nvPicPr>
        <p:blipFill>
          <a:blip r:embed="rId2"/>
          <a:stretch>
            <a:fillRect/>
          </a:stretch>
        </p:blipFill>
        <p:spPr>
          <a:xfrm>
            <a:off x="5808575" y="225719"/>
            <a:ext cx="6383425" cy="6232040"/>
          </a:xfrm>
        </p:spPr>
      </p:pic>
      <p:sp>
        <p:nvSpPr>
          <p:cNvPr id="8" name="TextBox 7">
            <a:extLst>
              <a:ext uri="{FF2B5EF4-FFF2-40B4-BE49-F238E27FC236}">
                <a16:creationId xmlns:a16="http://schemas.microsoft.com/office/drawing/2014/main" id="{9963C4C4-3081-5BBA-F56B-91AB037C9388}"/>
              </a:ext>
            </a:extLst>
          </p:cNvPr>
          <p:cNvSpPr txBox="1"/>
          <p:nvPr/>
        </p:nvSpPr>
        <p:spPr>
          <a:xfrm>
            <a:off x="211640" y="5987212"/>
            <a:ext cx="6383426" cy="531364"/>
          </a:xfrm>
          <a:prstGeom prst="rect">
            <a:avLst/>
          </a:prstGeom>
          <a:noFill/>
        </p:spPr>
        <p:txBody>
          <a:bodyPr wrap="square" rtlCol="0">
            <a:spAutoFit/>
          </a:bodyPr>
          <a:lstStyle/>
          <a:p>
            <a:pPr algn="ctr">
              <a:lnSpc>
                <a:spcPts val="3300"/>
              </a:lnSpc>
            </a:pPr>
            <a:r>
              <a:rPr lang="en-GB" sz="3600" dirty="0">
                <a:solidFill>
                  <a:srgbClr val="FF0070"/>
                </a:solidFill>
                <a:latin typeface="Arial Black" panose="020B0604020202020204" pitchFamily="34" charset="0"/>
                <a:cs typeface="Arial Black" panose="020B0604020202020204" pitchFamily="34" charset="0"/>
              </a:rPr>
              <a:t>ActiveLincolnshire.com</a:t>
            </a:r>
          </a:p>
        </p:txBody>
      </p:sp>
      <p:sp>
        <p:nvSpPr>
          <p:cNvPr id="2" name="TextBox 1">
            <a:extLst>
              <a:ext uri="{FF2B5EF4-FFF2-40B4-BE49-F238E27FC236}">
                <a16:creationId xmlns:a16="http://schemas.microsoft.com/office/drawing/2014/main" id="{EA6775ED-0E5C-8583-0855-014487E660D3}"/>
              </a:ext>
            </a:extLst>
          </p:cNvPr>
          <p:cNvSpPr txBox="1"/>
          <p:nvPr/>
        </p:nvSpPr>
        <p:spPr>
          <a:xfrm>
            <a:off x="450166" y="2173261"/>
            <a:ext cx="5233182"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 want to share resources and make this guide accessible to partners and their network.  If you’re interested in adding your logo to this page. </a:t>
            </a:r>
          </a:p>
          <a:p>
            <a:r>
              <a:rPr lang="en-US" dirty="0">
                <a:latin typeface="Arial" panose="020B0604020202020204" pitchFamily="34" charset="0"/>
                <a:cs typeface="Arial" panose="020B0604020202020204" pitchFamily="34" charset="0"/>
              </a:rPr>
              <a:t>Email </a:t>
            </a:r>
            <a:r>
              <a:rPr lang="en-US" dirty="0">
                <a:latin typeface="Arial" panose="020B0604020202020204" pitchFamily="34" charset="0"/>
                <a:cs typeface="Arial" panose="020B0604020202020204" pitchFamily="34" charset="0"/>
                <a:hlinkClick r:id="rId3"/>
              </a:rPr>
              <a:t>Communications@ActiveLincolnshire.com</a:t>
            </a:r>
            <a:r>
              <a:rPr lang="en-US" dirty="0">
                <a:latin typeface="Arial" panose="020B0604020202020204" pitchFamily="34" charset="0"/>
                <a:cs typeface="Arial" panose="020B0604020202020204" pitchFamily="34" charset="0"/>
              </a:rPr>
              <a:t> we ask in return that you notify us of any language changes so that we can get it up to date.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265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46D3-B200-176E-8BA7-E9B54741871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Tips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E80E658-07CA-F98C-AC10-E4490D5B5D3C}"/>
              </a:ext>
            </a:extLst>
          </p:cNvPr>
          <p:cNvSpPr>
            <a:spLocks noGrp="1"/>
          </p:cNvSpPr>
          <p:nvPr>
            <p:ph idx="1"/>
          </p:nvPr>
        </p:nvSpPr>
        <p:spPr>
          <a:xfrm>
            <a:off x="609600" y="1339703"/>
            <a:ext cx="10972800" cy="4786462"/>
          </a:xfrm>
        </p:spPr>
        <p:txBody>
          <a:bodyPr>
            <a:normAutofit/>
          </a:bodyPr>
          <a:lstStyle/>
          <a:p>
            <a:r>
              <a:rPr lang="en-US" dirty="0">
                <a:latin typeface="Arial" panose="020B0604020202020204" pitchFamily="34" charset="0"/>
                <a:cs typeface="Arial" panose="020B0604020202020204" pitchFamily="34" charset="0"/>
              </a:rPr>
              <a:t>Accreditations</a:t>
            </a:r>
          </a:p>
          <a:p>
            <a:r>
              <a:rPr lang="en-US" dirty="0">
                <a:latin typeface="Arial" panose="020B0604020202020204" pitchFamily="34" charset="0"/>
                <a:cs typeface="Arial" panose="020B0604020202020204" pitchFamily="34" charset="0"/>
              </a:rPr>
              <a:t>Branding guidelines (use the “Check Accessibility” in Word, Excel, PowerPoint,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EDI policy </a:t>
            </a:r>
          </a:p>
          <a:p>
            <a:r>
              <a:rPr lang="en-US" dirty="0">
                <a:latin typeface="Arial" panose="020B0604020202020204" pitchFamily="34" charset="0"/>
                <a:cs typeface="Arial" panose="020B0604020202020204" pitchFamily="34" charset="0"/>
              </a:rPr>
              <a:t>Lived experience</a:t>
            </a:r>
          </a:p>
          <a:p>
            <a:r>
              <a:rPr lang="en-US" dirty="0">
                <a:latin typeface="Arial" panose="020B0604020202020204" pitchFamily="34" charset="0"/>
                <a:cs typeface="Arial" panose="020B0604020202020204" pitchFamily="34" charset="0"/>
              </a:rPr>
              <a:t>Marketing</a:t>
            </a:r>
          </a:p>
          <a:p>
            <a:r>
              <a:rPr lang="en-US" dirty="0">
                <a:latin typeface="Arial" panose="020B0604020202020204" pitchFamily="34" charset="0"/>
                <a:cs typeface="Arial" panose="020B0604020202020204" pitchFamily="34" charset="0"/>
              </a:rPr>
              <a:t>Network</a:t>
            </a:r>
          </a:p>
          <a:p>
            <a:r>
              <a:rPr lang="en-US" dirty="0">
                <a:latin typeface="Arial" panose="020B0604020202020204" pitchFamily="34" charset="0"/>
                <a:cs typeface="Arial" panose="020B0604020202020204" pitchFamily="34" charset="0"/>
              </a:rPr>
              <a:t>Staff survey – who, experience and knowledge</a:t>
            </a:r>
          </a:p>
          <a:p>
            <a:endParaRPr lang="en-US"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86022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solidFill>
                  <a:srgbClr val="00675C"/>
                </a:solidFill>
              </a:defRPr>
            </a:pPr>
            <a:r>
              <a:rPr dirty="0"/>
              <a:t>Further Resources</a:t>
            </a:r>
          </a:p>
        </p:txBody>
      </p:sp>
      <p:sp>
        <p:nvSpPr>
          <p:cNvPr id="3" name="Content Placeholder 2"/>
          <p:cNvSpPr>
            <a:spLocks noGrp="1"/>
          </p:cNvSpPr>
          <p:nvPr>
            <p:ph idx="1"/>
          </p:nvPr>
        </p:nvSpPr>
        <p:spPr>
          <a:xfrm>
            <a:off x="609600" y="1417639"/>
            <a:ext cx="10972800" cy="4708526"/>
          </a:xfrm>
        </p:spPr>
        <p:txBody>
          <a:bodyPr>
            <a:normAutofit lnSpcReduction="10000"/>
          </a:bodyPr>
          <a:lstStyle/>
          <a:p>
            <a:endParaRPr dirty="0"/>
          </a:p>
          <a:p>
            <a:pPr>
              <a:defRPr sz="1800">
                <a:solidFill>
                  <a:srgbClr val="000000"/>
                </a:solidFill>
              </a:defRPr>
            </a:pPr>
            <a:r>
              <a:rPr dirty="0">
                <a:latin typeface="Arial" panose="020B0604020202020204" pitchFamily="34" charset="0"/>
                <a:cs typeface="Arial" panose="020B0604020202020204" pitchFamily="34" charset="0"/>
              </a:rPr>
              <a:t>Visit activelincolnshire.com for the full Inclusive Language Guide.</a:t>
            </a:r>
          </a:p>
          <a:p>
            <a:pPr>
              <a:defRPr sz="1800">
                <a:solidFill>
                  <a:srgbClr val="000000"/>
                </a:solidFill>
              </a:defRPr>
            </a:pPr>
            <a:r>
              <a:rPr dirty="0">
                <a:latin typeface="Arial" panose="020B0604020202020204" pitchFamily="34" charset="0"/>
                <a:cs typeface="Arial" panose="020B0604020202020204" pitchFamily="34" charset="0"/>
              </a:rPr>
              <a:t>Explore additional training and support on inclusive practice.</a:t>
            </a:r>
            <a:endParaRPr lang="en-US" dirty="0">
              <a:latin typeface="Arial" panose="020B0604020202020204" pitchFamily="34" charset="0"/>
              <a:cs typeface="Arial" panose="020B0604020202020204" pitchFamily="34" charset="0"/>
            </a:endParaRPr>
          </a:p>
          <a:p>
            <a:pPr>
              <a:defRPr sz="1800">
                <a:solidFill>
                  <a:srgbClr val="000000"/>
                </a:solidFill>
              </a:defRPr>
            </a:pPr>
            <a:r>
              <a:rPr lang="en-GB" dirty="0">
                <a:latin typeface="Arial" panose="020B0604020202020204" pitchFamily="34" charset="0"/>
                <a:cs typeface="Arial" panose="020B0604020202020204" pitchFamily="34" charset="0"/>
              </a:rPr>
              <a:t>Coming soon a Safeguarding/welfare guide</a:t>
            </a:r>
          </a:p>
          <a:p>
            <a:pPr>
              <a:defRPr sz="1800">
                <a:solidFill>
                  <a:srgbClr val="000000"/>
                </a:solidFill>
              </a:defRPr>
            </a:pPr>
            <a:r>
              <a:rPr lang="en-GB" dirty="0">
                <a:latin typeface="Arial" panose="020B0604020202020204" pitchFamily="34" charset="0"/>
                <a:cs typeface="Arial" panose="020B0604020202020204" pitchFamily="34" charset="0"/>
              </a:rPr>
              <a:t>Inclusive meetings guide.</a:t>
            </a:r>
          </a:p>
          <a:p>
            <a:pPr>
              <a:defRPr sz="1800">
                <a:solidFill>
                  <a:srgbClr val="000000"/>
                </a:solidFill>
              </a:defRPr>
            </a:pPr>
            <a:endParaRPr lang="en-GB" dirty="0">
              <a:latin typeface="Arial" panose="020B0604020202020204" pitchFamily="34" charset="0"/>
              <a:cs typeface="Arial" panose="020B0604020202020204" pitchFamily="34" charset="0"/>
            </a:endParaRPr>
          </a:p>
          <a:p>
            <a:pPr marL="0" indent="0">
              <a:buNone/>
              <a:defRPr sz="1800">
                <a:solidFill>
                  <a:srgbClr val="000000"/>
                </a:solidFill>
              </a:defRPr>
            </a:pPr>
            <a:r>
              <a:rPr lang="en-GB" dirty="0">
                <a:latin typeface="Arial" panose="020B0604020202020204" pitchFamily="34" charset="0"/>
                <a:cs typeface="Arial" panose="020B0604020202020204" pitchFamily="34" charset="0"/>
                <a:hlinkClick r:id="rId2"/>
              </a:rPr>
              <a:t>Ian.Brown@ActiveLincolnshire.com</a:t>
            </a:r>
            <a:r>
              <a:rPr lang="en-GB"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Ian Brown</a:t>
            </a: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(he/him/his) </a:t>
            </a:r>
            <a:r>
              <a:rPr kumimoji="0" lang="en-US" altLang="en-US" sz="1800" b="0" i="0" u="sng" strike="noStrike" cap="none" normalizeH="0" baseline="0" dirty="0">
                <a:ln>
                  <a:noFill/>
                </a:ln>
                <a:solidFill>
                  <a:srgbClr val="0000FF"/>
                </a:solidFill>
                <a:effectLst/>
                <a:latin typeface="Arial" panose="020B0604020202020204" pitchFamily="34" charset="0"/>
                <a:cs typeface="Arial" panose="020B0604020202020204" pitchFamily="34" charset="0"/>
                <a:hlinkClick r:id="rId3" tooltip="Original URL: https://www.inclusiveemployers.co.uk/blog/why-we-use-pronouns-in-signatures/. Click or tap if you trust this link."/>
              </a:rPr>
              <a:t>Find out more about why I include my pronouns here</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Equality, Diversity &amp; Inclusion Manager</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 </a:t>
            </a: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01522 391 832</a:t>
            </a: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800" b="1" i="0" u="none" strike="noStrike" cap="none" normalizeH="0" baseline="0" dirty="0">
                <a:ln>
                  <a:noFill/>
                </a:ln>
                <a:solidFill>
                  <a:srgbClr val="242424"/>
                </a:solidFill>
                <a:effectLst/>
                <a:latin typeface="Arial" panose="020B0604020202020204" pitchFamily="34" charset="0"/>
                <a:cs typeface="Arial" panose="020B0604020202020204" pitchFamily="34" charset="0"/>
              </a:rPr>
              <a:t>M: </a:t>
            </a:r>
            <a:r>
              <a:rPr kumimoji="0" lang="en-US" altLang="en-US" sz="1800" b="0" i="0" u="none" strike="noStrike" cap="none" normalizeH="0" baseline="0" dirty="0">
                <a:ln>
                  <a:noFill/>
                </a:ln>
                <a:solidFill>
                  <a:srgbClr val="242424"/>
                </a:solidFill>
                <a:effectLst/>
                <a:latin typeface="Arial" panose="020B0604020202020204" pitchFamily="34" charset="0"/>
                <a:cs typeface="Arial" panose="020B0604020202020204" pitchFamily="34" charset="0"/>
              </a:rPr>
              <a:t>07903 266 224</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Active Lincolnshire, Newland House, The Point, Weaver Road, Lincoln, LN6 3QN</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Web:</a:t>
            </a:r>
            <a:r>
              <a:rPr kumimoji="0" lang="en-US" altLang="en-US" sz="1800" b="0" i="0" u="none" strike="noStrike" cap="none" normalizeH="0" baseline="0" dirty="0">
                <a:ln>
                  <a:noFill/>
                </a:ln>
                <a:solidFill>
                  <a:srgbClr val="763E9B"/>
                </a:solidFill>
                <a:effectLst/>
                <a:latin typeface="Arial" panose="020B0604020202020204" pitchFamily="34" charset="0"/>
                <a:cs typeface="Arial" panose="020B0604020202020204" pitchFamily="34" charset="0"/>
              </a:rPr>
              <a:t> </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hlinkClick r:id="rId4" tooltip="Original URL: http://www.activelincolnshire.com/. Click or tap if you trust this link."/>
              </a:rPr>
              <a:t>ActiveLincolnshire.com</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Find &amp; list activities:</a:t>
            </a:r>
            <a:r>
              <a:rPr kumimoji="0" lang="en-US" altLang="en-US" sz="1800" b="0" i="0" u="none" strike="noStrike" cap="none" normalizeH="0" baseline="0" dirty="0">
                <a:ln>
                  <a:noFill/>
                </a:ln>
                <a:solidFill>
                  <a:srgbClr val="763E9B"/>
                </a:solidFill>
                <a:effectLst/>
                <a:latin typeface="Arial" panose="020B0604020202020204" pitchFamily="34" charset="0"/>
                <a:cs typeface="Arial" panose="020B0604020202020204" pitchFamily="34" charset="0"/>
              </a:rPr>
              <a:t> </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rPr>
              <a:t>L</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hlinkClick r:id="rId5" tooltip="Original URL: http://www.letsmovelincolnshire.com/. Click or tap if you trust this link."/>
              </a:rPr>
              <a:t>etsMoveLincolnshire.com</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Safeguarding enquiries and policy: </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rPr>
              <a:t>A</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hlinkClick r:id="rId6" tooltip="Original URL: http://www.activelincolnshire.com/safeguarding. Click or tap if you trust this link."/>
              </a:rPr>
              <a:t>ctive</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rPr>
              <a:t>L</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hlinkClick r:id="rId7" tooltip="Original URL: http://www.activelincolnshire.com/safeguarding. Click or tap if you trust this link."/>
              </a:rPr>
              <a:t>incolnshire.com/</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rPr>
              <a:t>S</a:t>
            </a:r>
            <a:r>
              <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hlinkClick r:id="rId8" tooltip="Original URL: http://www.activelincolnshire.com/safeguarding. Click or tap if you trust this link."/>
              </a:rPr>
              <a:t>afeguarding</a:t>
            </a:r>
            <a:endParaRPr kumimoji="0" lang="en-US" altLang="en-US" sz="1800" b="0" i="0" u="sng" strike="noStrike" cap="none" normalizeH="0" baseline="0" dirty="0">
              <a:ln>
                <a:noFill/>
              </a:ln>
              <a:solidFill>
                <a:srgbClr val="8635AB"/>
              </a:solidFill>
              <a:effectLst/>
              <a:latin typeface="Arial" panose="020B0604020202020204" pitchFamily="34" charset="0"/>
              <a:cs typeface="Arial" panose="020B0604020202020204" pitchFamily="34" charset="0"/>
            </a:endParaRPr>
          </a:p>
          <a:p>
            <a:pPr marL="0" indent="0" defTabSz="914400" eaLnBrk="0" fontAlgn="base" hangingPunct="0">
              <a:spcBef>
                <a:spcPct val="0"/>
              </a:spcBef>
              <a:spcAft>
                <a:spcPct val="0"/>
              </a:spcAft>
              <a:buNone/>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This communication has been written by a dyslexic person. If you have any issues or trouble understanding any of the sentences</a:t>
            </a:r>
          </a:p>
          <a:p>
            <a:pPr marL="0" indent="0" defTabSz="914400" eaLnBrk="0" fontAlgn="base" hangingPunct="0">
              <a:spcBef>
                <a:spcPct val="0"/>
              </a:spcBef>
              <a:spcAft>
                <a:spcPct val="0"/>
              </a:spcAft>
              <a:buNone/>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or words, please do not hesitate to reach out for further clarification.</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indent="0">
              <a:buNone/>
              <a:defRPr sz="1800">
                <a:solidFill>
                  <a:srgbClr val="000000"/>
                </a:solidFill>
              </a:defRPr>
            </a:pPr>
            <a:endParaRPr lang="en-GB" dirty="0">
              <a:latin typeface="Arial" panose="020B0604020202020204" pitchFamily="34" charset="0"/>
              <a:cs typeface="Arial" panose="020B0604020202020204" pitchFamily="34" charset="0"/>
            </a:endParaRPr>
          </a:p>
          <a:p>
            <a:pPr marL="0" indent="0">
              <a:buNone/>
              <a:defRPr sz="1800">
                <a:solidFill>
                  <a:srgbClr val="000000"/>
                </a:solidFill>
              </a:defRPr>
            </a:pP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1199E68-3096-4D4F-4BC6-891CE8D7F899}"/>
              </a:ext>
            </a:extLst>
          </p:cNvPr>
          <p:cNvPicPr>
            <a:picLocks noChangeAspect="1"/>
          </p:cNvPicPr>
          <p:nvPr/>
        </p:nvPicPr>
        <p:blipFill>
          <a:blip r:embed="rId9"/>
          <a:stretch>
            <a:fillRect/>
          </a:stretch>
        </p:blipFill>
        <p:spPr>
          <a:xfrm>
            <a:off x="9156875" y="693549"/>
            <a:ext cx="2791243" cy="28568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1D28BE-4E2C-BCF2-F5C8-0A9EC788E19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defTabSz="914400">
              <a:lnSpc>
                <a:spcPct val="90000"/>
              </a:lnSpc>
            </a:pPr>
            <a:r>
              <a:rPr lang="en-US" sz="3600" kern="1200">
                <a:solidFill>
                  <a:srgbClr val="FFFFFF"/>
                </a:solidFill>
                <a:latin typeface="+mj-lt"/>
                <a:ea typeface="+mj-ea"/>
                <a:cs typeface="+mj-cs"/>
              </a:rPr>
              <a:t>Moving to Inclusion</a:t>
            </a:r>
          </a:p>
        </p:txBody>
      </p:sp>
      <p:pic>
        <p:nvPicPr>
          <p:cNvPr id="5" name="Picture 4">
            <a:hlinkClick r:id="rId3"/>
            <a:extLst>
              <a:ext uri="{FF2B5EF4-FFF2-40B4-BE49-F238E27FC236}">
                <a16:creationId xmlns:a16="http://schemas.microsoft.com/office/drawing/2014/main" id="{E3D26903-7797-E033-33D3-B7F4221270E4}"/>
              </a:ext>
            </a:extLst>
          </p:cNvPr>
          <p:cNvPicPr>
            <a:picLocks noChangeAspect="1"/>
          </p:cNvPicPr>
          <p:nvPr/>
        </p:nvPicPr>
        <p:blipFill>
          <a:blip r:embed="rId4"/>
          <a:stretch>
            <a:fillRect/>
          </a:stretch>
        </p:blipFill>
        <p:spPr>
          <a:xfrm>
            <a:off x="4777316" y="1029163"/>
            <a:ext cx="6780700" cy="4797344"/>
          </a:xfrm>
          <a:prstGeom prst="rect">
            <a:avLst/>
          </a:prstGeom>
        </p:spPr>
      </p:pic>
    </p:spTree>
    <p:extLst>
      <p:ext uri="{BB962C8B-B14F-4D97-AF65-F5344CB8AC3E}">
        <p14:creationId xmlns:p14="http://schemas.microsoft.com/office/powerpoint/2010/main" val="60391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F4FD-38B2-1004-F60F-7261A43C74B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Who are we</a:t>
            </a:r>
            <a:r>
              <a:rPr lang="en-US" dirty="0"/>
              <a:t>.</a:t>
            </a:r>
            <a:endParaRPr lang="en-GB" dirty="0"/>
          </a:p>
        </p:txBody>
      </p:sp>
      <p:sp>
        <p:nvSpPr>
          <p:cNvPr id="3" name="Content Placeholder 2">
            <a:extLst>
              <a:ext uri="{FF2B5EF4-FFF2-40B4-BE49-F238E27FC236}">
                <a16:creationId xmlns:a16="http://schemas.microsoft.com/office/drawing/2014/main" id="{A3771746-D758-4F7B-99FA-D776737B9C34}"/>
              </a:ext>
            </a:extLst>
          </p:cNvPr>
          <p:cNvSpPr>
            <a:spLocks noGrp="1"/>
          </p:cNvSpPr>
          <p:nvPr>
            <p:ph idx="1"/>
          </p:nvPr>
        </p:nvSpPr>
        <p:spPr/>
        <p:txBody>
          <a:bodyPr>
            <a:normAutofit lnSpcReduction="10000"/>
          </a:bodyPr>
          <a:lstStyle/>
          <a:p>
            <a:pPr marL="0" indent="0">
              <a:buNone/>
            </a:pPr>
            <a:r>
              <a:rPr lang="en-US" dirty="0">
                <a:latin typeface="Arial" panose="020B0604020202020204" pitchFamily="34" charset="0"/>
                <a:cs typeface="Arial" panose="020B0604020202020204" pitchFamily="34" charset="0"/>
              </a:rPr>
              <a:t>Active Lincolnshire is dedicated to making physical activity accessible to everyone in Lincolnshire, aiming for "More people, more active, more often." As one of 43 Active Partnerships in England, it collaborates with partners to address inactivity and inequalities, delivering Sport England's 'Uniting the Movement' strategy locally. </a:t>
            </a:r>
          </a:p>
          <a:p>
            <a:pPr marL="0" indent="0">
              <a:buNone/>
            </a:pPr>
            <a:r>
              <a:rPr lang="en-US" dirty="0">
                <a:latin typeface="Arial" panose="020B0604020202020204" pitchFamily="34" charset="0"/>
                <a:cs typeface="Arial" panose="020B0604020202020204" pitchFamily="34" charset="0"/>
              </a:rPr>
              <a:t>We focus on providing positive experiences, advocating for the benefits of physical activity, and integrating movement into policies and education. Through the County strategy “Let's Move Lincolnshire”, it strives to create conditions for a more active population, improving lives across the county. </a:t>
            </a: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653E0FD-EACA-DE35-8A6A-DED1A6AF53B6}"/>
              </a:ext>
            </a:extLst>
          </p:cNvPr>
          <p:cNvPicPr>
            <a:picLocks noChangeAspect="1"/>
          </p:cNvPicPr>
          <p:nvPr/>
        </p:nvPicPr>
        <p:blipFill>
          <a:blip r:embed="rId2"/>
          <a:stretch>
            <a:fillRect/>
          </a:stretch>
        </p:blipFill>
        <p:spPr>
          <a:xfrm>
            <a:off x="10035739" y="681037"/>
            <a:ext cx="1115665" cy="554784"/>
          </a:xfrm>
          <a:prstGeom prst="rect">
            <a:avLst/>
          </a:prstGeom>
        </p:spPr>
      </p:pic>
    </p:spTree>
    <p:extLst>
      <p:ext uri="{BB962C8B-B14F-4D97-AF65-F5344CB8AC3E}">
        <p14:creationId xmlns:p14="http://schemas.microsoft.com/office/powerpoint/2010/main" val="195123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preview">
            <a:extLst>
              <a:ext uri="{FF2B5EF4-FFF2-40B4-BE49-F238E27FC236}">
                <a16:creationId xmlns:a16="http://schemas.microsoft.com/office/drawing/2014/main" id="{622C3407-EB38-7C09-2D3C-D4329DBD16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 name="Picture 3" descr="A screenshot of a computer screen&#10;&#10;AI-generated content may be incorrect.">
            <a:extLst>
              <a:ext uri="{FF2B5EF4-FFF2-40B4-BE49-F238E27FC236}">
                <a16:creationId xmlns:a16="http://schemas.microsoft.com/office/drawing/2014/main" id="{6B74347D-73F3-673C-8C5E-D71ECC968787}"/>
              </a:ext>
            </a:extLst>
          </p:cNvPr>
          <p:cNvPicPr>
            <a:picLocks noChangeAspect="1"/>
          </p:cNvPicPr>
          <p:nvPr/>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38000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87"/>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1D3DDA4-0B78-C998-D001-6A1905A781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0" name="Rectangle 2">
            <a:extLst>
              <a:ext uri="{FF2B5EF4-FFF2-40B4-BE49-F238E27FC236}">
                <a16:creationId xmlns:a16="http://schemas.microsoft.com/office/drawing/2014/main" id="{0AD66A1F-AF37-014A-E0D1-23FC7F5324B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4" name="Picture 13" descr="A sign on the road&#10;&#10;AI-generated content may be incorrect.">
            <a:extLst>
              <a:ext uri="{FF2B5EF4-FFF2-40B4-BE49-F238E27FC236}">
                <a16:creationId xmlns:a16="http://schemas.microsoft.com/office/drawing/2014/main" id="{BF1304CD-6E94-85DB-9876-F537700BCF68}"/>
              </a:ext>
            </a:extLst>
          </p:cNvPr>
          <p:cNvPicPr>
            <a:picLocks noChangeAspect="1"/>
          </p:cNvPicPr>
          <p:nvPr/>
        </p:nvPicPr>
        <p:blipFill>
          <a:blip r:embed="rId3"/>
          <a:stretch>
            <a:fillRect/>
          </a:stretch>
        </p:blipFill>
        <p:spPr>
          <a:xfrm>
            <a:off x="4157869" y="0"/>
            <a:ext cx="3876261" cy="6858000"/>
          </a:xfrm>
          <a:prstGeom prst="rect">
            <a:avLst/>
          </a:prstGeom>
        </p:spPr>
      </p:pic>
      <p:pic>
        <p:nvPicPr>
          <p:cNvPr id="16" name="Picture 15" descr="A football goal net with text overlay&#10;&#10;AI-generated content may be incorrect.">
            <a:extLst>
              <a:ext uri="{FF2B5EF4-FFF2-40B4-BE49-F238E27FC236}">
                <a16:creationId xmlns:a16="http://schemas.microsoft.com/office/drawing/2014/main" id="{729D6C4F-D370-3D22-3ED1-E8EB8D814ED0}"/>
              </a:ext>
            </a:extLst>
          </p:cNvPr>
          <p:cNvPicPr>
            <a:picLocks noChangeAspect="1"/>
          </p:cNvPicPr>
          <p:nvPr/>
        </p:nvPicPr>
        <p:blipFill>
          <a:blip r:embed="rId4"/>
          <a:stretch>
            <a:fillRect/>
          </a:stretch>
        </p:blipFill>
        <p:spPr>
          <a:xfrm>
            <a:off x="8315739" y="0"/>
            <a:ext cx="3876261" cy="6858000"/>
          </a:xfrm>
          <a:prstGeom prst="rect">
            <a:avLst/>
          </a:prstGeom>
        </p:spPr>
      </p:pic>
      <p:pic>
        <p:nvPicPr>
          <p:cNvPr id="20" name="Picture 19" descr="A person lifting a weight on her head&#10;&#10;AI-generated content may be incorrect.">
            <a:extLst>
              <a:ext uri="{FF2B5EF4-FFF2-40B4-BE49-F238E27FC236}">
                <a16:creationId xmlns:a16="http://schemas.microsoft.com/office/drawing/2014/main" id="{4ADBF25F-1A0C-3AE7-7981-FEC66AA80C30}"/>
              </a:ext>
            </a:extLst>
          </p:cNvPr>
          <p:cNvPicPr>
            <a:picLocks noChangeAspect="1"/>
          </p:cNvPicPr>
          <p:nvPr/>
        </p:nvPicPr>
        <p:blipFill>
          <a:blip r:embed="rId5"/>
          <a:stretch>
            <a:fillRect/>
          </a:stretch>
        </p:blipFill>
        <p:spPr>
          <a:xfrm>
            <a:off x="-1" y="0"/>
            <a:ext cx="3876261" cy="6858000"/>
          </a:xfrm>
          <a:prstGeom prst="rect">
            <a:avLst/>
          </a:prstGeom>
        </p:spPr>
      </p:pic>
    </p:spTree>
    <p:extLst>
      <p:ext uri="{BB962C8B-B14F-4D97-AF65-F5344CB8AC3E}">
        <p14:creationId xmlns:p14="http://schemas.microsoft.com/office/powerpoint/2010/main" val="306687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D5F1-9CE0-D99D-2618-29DC2CD972E9}"/>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Our Work</a:t>
            </a:r>
            <a:br>
              <a:rPr lang="en-US"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As advocates for the positive power that physical activity has on everyone’s lives, we work in partnership to improve understanding, influence change, and tackle the challenge of inactivity.</a:t>
            </a:r>
            <a:endParaRPr lang="en-GB" sz="22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C380BC4D-B345-6C2A-2FA6-BD2E29BAFB89}"/>
              </a:ext>
            </a:extLst>
          </p:cNvPr>
          <p:cNvSpPr>
            <a:spLocks noGrp="1" noChangeArrowheads="1"/>
          </p:cNvSpPr>
          <p:nvPr>
            <p:ph idx="1"/>
          </p:nvPr>
        </p:nvSpPr>
        <p:spPr bwMode="auto">
          <a:xfrm>
            <a:off x="838200" y="1783011"/>
            <a:ext cx="105156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Addressing health inequalities:</a:t>
            </a:r>
            <a:r>
              <a:rPr lang="en-US" altLang="en-US" sz="1500" dirty="0">
                <a:latin typeface="Arial" panose="020B0604020202020204" pitchFamily="34" charset="0"/>
              </a:rPr>
              <a:t> Working with partners to ensure the provision of inclusive, accessible opportunities for physical activity, targeting communities disproportionately affected by health disparities. ​</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Collaborating with partners:</a:t>
            </a:r>
            <a:r>
              <a:rPr lang="en-US" altLang="en-US" sz="1500" dirty="0">
                <a:latin typeface="Arial" panose="020B0604020202020204" pitchFamily="34" charset="0"/>
              </a:rPr>
              <a:t> Working alongside various organizations to address barriers to physical activity, leveraging expertise, data, and networks to create meaningful impact in local communities. </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Creating active environments:</a:t>
            </a:r>
            <a:r>
              <a:rPr lang="en-US" altLang="en-US" sz="1500" dirty="0">
                <a:latin typeface="Arial" panose="020B0604020202020204" pitchFamily="34" charset="0"/>
              </a:rPr>
              <a:t> Supporting community-focused, environmentally sound, and financially sustainable initiatives that contribute to reducing inequalities and help people move more. ​</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Delivering training and courses:</a:t>
            </a:r>
            <a:r>
              <a:rPr lang="en-US" altLang="en-US" sz="1500" dirty="0">
                <a:latin typeface="Arial" panose="020B0604020202020204" pitchFamily="34" charset="0"/>
              </a:rPr>
              <a:t> Organizing workshops and courses to upskill individuals in the sport and physical activity sector, enhancing the quality and accessibility of activities.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1" i="0" u="none" strike="noStrike" cap="none" normalizeH="0" baseline="0" dirty="0">
                <a:ln>
                  <a:noFill/>
                </a:ln>
                <a:solidFill>
                  <a:schemeClr val="tx1"/>
                </a:solidFill>
                <a:effectLst/>
                <a:latin typeface="Arial" panose="020B0604020202020204" pitchFamily="34" charset="0"/>
              </a:rPr>
              <a:t>Developing and implementing the Let's Move Lincolnshire strategy:</a:t>
            </a:r>
            <a:r>
              <a:rPr kumimoji="0" lang="en-US" altLang="en-US" sz="1500" b="0" i="0" u="none" strike="noStrike" cap="none" normalizeH="0" baseline="0" dirty="0">
                <a:ln>
                  <a:noFill/>
                </a:ln>
                <a:solidFill>
                  <a:schemeClr val="tx1"/>
                </a:solidFill>
                <a:effectLst/>
                <a:latin typeface="Arial" panose="020B0604020202020204" pitchFamily="34" charset="0"/>
              </a:rPr>
              <a:t> A 10-year plan aimed at encouraging everyone in Lincolnshire to be more active, with a focus on addressing inactivity and inequalities.</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DIAP (Diversity Inclusion Action Plan): </a:t>
            </a:r>
            <a:r>
              <a:rPr lang="en-US" altLang="en-US" sz="1500" dirty="0">
                <a:latin typeface="Arial" panose="020B0604020202020204" pitchFamily="34" charset="0"/>
              </a:rPr>
              <a:t>Leadership, Governance &amp; Compliance, Data &amp; Insight, Our People &amp; Culture and Stakeholder Participation &amp; Sector Engagement.</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Engaging in campaigns:</a:t>
            </a:r>
            <a:r>
              <a:rPr lang="en-US" altLang="en-US" sz="1500" dirty="0">
                <a:latin typeface="Arial" panose="020B0604020202020204" pitchFamily="34" charset="0"/>
              </a:rPr>
              <a:t> Participating in and promoting local and national campaigns to raise awareness about the benefits of physical activity and encourage community involvement. ​</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Offering funding opportunities:</a:t>
            </a:r>
            <a:r>
              <a:rPr lang="en-US" altLang="en-US" sz="1500" dirty="0">
                <a:latin typeface="Arial" panose="020B0604020202020204" pitchFamily="34" charset="0"/>
              </a:rPr>
              <a:t> Providing access to various local and national funding sources for sports clubs, schools, and community groups to support physical activity projects. ​</a:t>
            </a:r>
          </a:p>
          <a:p>
            <a:pPr marL="0" indent="0" eaLnBrk="0" fontAlgn="base" hangingPunct="0">
              <a:lnSpc>
                <a:spcPct val="100000"/>
              </a:lnSpc>
              <a:spcBef>
                <a:spcPct val="0"/>
              </a:spcBef>
              <a:spcAft>
                <a:spcPct val="0"/>
              </a:spcAft>
              <a:buFontTx/>
              <a:buChar char="•"/>
            </a:pPr>
            <a:r>
              <a:rPr kumimoji="0" lang="en-US" altLang="en-US" sz="1500" b="1" i="0" u="none" strike="noStrike" cap="none" normalizeH="0" baseline="0" dirty="0">
                <a:ln>
                  <a:noFill/>
                </a:ln>
                <a:solidFill>
                  <a:schemeClr val="tx1"/>
                </a:solidFill>
                <a:effectLst/>
                <a:latin typeface="Arial" panose="020B0604020202020204" pitchFamily="34" charset="0"/>
              </a:rPr>
              <a:t>Promoting active travel initiatives:</a:t>
            </a:r>
            <a:r>
              <a:rPr kumimoji="0" lang="en-US" altLang="en-US" sz="1500" b="0" i="0" u="none" strike="noStrike" cap="none" normalizeH="0" baseline="0" dirty="0">
                <a:ln>
                  <a:noFill/>
                </a:ln>
                <a:solidFill>
                  <a:schemeClr val="tx1"/>
                </a:solidFill>
                <a:effectLst/>
                <a:latin typeface="Arial" panose="020B0604020202020204" pitchFamily="34" charset="0"/>
              </a:rPr>
              <a:t> Encouraging walking and cycling as part of daily routines to embed physical activity into everyday life and support healthier communities. </a:t>
            </a:r>
          </a:p>
          <a:p>
            <a:pPr marL="0" indent="0" eaLnBrk="0" fontAlgn="base" hangingPunct="0">
              <a:lnSpc>
                <a:spcPct val="100000"/>
              </a:lnSpc>
              <a:spcBef>
                <a:spcPct val="0"/>
              </a:spcBef>
              <a:spcAft>
                <a:spcPct val="0"/>
              </a:spcAft>
              <a:buFontTx/>
              <a:buChar char="•"/>
            </a:pPr>
            <a:r>
              <a:rPr lang="en-US" altLang="en-US" sz="1500" b="1" dirty="0">
                <a:latin typeface="Arial" panose="020B0604020202020204" pitchFamily="34" charset="0"/>
              </a:rPr>
              <a:t>Supporting social prescribing networks:</a:t>
            </a:r>
            <a:r>
              <a:rPr lang="en-US" altLang="en-US" sz="1500" dirty="0">
                <a:latin typeface="Arial" panose="020B0604020202020204" pitchFamily="34" charset="0"/>
              </a:rPr>
              <a:t> Collaborating with health and care professionals to integrate physical activity opportunities into healthcare, including initiatives like social prescribing to improve mental health and well-being. ​</a:t>
            </a:r>
          </a:p>
        </p:txBody>
      </p:sp>
    </p:spTree>
    <p:extLst>
      <p:ext uri="{BB962C8B-B14F-4D97-AF65-F5344CB8AC3E}">
        <p14:creationId xmlns:p14="http://schemas.microsoft.com/office/powerpoint/2010/main" val="272048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9E3A9FF4-AA87-FA08-74E7-3E5B79EBEE4F}"/>
              </a:ext>
            </a:extLst>
          </p:cNvPr>
          <p:cNvPicPr>
            <a:picLocks noChangeAspect="1"/>
          </p:cNvPicPr>
          <p:nvPr/>
        </p:nvPicPr>
        <p:blipFill>
          <a:blip r:embed="rId3"/>
          <a:stretch>
            <a:fillRect/>
          </a:stretch>
        </p:blipFill>
        <p:spPr>
          <a:xfrm>
            <a:off x="0" y="609"/>
            <a:ext cx="12192000" cy="6856781"/>
          </a:xfrm>
          <a:prstGeom prst="rect">
            <a:avLst/>
          </a:prstGeom>
        </p:spPr>
      </p:pic>
    </p:spTree>
    <p:extLst>
      <p:ext uri="{BB962C8B-B14F-4D97-AF65-F5344CB8AC3E}">
        <p14:creationId xmlns:p14="http://schemas.microsoft.com/office/powerpoint/2010/main" val="303534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CE29-9FA9-E515-9E7B-415EE013BC5C}"/>
              </a:ext>
            </a:extLst>
          </p:cNvPr>
          <p:cNvSpPr>
            <a:spLocks noGrp="1"/>
          </p:cNvSpPr>
          <p:nvPr>
            <p:ph type="title"/>
          </p:nvPr>
        </p:nvSpPr>
        <p:spPr>
          <a:xfrm>
            <a:off x="8320036" y="190919"/>
            <a:ext cx="3262364" cy="6330461"/>
          </a:xfrm>
        </p:spPr>
        <p:txBody>
          <a:bodyPr/>
          <a:lstStyle/>
          <a:p>
            <a:r>
              <a:rPr lang="en-US" sz="1800" b="0" i="0" u="none" strike="noStrike" baseline="0" dirty="0">
                <a:latin typeface="Arial" panose="020B0604020202020204" pitchFamily="34" charset="0"/>
                <a:cs typeface="Arial" panose="020B0604020202020204" pitchFamily="34" charset="0"/>
              </a:rPr>
              <a:t>East Lindsey District Council Investment Fund</a:t>
            </a:r>
            <a:br>
              <a:rPr lang="en-US" sz="1800" b="0" i="0" u="none" strike="noStrike" baseline="0" dirty="0">
                <a:latin typeface="Arial" panose="020B0604020202020204" pitchFamily="34" charset="0"/>
                <a:cs typeface="Arial" panose="020B0604020202020204" pitchFamily="34" charset="0"/>
              </a:rPr>
            </a:br>
            <a:br>
              <a:rPr lang="en-US" sz="1800" b="0" i="0" u="none" strike="noStrike" baseline="0" dirty="0">
                <a:latin typeface="Arial" panose="020B0604020202020204" pitchFamily="34" charset="0"/>
                <a:cs typeface="Arial" panose="020B0604020202020204" pitchFamily="34" charset="0"/>
              </a:rPr>
            </a:br>
            <a:r>
              <a:rPr lang="en-GB" sz="1800" b="1" i="0" u="none" strike="noStrike" baseline="0" dirty="0">
                <a:latin typeface="Arial" panose="020B0604020202020204" pitchFamily="34" charset="0"/>
                <a:cs typeface="Arial" panose="020B0604020202020204" pitchFamily="34" charset="0"/>
              </a:rPr>
              <a:t>Eligibility/Supporting documentation</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If applying for playground equipment, please submit an accessibility audit which</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evidences inclusive access and play for users and caregivers with various disabilities</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including mobility, vision, hearing and sensory such as autism spectrum disorder.</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3C36AE9-FBC8-6341-5575-732FE6D7FA41}"/>
              </a:ext>
            </a:extLst>
          </p:cNvPr>
          <p:cNvPicPr>
            <a:picLocks noChangeAspect="1"/>
          </p:cNvPicPr>
          <p:nvPr/>
        </p:nvPicPr>
        <p:blipFill>
          <a:blip r:embed="rId3"/>
          <a:stretch>
            <a:fillRect/>
          </a:stretch>
        </p:blipFill>
        <p:spPr>
          <a:xfrm>
            <a:off x="0" y="0"/>
            <a:ext cx="6134100" cy="6858000"/>
          </a:xfrm>
          <a:prstGeom prst="rect">
            <a:avLst/>
          </a:prstGeom>
        </p:spPr>
      </p:pic>
      <p:pic>
        <p:nvPicPr>
          <p:cNvPr id="7" name="Picture 6">
            <a:extLst>
              <a:ext uri="{FF2B5EF4-FFF2-40B4-BE49-F238E27FC236}">
                <a16:creationId xmlns:a16="http://schemas.microsoft.com/office/drawing/2014/main" id="{B452D8A3-F022-412C-7C26-2525FDA72C6B}"/>
              </a:ext>
            </a:extLst>
          </p:cNvPr>
          <p:cNvPicPr>
            <a:picLocks noChangeAspect="1"/>
          </p:cNvPicPr>
          <p:nvPr/>
        </p:nvPicPr>
        <p:blipFill>
          <a:blip r:embed="rId4"/>
          <a:stretch>
            <a:fillRect/>
          </a:stretch>
        </p:blipFill>
        <p:spPr>
          <a:xfrm>
            <a:off x="8410470" y="336620"/>
            <a:ext cx="2923649" cy="705524"/>
          </a:xfrm>
          <a:prstGeom prst="rect">
            <a:avLst/>
          </a:prstGeom>
        </p:spPr>
      </p:pic>
      <p:sp>
        <p:nvSpPr>
          <p:cNvPr id="8" name="Rectangle: Rounded Corners 7">
            <a:extLst>
              <a:ext uri="{FF2B5EF4-FFF2-40B4-BE49-F238E27FC236}">
                <a16:creationId xmlns:a16="http://schemas.microsoft.com/office/drawing/2014/main" id="{9A919CF4-E8E9-9477-9555-14B6E4890F4F}"/>
              </a:ext>
            </a:extLst>
          </p:cNvPr>
          <p:cNvSpPr/>
          <p:nvPr/>
        </p:nvSpPr>
        <p:spPr>
          <a:xfrm>
            <a:off x="5752723" y="4202372"/>
            <a:ext cx="1954060" cy="11273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61EA306-6365-BE1E-81FA-7F53AF7B8049}"/>
              </a:ext>
            </a:extLst>
          </p:cNvPr>
          <p:cNvSpPr/>
          <p:nvPr/>
        </p:nvSpPr>
        <p:spPr>
          <a:xfrm>
            <a:off x="5770323" y="2853857"/>
            <a:ext cx="1954060" cy="11273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EB54305-19D4-7CA6-F403-A254A804E6AB}"/>
              </a:ext>
            </a:extLst>
          </p:cNvPr>
          <p:cNvSpPr/>
          <p:nvPr/>
        </p:nvSpPr>
        <p:spPr>
          <a:xfrm>
            <a:off x="5770323" y="1505342"/>
            <a:ext cx="1954060" cy="11273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F209D8DB-03D6-0A80-D09D-227EB2A58B92}"/>
              </a:ext>
            </a:extLst>
          </p:cNvPr>
          <p:cNvSpPr/>
          <p:nvPr/>
        </p:nvSpPr>
        <p:spPr>
          <a:xfrm>
            <a:off x="5770323" y="5550887"/>
            <a:ext cx="1954060" cy="11273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9851120-DAA8-F45A-61D9-0AA08B0DE0E7}"/>
              </a:ext>
            </a:extLst>
          </p:cNvPr>
          <p:cNvSpPr/>
          <p:nvPr/>
        </p:nvSpPr>
        <p:spPr>
          <a:xfrm>
            <a:off x="5770323" y="156001"/>
            <a:ext cx="1954060" cy="11273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DF59366-33B9-2550-2DE0-D54D77996020}"/>
              </a:ext>
            </a:extLst>
          </p:cNvPr>
          <p:cNvSpPr txBox="1"/>
          <p:nvPr/>
        </p:nvSpPr>
        <p:spPr>
          <a:xfrm>
            <a:off x="5843536" y="5652893"/>
            <a:ext cx="1772433"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 child not able to access a play park</a:t>
            </a:r>
            <a:endParaRPr lang="en-GB"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534A3F6-171A-3F37-3BDD-8D695D23A4C6}"/>
              </a:ext>
            </a:extLst>
          </p:cNvPr>
          <p:cNvSpPr txBox="1"/>
          <p:nvPr/>
        </p:nvSpPr>
        <p:spPr>
          <a:xfrm>
            <a:off x="5770324" y="4202372"/>
            <a:ext cx="1954059"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Not able to interact with her brother or other children</a:t>
            </a: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581A065-D872-16FB-4FBA-E20D861E2D7A}"/>
              </a:ext>
            </a:extLst>
          </p:cNvPr>
          <p:cNvSpPr txBox="1"/>
          <p:nvPr/>
        </p:nvSpPr>
        <p:spPr>
          <a:xfrm>
            <a:off x="5861136" y="2967335"/>
            <a:ext cx="1772433"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Invited to our AGM to tell her story</a:t>
            </a:r>
            <a:endParaRPr lang="en-GB"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8C4EC9B-C5D1-1A1A-8907-6DE7C2F1A770}"/>
              </a:ext>
            </a:extLst>
          </p:cNvPr>
          <p:cNvSpPr txBox="1"/>
          <p:nvPr/>
        </p:nvSpPr>
        <p:spPr>
          <a:xfrm>
            <a:off x="5861136" y="1468849"/>
            <a:ext cx="1772433"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Talking to planners, collecting resources</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50FADA8-BA29-3FDD-DAD0-9C24A7A3AEA8}"/>
              </a:ext>
            </a:extLst>
          </p:cNvPr>
          <p:cNvSpPr txBox="1"/>
          <p:nvPr/>
        </p:nvSpPr>
        <p:spPr>
          <a:xfrm>
            <a:off x="5843535" y="104681"/>
            <a:ext cx="1772433"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Funding eligibility,</a:t>
            </a:r>
          </a:p>
          <a:p>
            <a:pPr algn="ctr"/>
            <a:r>
              <a:rPr lang="en-US" dirty="0">
                <a:latin typeface="Arial" panose="020B0604020202020204" pitchFamily="34" charset="0"/>
                <a:cs typeface="Arial" panose="020B0604020202020204" pitchFamily="34" charset="0"/>
              </a:rPr>
              <a:t>Developing a Play strategy</a:t>
            </a:r>
          </a:p>
          <a:p>
            <a:pPr algn="ct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37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BB9E7A-1CBA-D303-82D2-9E3E960A7E26}"/>
              </a:ext>
            </a:extLst>
          </p:cNvPr>
          <p:cNvPicPr>
            <a:picLocks noChangeAspect="1"/>
          </p:cNvPicPr>
          <p:nvPr/>
        </p:nvPicPr>
        <p:blipFill>
          <a:blip r:embed="rId3"/>
          <a:stretch>
            <a:fillRect/>
          </a:stretch>
        </p:blipFill>
        <p:spPr>
          <a:xfrm>
            <a:off x="3516330" y="411524"/>
            <a:ext cx="4192268" cy="3139543"/>
          </a:xfrm>
          <a:prstGeom prst="rect">
            <a:avLst/>
          </a:prstGeom>
        </p:spPr>
      </p:pic>
      <p:sp>
        <p:nvSpPr>
          <p:cNvPr id="7" name="TextBox 6">
            <a:extLst>
              <a:ext uri="{FF2B5EF4-FFF2-40B4-BE49-F238E27FC236}">
                <a16:creationId xmlns:a16="http://schemas.microsoft.com/office/drawing/2014/main" id="{DBD3C5BB-EDBF-6358-9EB1-C8486D74DB70}"/>
              </a:ext>
            </a:extLst>
          </p:cNvPr>
          <p:cNvSpPr txBox="1"/>
          <p:nvPr/>
        </p:nvSpPr>
        <p:spPr>
          <a:xfrm>
            <a:off x="3827470" y="1336548"/>
            <a:ext cx="3567164" cy="1107996"/>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766,100</a:t>
            </a:r>
            <a:endParaRPr lang="en-GB"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E2B28E8-540B-5BFC-67E0-6D07709B2F95}"/>
              </a:ext>
            </a:extLst>
          </p:cNvPr>
          <p:cNvPicPr>
            <a:picLocks noChangeAspect="1"/>
          </p:cNvPicPr>
          <p:nvPr/>
        </p:nvPicPr>
        <p:blipFill>
          <a:blip r:embed="rId4"/>
          <a:stretch>
            <a:fillRect/>
          </a:stretch>
        </p:blipFill>
        <p:spPr>
          <a:xfrm>
            <a:off x="0" y="0"/>
            <a:ext cx="2828925" cy="2828925"/>
          </a:xfrm>
          <a:prstGeom prst="rect">
            <a:avLst/>
          </a:prstGeom>
        </p:spPr>
      </p:pic>
      <p:sp>
        <p:nvSpPr>
          <p:cNvPr id="12" name="TextBox 11">
            <a:extLst>
              <a:ext uri="{FF2B5EF4-FFF2-40B4-BE49-F238E27FC236}">
                <a16:creationId xmlns:a16="http://schemas.microsoft.com/office/drawing/2014/main" id="{7C78D489-83DD-CD05-EFB6-65BBA5E70B7A}"/>
              </a:ext>
            </a:extLst>
          </p:cNvPr>
          <p:cNvSpPr txBox="1"/>
          <p:nvPr/>
        </p:nvSpPr>
        <p:spPr>
          <a:xfrm>
            <a:off x="766762" y="685038"/>
            <a:ext cx="6477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51%</a:t>
            </a:r>
            <a:endParaRPr lang="en-GB"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F70734-5612-C588-A88C-10022AAE6CAA}"/>
              </a:ext>
            </a:extLst>
          </p:cNvPr>
          <p:cNvSpPr txBox="1"/>
          <p:nvPr/>
        </p:nvSpPr>
        <p:spPr>
          <a:xfrm>
            <a:off x="1488568" y="1705880"/>
            <a:ext cx="64770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49%</a:t>
            </a:r>
            <a:endParaRPr lang="en-GB"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50D29F-BCC3-674A-E097-9010161DB71A}"/>
              </a:ext>
            </a:extLst>
          </p:cNvPr>
          <p:cNvSpPr txBox="1"/>
          <p:nvPr/>
        </p:nvSpPr>
        <p:spPr>
          <a:xfrm>
            <a:off x="4145279" y="3369568"/>
            <a:ext cx="3901442" cy="707886"/>
          </a:xfrm>
          <a:prstGeom prst="rect">
            <a:avLst/>
          </a:prstGeom>
          <a:solidFill>
            <a:schemeClr val="bg1"/>
          </a:solidFill>
        </p:spPr>
        <p:txBody>
          <a:bodyPr wrap="square" rtlCol="0">
            <a:spAutoFit/>
          </a:bodyPr>
          <a:lstStyle/>
          <a:p>
            <a:pPr algn="ctr"/>
            <a:r>
              <a:rPr lang="en-GB" sz="4000" b="1" dirty="0">
                <a:solidFill>
                  <a:srgbClr val="FF0070"/>
                </a:solidFill>
                <a:latin typeface="Arial Black"/>
                <a:cs typeface="Arial Black" panose="020B0604020202020204" pitchFamily="34" charset="0"/>
              </a:rPr>
              <a:t>Lincolnshire</a:t>
            </a:r>
            <a:endParaRPr lang="en-GB" sz="4000" b="1" dirty="0">
              <a:solidFill>
                <a:srgbClr val="FF0070"/>
              </a:solidFill>
              <a:latin typeface="Arial Black" panose="020B0604020202020204" pitchFamily="34" charset="0"/>
              <a:cs typeface="Arial Black" panose="020B0604020202020204" pitchFamily="34" charset="0"/>
            </a:endParaRPr>
          </a:p>
        </p:txBody>
      </p:sp>
      <p:pic>
        <p:nvPicPr>
          <p:cNvPr id="1026" name="Picture 2" descr="Transgender - Free social icons">
            <a:extLst>
              <a:ext uri="{FF2B5EF4-FFF2-40B4-BE49-F238E27FC236}">
                <a16:creationId xmlns:a16="http://schemas.microsoft.com/office/drawing/2014/main" id="{49D6AD95-949B-6999-56B2-370A76B61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2" y="263966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42A09F7-6E31-855F-294F-1AA9BA2F8766}"/>
              </a:ext>
            </a:extLst>
          </p:cNvPr>
          <p:cNvSpPr txBox="1"/>
          <p:nvPr/>
        </p:nvSpPr>
        <p:spPr>
          <a:xfrm>
            <a:off x="1366839" y="3793615"/>
            <a:ext cx="1833561" cy="584775"/>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CoL 1% 1,048</a:t>
            </a:r>
          </a:p>
          <a:p>
            <a:pPr algn="r"/>
            <a:r>
              <a:rPr lang="en-US" sz="1600" dirty="0">
                <a:latin typeface="Arial" panose="020B0604020202020204" pitchFamily="34" charset="0"/>
                <a:cs typeface="Arial" panose="020B0604020202020204" pitchFamily="34" charset="0"/>
              </a:rPr>
              <a:t>NKDC .27% 319</a:t>
            </a:r>
            <a:endParaRPr lang="en-GB"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BA046C6-AA42-BDF1-8428-350725394D74}"/>
              </a:ext>
            </a:extLst>
          </p:cNvPr>
          <p:cNvSpPr txBox="1"/>
          <p:nvPr/>
        </p:nvSpPr>
        <p:spPr>
          <a:xfrm>
            <a:off x="1155384" y="3475840"/>
            <a:ext cx="923544" cy="369332"/>
          </a:xfrm>
          <a:prstGeom prst="rect">
            <a:avLst/>
          </a:prstGeom>
          <a:noFill/>
        </p:spPr>
        <p:txBody>
          <a:bodyPr wrap="square" rtlCol="0">
            <a:spAutoFit/>
          </a:bodyPr>
          <a:lstStyle/>
          <a:p>
            <a:r>
              <a:rPr lang="en-US" dirty="0"/>
              <a:t>ID</a:t>
            </a:r>
            <a:endParaRPr lang="en-GB" dirty="0"/>
          </a:p>
        </p:txBody>
      </p:sp>
      <p:graphicFrame>
        <p:nvGraphicFramePr>
          <p:cNvPr id="20" name="Table 19">
            <a:extLst>
              <a:ext uri="{FF2B5EF4-FFF2-40B4-BE49-F238E27FC236}">
                <a16:creationId xmlns:a16="http://schemas.microsoft.com/office/drawing/2014/main" id="{E8E67F9B-1B97-9E19-1E01-460B62D30E63}"/>
              </a:ext>
            </a:extLst>
          </p:cNvPr>
          <p:cNvGraphicFramePr>
            <a:graphicFrameLocks noGrp="1"/>
          </p:cNvGraphicFramePr>
          <p:nvPr>
            <p:extLst>
              <p:ext uri="{D42A27DB-BD31-4B8C-83A1-F6EECF244321}">
                <p14:modId xmlns:p14="http://schemas.microsoft.com/office/powerpoint/2010/main" val="3455171811"/>
              </p:ext>
            </p:extLst>
          </p:nvPr>
        </p:nvGraphicFramePr>
        <p:xfrm>
          <a:off x="8692553" y="970594"/>
          <a:ext cx="1117600" cy="1577340"/>
        </p:xfrm>
        <a:graphic>
          <a:graphicData uri="http://schemas.openxmlformats.org/drawingml/2006/table">
            <a:tbl>
              <a:tblPr/>
              <a:tblGrid>
                <a:gridCol w="1117600">
                  <a:extLst>
                    <a:ext uri="{9D8B030D-6E8A-4147-A177-3AD203B41FA5}">
                      <a16:colId xmlns:a16="http://schemas.microsoft.com/office/drawing/2014/main" val="3716017163"/>
                    </a:ext>
                  </a:extLst>
                </a:gridCol>
              </a:tblGrid>
              <a:tr h="175260">
                <a:tc>
                  <a:txBody>
                    <a:bodyPr/>
                    <a:lstStyle/>
                    <a:p>
                      <a:pPr algn="ctr" fontAlgn="ctr"/>
                      <a:r>
                        <a:rPr lang="en-GB" sz="1100" b="0" i="0" u="none" strike="noStrike" dirty="0">
                          <a:solidFill>
                            <a:srgbClr val="000000"/>
                          </a:solidFill>
                          <a:effectLst/>
                          <a:latin typeface="Arial mt light"/>
                        </a:rPr>
                        <a:t>1,751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622673"/>
                  </a:ext>
                </a:extLst>
              </a:tr>
              <a:tr h="175260">
                <a:tc>
                  <a:txBody>
                    <a:bodyPr/>
                    <a:lstStyle/>
                    <a:p>
                      <a:pPr algn="ctr" fontAlgn="ctr"/>
                      <a:r>
                        <a:rPr lang="en-GB" sz="1100" b="0" i="0" u="none" strike="noStrike" dirty="0">
                          <a:solidFill>
                            <a:srgbClr val="000000"/>
                          </a:solidFill>
                          <a:effectLst/>
                          <a:latin typeface="Arial mt light"/>
                        </a:rPr>
                        <a:t>413,585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19372"/>
                  </a:ext>
                </a:extLst>
              </a:tr>
              <a:tr h="175260">
                <a:tc>
                  <a:txBody>
                    <a:bodyPr/>
                    <a:lstStyle/>
                    <a:p>
                      <a:pPr algn="ctr" fontAlgn="ctr"/>
                      <a:r>
                        <a:rPr lang="en-GB" sz="1100" b="0" i="0" u="none" strike="noStrike" dirty="0">
                          <a:solidFill>
                            <a:srgbClr val="000000"/>
                          </a:solidFill>
                          <a:effectLst/>
                          <a:latin typeface="Arial mt light"/>
                        </a:rPr>
                        <a:t>2,298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9046014"/>
                  </a:ext>
                </a:extLst>
              </a:tr>
              <a:tr h="175260">
                <a:tc>
                  <a:txBody>
                    <a:bodyPr/>
                    <a:lstStyle/>
                    <a:p>
                      <a:pPr algn="ctr" fontAlgn="ctr"/>
                      <a:r>
                        <a:rPr lang="en-GB" sz="1100" b="0" i="0" u="none" strike="noStrike" dirty="0">
                          <a:solidFill>
                            <a:srgbClr val="000000"/>
                          </a:solidFill>
                          <a:effectLst/>
                          <a:latin typeface="Arial mt light"/>
                        </a:rPr>
                        <a:t>657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3353615"/>
                  </a:ext>
                </a:extLst>
              </a:tr>
              <a:tr h="175260">
                <a:tc>
                  <a:txBody>
                    <a:bodyPr/>
                    <a:lstStyle/>
                    <a:p>
                      <a:pPr algn="ctr" fontAlgn="ctr"/>
                      <a:r>
                        <a:rPr lang="en-GB" sz="1100" b="0" i="0" u="none" strike="noStrike" dirty="0">
                          <a:solidFill>
                            <a:srgbClr val="000000"/>
                          </a:solidFill>
                          <a:effectLst/>
                          <a:latin typeface="Arial mt light"/>
                        </a:rPr>
                        <a:t>5,800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613227"/>
                  </a:ext>
                </a:extLst>
              </a:tr>
              <a:tr h="175260">
                <a:tc>
                  <a:txBody>
                    <a:bodyPr/>
                    <a:lstStyle/>
                    <a:p>
                      <a:pPr algn="ctr" fontAlgn="ctr"/>
                      <a:r>
                        <a:rPr lang="en-GB" sz="1100" b="0" i="0" u="none" strike="noStrike" dirty="0">
                          <a:solidFill>
                            <a:srgbClr val="000000"/>
                          </a:solidFill>
                          <a:effectLst/>
                          <a:latin typeface="Arial mt light"/>
                        </a:rPr>
                        <a:t>657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8970434"/>
                  </a:ext>
                </a:extLst>
              </a:tr>
              <a:tr h="175260">
                <a:tc>
                  <a:txBody>
                    <a:bodyPr/>
                    <a:lstStyle/>
                    <a:p>
                      <a:pPr algn="ctr" fontAlgn="ctr"/>
                      <a:r>
                        <a:rPr lang="en-GB" sz="1100" b="0" i="0" u="none" strike="noStrike" dirty="0">
                          <a:solidFill>
                            <a:srgbClr val="000000"/>
                          </a:solidFill>
                          <a:effectLst/>
                          <a:latin typeface="Arial mt light"/>
                        </a:rPr>
                        <a:t>3,831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8639840"/>
                  </a:ext>
                </a:extLst>
              </a:tr>
              <a:tr h="175260">
                <a:tc>
                  <a:txBody>
                    <a:bodyPr/>
                    <a:lstStyle/>
                    <a:p>
                      <a:pPr algn="ctr" fontAlgn="ctr"/>
                      <a:r>
                        <a:rPr lang="en-GB" sz="1100" b="0" i="0" u="none" strike="noStrike" dirty="0">
                          <a:solidFill>
                            <a:srgbClr val="000000"/>
                          </a:solidFill>
                          <a:effectLst/>
                          <a:latin typeface="Arial mt light"/>
                        </a:rPr>
                        <a:t>290,242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6824859"/>
                  </a:ext>
                </a:extLst>
              </a:tr>
              <a:tr h="175260">
                <a:tc>
                  <a:txBody>
                    <a:bodyPr/>
                    <a:lstStyle/>
                    <a:p>
                      <a:pPr algn="ctr" fontAlgn="ctr"/>
                      <a:r>
                        <a:rPr lang="en-GB" sz="1100" b="0" i="0" u="none" strike="noStrike" dirty="0">
                          <a:solidFill>
                            <a:srgbClr val="000000"/>
                          </a:solidFill>
                          <a:effectLst/>
                          <a:latin typeface="Arial mt light"/>
                        </a:rPr>
                        <a:t>47,060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8075227"/>
                  </a:ext>
                </a:extLst>
              </a:tr>
            </a:tbl>
          </a:graphicData>
        </a:graphic>
      </p:graphicFrame>
      <p:graphicFrame>
        <p:nvGraphicFramePr>
          <p:cNvPr id="22" name="Table 21">
            <a:extLst>
              <a:ext uri="{FF2B5EF4-FFF2-40B4-BE49-F238E27FC236}">
                <a16:creationId xmlns:a16="http://schemas.microsoft.com/office/drawing/2014/main" id="{F8E4B77F-3CA4-C993-D725-D1E9755054EE}"/>
              </a:ext>
            </a:extLst>
          </p:cNvPr>
          <p:cNvGraphicFramePr>
            <a:graphicFrameLocks noGrp="1"/>
          </p:cNvGraphicFramePr>
          <p:nvPr>
            <p:extLst>
              <p:ext uri="{D42A27DB-BD31-4B8C-83A1-F6EECF244321}">
                <p14:modId xmlns:p14="http://schemas.microsoft.com/office/powerpoint/2010/main" val="1879772287"/>
              </p:ext>
            </p:extLst>
          </p:nvPr>
        </p:nvGraphicFramePr>
        <p:xfrm>
          <a:off x="9663878" y="964490"/>
          <a:ext cx="1347852" cy="1577340"/>
        </p:xfrm>
        <a:graphic>
          <a:graphicData uri="http://schemas.openxmlformats.org/drawingml/2006/table">
            <a:tbl>
              <a:tblPr/>
              <a:tblGrid>
                <a:gridCol w="1347852">
                  <a:extLst>
                    <a:ext uri="{9D8B030D-6E8A-4147-A177-3AD203B41FA5}">
                      <a16:colId xmlns:a16="http://schemas.microsoft.com/office/drawing/2014/main" val="567385692"/>
                    </a:ext>
                  </a:extLst>
                </a:gridCol>
              </a:tblGrid>
              <a:tr h="175260">
                <a:tc>
                  <a:txBody>
                    <a:bodyPr/>
                    <a:lstStyle/>
                    <a:p>
                      <a:pPr algn="l" fontAlgn="ctr"/>
                      <a:r>
                        <a:rPr lang="en-GB" sz="1100" b="0" i="0" u="none" strike="noStrike" dirty="0">
                          <a:solidFill>
                            <a:srgbClr val="000000"/>
                          </a:solidFill>
                          <a:effectLst/>
                          <a:latin typeface="Arial mt light"/>
                        </a:rPr>
                        <a:t>Buddhist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3001817"/>
                  </a:ext>
                </a:extLst>
              </a:tr>
              <a:tr h="175260">
                <a:tc>
                  <a:txBody>
                    <a:bodyPr/>
                    <a:lstStyle/>
                    <a:p>
                      <a:pPr algn="l" fontAlgn="ctr"/>
                      <a:r>
                        <a:rPr lang="en-GB" sz="1100" b="0" i="0" u="none" strike="noStrike" dirty="0">
                          <a:solidFill>
                            <a:srgbClr val="000000"/>
                          </a:solidFill>
                          <a:effectLst/>
                          <a:latin typeface="Arial mt light"/>
                        </a:rPr>
                        <a:t>Christian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2408221"/>
                  </a:ext>
                </a:extLst>
              </a:tr>
              <a:tr h="175260">
                <a:tc>
                  <a:txBody>
                    <a:bodyPr/>
                    <a:lstStyle/>
                    <a:p>
                      <a:pPr algn="l" fontAlgn="ctr"/>
                      <a:r>
                        <a:rPr lang="en-GB" sz="1100" b="0" i="0" u="none" strike="noStrike" dirty="0">
                          <a:solidFill>
                            <a:srgbClr val="000000"/>
                          </a:solidFill>
                          <a:effectLst/>
                          <a:latin typeface="Arial mt light"/>
                        </a:rPr>
                        <a:t>Hindu</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4340045"/>
                  </a:ext>
                </a:extLst>
              </a:tr>
              <a:tr h="175260">
                <a:tc>
                  <a:txBody>
                    <a:bodyPr/>
                    <a:lstStyle/>
                    <a:p>
                      <a:pPr algn="l" fontAlgn="ctr"/>
                      <a:r>
                        <a:rPr lang="en-GB" sz="1100" b="0" i="0" u="none" strike="noStrike" dirty="0">
                          <a:solidFill>
                            <a:srgbClr val="000000"/>
                          </a:solidFill>
                          <a:effectLst/>
                          <a:latin typeface="Arial mt light"/>
                        </a:rPr>
                        <a:t>Jewish</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6402011"/>
                  </a:ext>
                </a:extLst>
              </a:tr>
              <a:tr h="175260">
                <a:tc>
                  <a:txBody>
                    <a:bodyPr/>
                    <a:lstStyle/>
                    <a:p>
                      <a:pPr algn="l" fontAlgn="ctr"/>
                      <a:r>
                        <a:rPr lang="en-GB" sz="1100" b="0" i="0" u="none" strike="noStrike" dirty="0">
                          <a:solidFill>
                            <a:srgbClr val="000000"/>
                          </a:solidFill>
                          <a:effectLst/>
                          <a:latin typeface="Arial mt light"/>
                        </a:rPr>
                        <a:t>Muslim</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15727"/>
                  </a:ext>
                </a:extLst>
              </a:tr>
              <a:tr h="175260">
                <a:tc>
                  <a:txBody>
                    <a:bodyPr/>
                    <a:lstStyle/>
                    <a:p>
                      <a:pPr algn="l" fontAlgn="ctr"/>
                      <a:r>
                        <a:rPr lang="en-GB" sz="1100" b="0" i="0" u="none" strike="noStrike" dirty="0">
                          <a:solidFill>
                            <a:srgbClr val="000000"/>
                          </a:solidFill>
                          <a:effectLst/>
                          <a:latin typeface="Arial mt light"/>
                        </a:rPr>
                        <a:t>Sikh</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000308"/>
                  </a:ext>
                </a:extLst>
              </a:tr>
              <a:tr h="175260">
                <a:tc>
                  <a:txBody>
                    <a:bodyPr/>
                    <a:lstStyle/>
                    <a:p>
                      <a:pPr algn="l" fontAlgn="ctr"/>
                      <a:r>
                        <a:rPr lang="en-GB" sz="1100" b="0" i="0" u="none" strike="noStrike" dirty="0">
                          <a:solidFill>
                            <a:srgbClr val="000000"/>
                          </a:solidFill>
                          <a:effectLst/>
                          <a:latin typeface="Arial mt light"/>
                        </a:rPr>
                        <a:t>Other religion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6865857"/>
                  </a:ext>
                </a:extLst>
              </a:tr>
              <a:tr h="175260">
                <a:tc>
                  <a:txBody>
                    <a:bodyPr/>
                    <a:lstStyle/>
                    <a:p>
                      <a:pPr algn="l" fontAlgn="ctr"/>
                      <a:r>
                        <a:rPr lang="en-GB" sz="1100" b="0" i="0" u="none" strike="noStrike" dirty="0">
                          <a:solidFill>
                            <a:srgbClr val="000000"/>
                          </a:solidFill>
                          <a:effectLst/>
                          <a:latin typeface="Arial mt light"/>
                        </a:rPr>
                        <a:t>No religion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1890"/>
                  </a:ext>
                </a:extLst>
              </a:tr>
              <a:tr h="175260">
                <a:tc>
                  <a:txBody>
                    <a:bodyPr/>
                    <a:lstStyle/>
                    <a:p>
                      <a:pPr algn="l" fontAlgn="b"/>
                      <a:r>
                        <a:rPr lang="en-GB" sz="1100" b="0" i="0" u="none" strike="noStrike" dirty="0">
                          <a:solidFill>
                            <a:srgbClr val="000000"/>
                          </a:solidFill>
                          <a:effectLst/>
                          <a:latin typeface="Arial mt light"/>
                        </a:rPr>
                        <a:t>Prefer not to say</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938617"/>
                  </a:ext>
                </a:extLst>
              </a:tr>
            </a:tbl>
          </a:graphicData>
        </a:graphic>
      </p:graphicFrame>
      <p:graphicFrame>
        <p:nvGraphicFramePr>
          <p:cNvPr id="24" name="Table 23">
            <a:extLst>
              <a:ext uri="{FF2B5EF4-FFF2-40B4-BE49-F238E27FC236}">
                <a16:creationId xmlns:a16="http://schemas.microsoft.com/office/drawing/2014/main" id="{1F49E6BC-F8B0-D7C1-8737-FC02171D5AB0}"/>
              </a:ext>
            </a:extLst>
          </p:cNvPr>
          <p:cNvGraphicFramePr>
            <a:graphicFrameLocks noGrp="1"/>
          </p:cNvGraphicFramePr>
          <p:nvPr>
            <p:extLst>
              <p:ext uri="{D42A27DB-BD31-4B8C-83A1-F6EECF244321}">
                <p14:modId xmlns:p14="http://schemas.microsoft.com/office/powerpoint/2010/main" val="80539903"/>
              </p:ext>
            </p:extLst>
          </p:nvPr>
        </p:nvGraphicFramePr>
        <p:xfrm>
          <a:off x="10685524" y="964490"/>
          <a:ext cx="800100" cy="1577340"/>
        </p:xfrm>
        <a:graphic>
          <a:graphicData uri="http://schemas.openxmlformats.org/drawingml/2006/table">
            <a:tbl>
              <a:tblPr/>
              <a:tblGrid>
                <a:gridCol w="800100">
                  <a:extLst>
                    <a:ext uri="{9D8B030D-6E8A-4147-A177-3AD203B41FA5}">
                      <a16:colId xmlns:a16="http://schemas.microsoft.com/office/drawing/2014/main" val="1252521416"/>
                    </a:ext>
                  </a:extLst>
                </a:gridCol>
              </a:tblGrid>
              <a:tr h="175260">
                <a:tc>
                  <a:txBody>
                    <a:bodyPr/>
                    <a:lstStyle/>
                    <a:p>
                      <a:pPr algn="ctr" fontAlgn="ctr"/>
                      <a:r>
                        <a:rPr lang="en-GB" sz="1100" b="0" i="0" u="none" strike="noStrike" dirty="0">
                          <a:solidFill>
                            <a:srgbClr val="000000"/>
                          </a:solidFill>
                          <a:effectLst/>
                          <a:latin typeface="Arial mt light"/>
                        </a:rPr>
                        <a:t>0.2%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9575946"/>
                  </a:ext>
                </a:extLst>
              </a:tr>
              <a:tr h="175260">
                <a:tc>
                  <a:txBody>
                    <a:bodyPr/>
                    <a:lstStyle/>
                    <a:p>
                      <a:pPr algn="ctr" fontAlgn="ctr"/>
                      <a:r>
                        <a:rPr lang="en-GB" sz="1100" b="0" i="0" u="none" strike="noStrike" dirty="0">
                          <a:solidFill>
                            <a:srgbClr val="000000"/>
                          </a:solidFill>
                          <a:effectLst/>
                          <a:latin typeface="Arial mt light"/>
                        </a:rPr>
                        <a:t>54.0%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075478"/>
                  </a:ext>
                </a:extLst>
              </a:tr>
              <a:tr h="175260">
                <a:tc>
                  <a:txBody>
                    <a:bodyPr/>
                    <a:lstStyle/>
                    <a:p>
                      <a:pPr algn="ctr" fontAlgn="ctr"/>
                      <a:r>
                        <a:rPr lang="en-GB" sz="1100" b="0" i="0" u="none" strike="noStrike" dirty="0">
                          <a:solidFill>
                            <a:srgbClr val="000000"/>
                          </a:solidFill>
                          <a:effectLst/>
                          <a:latin typeface="Arial mt light"/>
                        </a:rPr>
                        <a:t>0.3%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5523075"/>
                  </a:ext>
                </a:extLst>
              </a:tr>
              <a:tr h="175260">
                <a:tc>
                  <a:txBody>
                    <a:bodyPr/>
                    <a:lstStyle/>
                    <a:p>
                      <a:pPr algn="ctr" fontAlgn="ctr"/>
                      <a:r>
                        <a:rPr lang="en-GB" sz="1100" b="0" i="0" u="none" strike="noStrike" dirty="0">
                          <a:solidFill>
                            <a:srgbClr val="000000"/>
                          </a:solidFill>
                          <a:effectLst/>
                          <a:latin typeface="Arial mt light"/>
                        </a:rPr>
                        <a:t>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0901"/>
                  </a:ext>
                </a:extLst>
              </a:tr>
              <a:tr h="175260">
                <a:tc>
                  <a:txBody>
                    <a:bodyPr/>
                    <a:lstStyle/>
                    <a:p>
                      <a:pPr algn="ctr" fontAlgn="ctr"/>
                      <a:r>
                        <a:rPr lang="en-GB" sz="1100" b="0" i="0" u="none" strike="noStrike" dirty="0">
                          <a:solidFill>
                            <a:srgbClr val="000000"/>
                          </a:solidFill>
                          <a:effectLst/>
                          <a:latin typeface="Arial mt light"/>
                        </a:rPr>
                        <a:t>0.8%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8367933"/>
                  </a:ext>
                </a:extLst>
              </a:tr>
              <a:tr h="175260">
                <a:tc>
                  <a:txBody>
                    <a:bodyPr/>
                    <a:lstStyle/>
                    <a:p>
                      <a:pPr algn="ctr" fontAlgn="ctr"/>
                      <a:r>
                        <a:rPr lang="en-GB" sz="1100" b="0" i="0" u="none" strike="noStrike" dirty="0">
                          <a:solidFill>
                            <a:srgbClr val="000000"/>
                          </a:solidFill>
                          <a:effectLst/>
                          <a:latin typeface="Arial mt light"/>
                        </a:rPr>
                        <a:t>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667072"/>
                  </a:ext>
                </a:extLst>
              </a:tr>
              <a:tr h="175260">
                <a:tc>
                  <a:txBody>
                    <a:bodyPr/>
                    <a:lstStyle/>
                    <a:p>
                      <a:pPr algn="ctr" fontAlgn="ctr"/>
                      <a:r>
                        <a:rPr lang="en-GB" sz="1100" b="0" i="0" u="none" strike="noStrike" dirty="0">
                          <a:solidFill>
                            <a:srgbClr val="000000"/>
                          </a:solidFill>
                          <a:effectLst/>
                          <a:latin typeface="Arial mt light"/>
                        </a:rPr>
                        <a:t>0.5%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472988"/>
                  </a:ext>
                </a:extLst>
              </a:tr>
              <a:tr h="175260">
                <a:tc>
                  <a:txBody>
                    <a:bodyPr/>
                    <a:lstStyle/>
                    <a:p>
                      <a:pPr algn="ctr" fontAlgn="ctr"/>
                      <a:r>
                        <a:rPr lang="en-GB" sz="1100" b="0" i="0" u="none" strike="noStrike" dirty="0">
                          <a:solidFill>
                            <a:srgbClr val="000000"/>
                          </a:solidFill>
                          <a:effectLst/>
                          <a:latin typeface="Arial mt light"/>
                        </a:rPr>
                        <a:t>37.9%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83382"/>
                  </a:ext>
                </a:extLst>
              </a:tr>
              <a:tr h="175260">
                <a:tc>
                  <a:txBody>
                    <a:bodyPr/>
                    <a:lstStyle/>
                    <a:p>
                      <a:pPr algn="ctr" fontAlgn="ctr"/>
                      <a:r>
                        <a:rPr lang="en-GB" sz="1100" b="0" i="0" u="none" strike="noStrike" dirty="0">
                          <a:solidFill>
                            <a:srgbClr val="000000"/>
                          </a:solidFill>
                          <a:effectLst/>
                          <a:latin typeface="Arial mt light"/>
                        </a:rPr>
                        <a:t>6.1%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808091"/>
                  </a:ext>
                </a:extLst>
              </a:tr>
            </a:tbl>
          </a:graphicData>
        </a:graphic>
      </p:graphicFrame>
      <p:sp>
        <p:nvSpPr>
          <p:cNvPr id="26" name="TextBox 25">
            <a:extLst>
              <a:ext uri="{FF2B5EF4-FFF2-40B4-BE49-F238E27FC236}">
                <a16:creationId xmlns:a16="http://schemas.microsoft.com/office/drawing/2014/main" id="{3337192F-42BF-2324-646D-6AF1BD5E32E3}"/>
              </a:ext>
            </a:extLst>
          </p:cNvPr>
          <p:cNvSpPr txBox="1"/>
          <p:nvPr/>
        </p:nvSpPr>
        <p:spPr>
          <a:xfrm>
            <a:off x="8809226" y="512774"/>
            <a:ext cx="2580006" cy="400110"/>
          </a:xfrm>
          <a:prstGeom prst="rect">
            <a:avLst/>
          </a:prstGeom>
          <a:solidFill>
            <a:schemeClr val="tx1"/>
          </a:solidFill>
        </p:spPr>
        <p:txBody>
          <a:bodyPr wrap="square" rtlCol="0">
            <a:spAutoFit/>
          </a:bodyPr>
          <a:lstStyle/>
          <a:p>
            <a:r>
              <a:rPr lang="en-US" sz="2000" b="1" dirty="0">
                <a:solidFill>
                  <a:srgbClr val="00FF87"/>
                </a:solidFill>
                <a:latin typeface="Arial Black"/>
              </a:rPr>
              <a:t>Religion or belief</a:t>
            </a:r>
            <a:endParaRPr lang="en-GB" sz="2000" b="1" dirty="0">
              <a:solidFill>
                <a:srgbClr val="00FF87"/>
              </a:solidFill>
              <a:latin typeface="Arial Black"/>
            </a:endParaRPr>
          </a:p>
        </p:txBody>
      </p:sp>
      <p:pic>
        <p:nvPicPr>
          <p:cNvPr id="30" name="Picture 29" descr="A group of people posing for a photo&#10;&#10;AI-generated content may be incorrect.">
            <a:extLst>
              <a:ext uri="{FF2B5EF4-FFF2-40B4-BE49-F238E27FC236}">
                <a16:creationId xmlns:a16="http://schemas.microsoft.com/office/drawing/2014/main" id="{9C74CC71-DFC7-FBDA-7641-46A1534A7646}"/>
              </a:ext>
            </a:extLst>
          </p:cNvPr>
          <p:cNvPicPr>
            <a:picLocks noChangeAspect="1"/>
          </p:cNvPicPr>
          <p:nvPr/>
        </p:nvPicPr>
        <p:blipFill>
          <a:blip r:embed="rId6"/>
          <a:srcRect t="24898" b="55635"/>
          <a:stretch/>
        </p:blipFill>
        <p:spPr>
          <a:xfrm>
            <a:off x="8161098" y="5367528"/>
            <a:ext cx="3876261" cy="1335024"/>
          </a:xfrm>
          <a:prstGeom prst="rect">
            <a:avLst/>
          </a:prstGeom>
        </p:spPr>
      </p:pic>
      <p:sp>
        <p:nvSpPr>
          <p:cNvPr id="31" name="TextBox 30">
            <a:extLst>
              <a:ext uri="{FF2B5EF4-FFF2-40B4-BE49-F238E27FC236}">
                <a16:creationId xmlns:a16="http://schemas.microsoft.com/office/drawing/2014/main" id="{FC40C51B-2FA1-543E-476A-DB7B11BF3411}"/>
              </a:ext>
            </a:extLst>
          </p:cNvPr>
          <p:cNvSpPr txBox="1"/>
          <p:nvPr/>
        </p:nvSpPr>
        <p:spPr>
          <a:xfrm>
            <a:off x="8161098" y="4724237"/>
            <a:ext cx="3876261" cy="646331"/>
          </a:xfrm>
          <a:prstGeom prst="rect">
            <a:avLst/>
          </a:prstGeom>
          <a:solidFill>
            <a:schemeClr val="tx1"/>
          </a:solidFill>
        </p:spPr>
        <p:txBody>
          <a:bodyPr wrap="square" rtlCol="0">
            <a:spAutoFit/>
          </a:bodyPr>
          <a:lstStyle/>
          <a:p>
            <a:pPr algn="ctr"/>
            <a:r>
              <a:rPr lang="en-US" sz="2000" b="1" dirty="0">
                <a:solidFill>
                  <a:srgbClr val="00FF87"/>
                </a:solidFill>
                <a:latin typeface="Arial Black"/>
              </a:rPr>
              <a:t>National identity</a:t>
            </a:r>
          </a:p>
          <a:p>
            <a:pPr algn="ctr"/>
            <a:r>
              <a:rPr lang="en-US" sz="1600" b="1" dirty="0">
                <a:solidFill>
                  <a:srgbClr val="00FF87"/>
                </a:solidFill>
                <a:latin typeface="Arial Black"/>
              </a:rPr>
              <a:t>89.6% British and English</a:t>
            </a:r>
            <a:endParaRPr lang="en-GB" sz="2000" b="1" dirty="0">
              <a:solidFill>
                <a:srgbClr val="00FF87"/>
              </a:solidFill>
              <a:latin typeface="Arial Black"/>
            </a:endParaRPr>
          </a:p>
        </p:txBody>
      </p:sp>
      <p:sp>
        <p:nvSpPr>
          <p:cNvPr id="33" name="TextBox 32">
            <a:extLst>
              <a:ext uri="{FF2B5EF4-FFF2-40B4-BE49-F238E27FC236}">
                <a16:creationId xmlns:a16="http://schemas.microsoft.com/office/drawing/2014/main" id="{DFB4DB8F-AC3C-93FB-4FB4-27E73A6072B6}"/>
              </a:ext>
            </a:extLst>
          </p:cNvPr>
          <p:cNvSpPr txBox="1"/>
          <p:nvPr/>
        </p:nvSpPr>
        <p:spPr>
          <a:xfrm>
            <a:off x="3454618" y="4855893"/>
            <a:ext cx="4824128" cy="1846659"/>
          </a:xfrm>
          <a:prstGeom prst="rect">
            <a:avLst/>
          </a:prstGeom>
          <a:noFill/>
        </p:spPr>
        <p:txBody>
          <a:bodyPr wrap="square">
            <a:spAutoFit/>
          </a:bodyPr>
          <a:lstStyle/>
          <a:p>
            <a:pPr algn="l"/>
            <a:r>
              <a:rPr lang="en-US" sz="1600" b="0" i="0" dirty="0">
                <a:solidFill>
                  <a:srgbClr val="383835"/>
                </a:solidFill>
                <a:effectLst/>
                <a:latin typeface="Arial" panose="020B0604020202020204" pitchFamily="34" charset="0"/>
                <a:cs typeface="Arial" panose="020B0604020202020204" pitchFamily="34" charset="0"/>
              </a:rPr>
              <a:t>White 96% (737,532) made up of:</a:t>
            </a:r>
          </a:p>
          <a:p>
            <a:pPr algn="l"/>
            <a:r>
              <a:rPr lang="en-US" sz="1600" b="0" i="0" dirty="0">
                <a:solidFill>
                  <a:srgbClr val="383835"/>
                </a:solidFill>
                <a:effectLst/>
                <a:latin typeface="Arial" panose="020B0604020202020204" pitchFamily="34" charset="0"/>
                <a:cs typeface="Arial" panose="020B0604020202020204" pitchFamily="34" charset="0"/>
              </a:rPr>
              <a:t>White British (89.2%), Irish (0.4%), Gypsy or Irish Traveler (0.1%), Roma (0.1%) or </a:t>
            </a:r>
          </a:p>
          <a:p>
            <a:pPr algn="l"/>
            <a:r>
              <a:rPr lang="en-US" sz="1600" b="0" i="0" dirty="0">
                <a:solidFill>
                  <a:srgbClr val="383835"/>
                </a:solidFill>
                <a:effectLst/>
                <a:latin typeface="Arial" panose="020B0604020202020204" pitchFamily="34" charset="0"/>
                <a:cs typeface="Arial" panose="020B0604020202020204" pitchFamily="34" charset="0"/>
              </a:rPr>
              <a:t>other white background (6.1%).</a:t>
            </a:r>
          </a:p>
          <a:p>
            <a:pPr algn="l"/>
            <a:r>
              <a:rPr lang="en-US" sz="1600" dirty="0">
                <a:solidFill>
                  <a:srgbClr val="383835"/>
                </a:solidFill>
                <a:latin typeface="Arial" panose="020B0604020202020204" pitchFamily="34" charset="0"/>
                <a:cs typeface="Arial" panose="020B0604020202020204" pitchFamily="34" charset="0"/>
              </a:rPr>
              <a:t>Asian/ Asian British 1.4%</a:t>
            </a:r>
          </a:p>
          <a:p>
            <a:pPr algn="l"/>
            <a:r>
              <a:rPr lang="en-US" sz="1600" b="0" i="0" dirty="0">
                <a:solidFill>
                  <a:srgbClr val="383835"/>
                </a:solidFill>
                <a:effectLst/>
                <a:latin typeface="Arial" panose="020B0604020202020204" pitchFamily="34" charset="0"/>
                <a:cs typeface="Arial" panose="020B0604020202020204" pitchFamily="34" charset="0"/>
              </a:rPr>
              <a:t>Mixed</a:t>
            </a:r>
            <a:r>
              <a:rPr lang="en-US" sz="1600" dirty="0">
                <a:solidFill>
                  <a:srgbClr val="383835"/>
                </a:solidFill>
                <a:latin typeface="Arial" panose="020B0604020202020204" pitchFamily="34" charset="0"/>
                <a:cs typeface="Arial" panose="020B0604020202020204" pitchFamily="34" charset="0"/>
              </a:rPr>
              <a:t>/ multiple ethnic groups 1.3%</a:t>
            </a:r>
          </a:p>
          <a:p>
            <a:pPr algn="l"/>
            <a:r>
              <a:rPr lang="en-US" sz="1600" b="0" i="0" dirty="0">
                <a:solidFill>
                  <a:srgbClr val="383835"/>
                </a:solidFill>
                <a:effectLst/>
                <a:latin typeface="Arial" panose="020B0604020202020204" pitchFamily="34" charset="0"/>
                <a:cs typeface="Arial" panose="020B0604020202020204" pitchFamily="34" charset="0"/>
              </a:rPr>
              <a:t>Black/ African/ Caribbean/ Black British 0.6%</a:t>
            </a:r>
            <a:endParaRPr lang="en-US" b="0" i="0" dirty="0">
              <a:solidFill>
                <a:srgbClr val="383835"/>
              </a:solidFill>
              <a:effectLst/>
              <a:latin typeface="Arial" panose="020B0604020202020204" pitchFamily="34" charset="0"/>
              <a:cs typeface="Arial" panose="020B0604020202020204" pitchFamily="34" charset="0"/>
            </a:endParaRPr>
          </a:p>
        </p:txBody>
      </p:sp>
      <p:pic>
        <p:nvPicPr>
          <p:cNvPr id="1030" name="Picture 6" descr="Mental Health &amp; Emotional Wellbeing ...">
            <a:extLst>
              <a:ext uri="{FF2B5EF4-FFF2-40B4-BE49-F238E27FC236}">
                <a16:creationId xmlns:a16="http://schemas.microsoft.com/office/drawing/2014/main" id="{A3368893-CECA-8391-D774-0D777B361F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746" y="2563098"/>
            <a:ext cx="3267075" cy="140017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91DA8E3-4806-26D2-6652-F96271D32CBD}"/>
              </a:ext>
            </a:extLst>
          </p:cNvPr>
          <p:cNvSpPr txBox="1"/>
          <p:nvPr/>
        </p:nvSpPr>
        <p:spPr>
          <a:xfrm>
            <a:off x="8278747" y="3957447"/>
            <a:ext cx="3267074" cy="646331"/>
          </a:xfrm>
          <a:prstGeom prst="rect">
            <a:avLst/>
          </a:prstGeom>
          <a:solidFill>
            <a:srgbClr val="FFFF00"/>
          </a:solidFill>
        </p:spPr>
        <p:txBody>
          <a:bodyPr wrap="square" rtlCol="0">
            <a:spAutoFit/>
          </a:bodyPr>
          <a:lstStyle/>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19.1% have a disability</a:t>
            </a:r>
          </a:p>
          <a:p>
            <a:pPr algn="ctr"/>
            <a:r>
              <a:rPr lang="en-US"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154,573 </a:t>
            </a:r>
            <a:r>
              <a:rPr lang="en-US" sz="1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(26.8% of households)</a:t>
            </a:r>
            <a:endParaRPr lang="en-GB"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761624B8-7129-B8C6-F3BA-925737A9E61B}"/>
              </a:ext>
            </a:extLst>
          </p:cNvPr>
          <p:cNvPicPr>
            <a:picLocks noChangeAspect="1"/>
          </p:cNvPicPr>
          <p:nvPr/>
        </p:nvPicPr>
        <p:blipFill>
          <a:blip r:embed="rId8"/>
          <a:stretch>
            <a:fillRect/>
          </a:stretch>
        </p:blipFill>
        <p:spPr>
          <a:xfrm>
            <a:off x="1806619" y="4922982"/>
            <a:ext cx="1632527" cy="1647235"/>
          </a:xfrm>
          <a:prstGeom prst="rect">
            <a:avLst/>
          </a:prstGeom>
        </p:spPr>
      </p:pic>
    </p:spTree>
    <p:extLst>
      <p:ext uri="{BB962C8B-B14F-4D97-AF65-F5344CB8AC3E}">
        <p14:creationId xmlns:p14="http://schemas.microsoft.com/office/powerpoint/2010/main" val="296027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DB51079-EAED-F640-93B0-87F6CB165600}"/>
              </a:ext>
            </a:extLst>
          </p:cNvPr>
          <p:cNvSpPr txBox="1"/>
          <p:nvPr/>
        </p:nvSpPr>
        <p:spPr>
          <a:xfrm>
            <a:off x="919615" y="6491179"/>
            <a:ext cx="7220607" cy="190240"/>
          </a:xfrm>
          <a:prstGeom prst="rect">
            <a:avLst/>
          </a:prstGeom>
          <a:noFill/>
        </p:spPr>
        <p:txBody>
          <a:bodyPr vert="horz" wrap="square" lIns="91440" tIns="0" rIns="91440" bIns="36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30A2C"/>
                </a:solidFill>
                <a:effectLst/>
                <a:uLnTx/>
                <a:uFillTx/>
                <a:latin typeface="Arial" panose="020B0604020202020204" pitchFamily="34" charset="0"/>
                <a:ea typeface="+mn-ea"/>
                <a:cs typeface="Arial" panose="020B0604020202020204" pitchFamily="34" charset="0"/>
              </a:rPr>
              <a:t>Active Lincolnshire – Inclusive Language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098A1DD-CCB3-9A4A-BB2E-4B89E2CEDF34}"/>
              </a:ext>
            </a:extLst>
          </p:cNvPr>
          <p:cNvSpPr txBox="1"/>
          <p:nvPr/>
        </p:nvSpPr>
        <p:spPr>
          <a:xfrm>
            <a:off x="790406" y="1204865"/>
            <a:ext cx="9110831" cy="17851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70"/>
                </a:solidFill>
                <a:effectLst/>
                <a:uLnTx/>
                <a:uFillTx/>
                <a:latin typeface="Arial Black"/>
                <a:ea typeface="+mn-ea"/>
                <a:cs typeface="Arial Black" panose="020B0604020202020204" pitchFamily="34" charset="0"/>
              </a:rPr>
              <a:t>The national and local data and intelligence therefore highlights the need for Active Lincolnshire’s work and our role in influencing and advocacy to focus on: </a:t>
            </a:r>
            <a:endParaRPr kumimoji="0" lang="en-GB" sz="2800" b="1" i="0" u="none" strike="noStrike" kern="1200" cap="none" spc="0" normalizeH="0" baseline="0" noProof="0" dirty="0">
              <a:ln>
                <a:noFill/>
              </a:ln>
              <a:solidFill>
                <a:srgbClr val="FF0070"/>
              </a:solidFill>
              <a:effectLst/>
              <a:uLnTx/>
              <a:uFillTx/>
              <a:latin typeface="Arial Black" panose="020B0604020202020204" pitchFamily="34" charset="0"/>
              <a:ea typeface="+mn-ea"/>
              <a:cs typeface="Arial Black" panose="020B0604020202020204" pitchFamily="34" charset="0"/>
            </a:endParaRPr>
          </a:p>
        </p:txBody>
      </p:sp>
      <p:cxnSp>
        <p:nvCxnSpPr>
          <p:cNvPr id="15" name="Straight Connector 14">
            <a:extLst>
              <a:ext uri="{FF2B5EF4-FFF2-40B4-BE49-F238E27FC236}">
                <a16:creationId xmlns:a16="http://schemas.microsoft.com/office/drawing/2014/main" id="{9F1832DF-3DBE-B54D-92A1-4C356E3EA7B4}"/>
              </a:ext>
            </a:extLst>
          </p:cNvPr>
          <p:cNvCxnSpPr>
            <a:cxnSpLocks/>
          </p:cNvCxnSpPr>
          <p:nvPr/>
        </p:nvCxnSpPr>
        <p:spPr>
          <a:xfrm>
            <a:off x="1006642" y="6360694"/>
            <a:ext cx="10218821" cy="0"/>
          </a:xfrm>
          <a:prstGeom prst="line">
            <a:avLst/>
          </a:prstGeom>
          <a:ln>
            <a:solidFill>
              <a:srgbClr val="230A2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5D71A1-CF8C-5040-9F2C-3B2E29C12600}"/>
              </a:ext>
            </a:extLst>
          </p:cNvPr>
          <p:cNvSpPr txBox="1"/>
          <p:nvPr/>
        </p:nvSpPr>
        <p:spPr>
          <a:xfrm>
            <a:off x="919615" y="2529786"/>
            <a:ext cx="10407445" cy="3585597"/>
          </a:xfrm>
          <a:prstGeom prst="rect">
            <a:avLst/>
          </a:prstGeom>
          <a:noFill/>
        </p:spPr>
        <p:txBody>
          <a:bodyPr wrap="square" numCol="2" spcCol="720000" rtlCol="0">
            <a:spAutoFit/>
          </a:bodyPr>
          <a:lstStyle/>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Women and girls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Ethnically diverse communities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People with a disability </a:t>
            </a: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People from lower socio-economic groups (6-8)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LGBTQIA+ people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People with limiting illness or condition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5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Older adults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26" descr="Logo, company name&#10;&#10;Description automatically generated">
            <a:extLst>
              <a:ext uri="{FF2B5EF4-FFF2-40B4-BE49-F238E27FC236}">
                <a16:creationId xmlns:a16="http://schemas.microsoft.com/office/drawing/2014/main" id="{009A083B-4AE9-7140-A2F9-78A7EEC84F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615" y="393600"/>
            <a:ext cx="1113722" cy="558260"/>
          </a:xfrm>
          <a:prstGeom prst="rect">
            <a:avLst/>
          </a:prstGeom>
        </p:spPr>
      </p:pic>
    </p:spTree>
    <p:extLst>
      <p:ext uri="{BB962C8B-B14F-4D97-AF65-F5344CB8AC3E}">
        <p14:creationId xmlns:p14="http://schemas.microsoft.com/office/powerpoint/2010/main" val="3681861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2786</TotalTime>
  <Words>1407</Words>
  <Application>Microsoft Office PowerPoint</Application>
  <PresentationFormat>Widescreen</PresentationFormat>
  <Paragraphs>169</Paragraphs>
  <Slides>17</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-apple-system</vt:lpstr>
      <vt:lpstr>Aptos</vt:lpstr>
      <vt:lpstr>Arial</vt:lpstr>
      <vt:lpstr>Arial Black</vt:lpstr>
      <vt:lpstr>Arial mt light</vt:lpstr>
      <vt:lpstr>Calibri</vt:lpstr>
      <vt:lpstr>Calibri Light</vt:lpstr>
      <vt:lpstr>Symbol</vt:lpstr>
      <vt:lpstr>Office Theme</vt:lpstr>
      <vt:lpstr>1_Office Theme</vt:lpstr>
      <vt:lpstr>PowerPoint Presentation</vt:lpstr>
      <vt:lpstr>Who are we.</vt:lpstr>
      <vt:lpstr>PowerPoint Presentation</vt:lpstr>
      <vt:lpstr>PowerPoint Presentation</vt:lpstr>
      <vt:lpstr>Our Work As advocates for the positive power that physical activity has on everyone’s lives, we work in partnership to improve understanding, influence change, and tackle the challenge of inactivity.</vt:lpstr>
      <vt:lpstr>PowerPoint Presentation</vt:lpstr>
      <vt:lpstr>East Lindsey District Council Investment Fund  Eligibility/Supporting documentation If applying for playground equipment, please submit an accessibility audit which evidences inclusive access and play for users and caregivers with various disabilities including mobility, vision, hearing and sensory such as autism spectrum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vt:lpstr>
      <vt:lpstr>Further Resources</vt:lpstr>
      <vt:lpstr>Moving to Inclusion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Ian Brown</dc:creator>
  <cp:keywords/>
  <dc:description>generated using python-pptx</dc:description>
  <cp:lastModifiedBy>Ian Brown</cp:lastModifiedBy>
  <cp:revision>8</cp:revision>
  <cp:lastPrinted>2025-04-15T09:10:32Z</cp:lastPrinted>
  <dcterms:created xsi:type="dcterms:W3CDTF">2013-01-27T09:14:16Z</dcterms:created>
  <dcterms:modified xsi:type="dcterms:W3CDTF">2025-04-15T11:20:48Z</dcterms:modified>
  <cp:category/>
</cp:coreProperties>
</file>