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61" r:id="rId3"/>
    <p:sldId id="267" r:id="rId4"/>
    <p:sldId id="287" r:id="rId5"/>
    <p:sldId id="279" r:id="rId6"/>
    <p:sldId id="288" r:id="rId7"/>
    <p:sldId id="27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05211A-EABD-6740-926F-72068D5DAB23}" v="36" dt="2024-11-25T08:44:26.3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868"/>
    <p:restoredTop sz="95696"/>
  </p:normalViewPr>
  <p:slideViewPr>
    <p:cSldViewPr snapToGrid="0">
      <p:cViewPr varScale="1">
        <p:scale>
          <a:sx n="72" d="100"/>
          <a:sy n="72" d="100"/>
        </p:scale>
        <p:origin x="67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17F8AB-4006-354C-8BFA-6D01E5E2A1CF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853BF-2414-7044-AFAB-5BD6138D6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010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853BF-2414-7044-AFAB-5BD6138D6B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82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853BF-2414-7044-AFAB-5BD6138D6B1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649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853BF-2414-7044-AFAB-5BD6138D6B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478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AEEDE-7174-19F8-3125-E3810EF560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D1B85-05DA-D2B0-F363-D5D595EC83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50F98-1B28-9C2B-6D29-633BF3315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71766-F9A5-E85C-4A9B-CFD39F178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5F572-4500-C60B-F5D5-ADD8A6401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7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F8B1E-91F5-434E-1D5F-96C2A340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C7F65-DCE4-3979-FDCB-238DC8DF19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3DCCD4-CFDD-9476-5204-2853A14F6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35A78-C01E-D9B3-7E99-0A56FCACB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CF9C9-BBA3-C288-42F0-1C05D99AF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73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5E4A4F-D81A-2004-2EB1-C367095176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B07083-C885-5106-5952-07D7BED30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F225F6-1C30-4C4B-444E-EFE9D9FAE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A4E81-4686-4745-60CD-43A5375B7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85603-F08F-84C3-FBE5-79517622C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79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E353-572A-AE75-AF56-DEC46C0DC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38AC6-0838-74BD-A80A-21DB64BD53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790DE0-0F52-9802-631A-3587A88A0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13430E-7BB9-1D69-2262-0ACDE88F1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A8626-C32D-4232-5259-32C8177F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3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47551D-E747-5390-59DC-EC0B0F9E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E9D69C-0A95-1DFB-6261-25AAD2A5C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C1F05E-870E-E621-B0E9-FE202DD61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6E233-8D17-875C-F814-58DF5238B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A77073-D13C-AD32-7B79-766F46312B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91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9BFD-6B77-8D75-6E9D-2B3488647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4100F-92B8-174E-235D-B5BE7F7770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1576D8-D7CB-288F-0CA7-BCFA020D9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92C021-DDE0-ED9A-F88C-04177ADD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6D3417-362A-8350-333C-FB9B0CF5E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8846A-8808-64E6-6F77-E14704A65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303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FD0E-8302-22C4-7078-476178EB5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8DC3E5-C35C-E637-3305-9205849B78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7F9B5-87A2-0369-EFB2-2C92C94EF6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12959A-D1C0-F487-6DCF-007B9B884A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B3CA8D-F8CE-AB73-54E4-4A46BAA9A7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AA306D-AED3-69C5-A3DD-F344B01A6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151943-7CC2-37E9-D830-0990D525D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38B3F0F-C8E1-5133-5DC6-0B6D27CD2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8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DB13-3E93-455F-32E9-05295587A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8E0D4C-3E91-AA1F-25BE-271AEB737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FD6431-43D8-D5C8-DD4F-701D0DA7B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1D1413-15C9-1B5A-C904-F948BC5FE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8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0841B9-9F58-B138-0BAB-D359A1C80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62735-6680-92FB-FD53-C2C3F5F32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5E504E-D329-F6D0-FF05-069330F13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2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5C0DE-21ED-4D65-2242-92C2B9416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FE4E3-0BD6-5C5D-09ED-5D0D89DC47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12071-AC80-C3D0-57D6-5389F54C7B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5E634-2425-7C74-54D1-04C34697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43CCD-E337-555F-2A21-A0E0A2D8B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AA797-B0BA-4E8E-2D60-9F9E44FE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91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FD925-6E30-1994-FF9E-BF920370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D104BB-6BAD-A19D-38F4-106C3515E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40F94B-7457-E24A-43CE-0CA02A0C8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415C73-88AC-E998-E490-0F94CFE18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68FF18-200A-B99C-69EC-133244A0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DF5FA6-22FF-3120-F200-25DDFC36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5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19A48B-B77F-20A8-3A08-1882839B8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E3B8C8-C8D5-87B4-A808-8D92FD895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E6949-A266-7858-2182-A3B946072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652B52-33E9-6147-BEE2-203E8606D977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D8A56A-5EFA-820D-FCFA-08222ECAAC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EEB5B-C6A3-405A-243A-87B551F104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96EA2EF-D086-B74C-9954-352600674B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808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fyffteam@lincoln.ac.uk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atherinclusion.org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mailto:fyff@lincoln.ac.uk" TargetMode="External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s://www.lincoln.ac.uk/socialsciences/research/innovationinfatherhoodandfamilyresearch/" TargetMode="External"/><Relationship Id="rId4" Type="http://schemas.openxmlformats.org/officeDocument/2006/relationships/hyperlink" Target="https://followingyoungfathersfurther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ilhouette of a person holding a child on a beach&#10;&#10;Description automatically generated">
            <a:extLst>
              <a:ext uri="{FF2B5EF4-FFF2-40B4-BE49-F238E27FC236}">
                <a16:creationId xmlns:a16="http://schemas.microsoft.com/office/drawing/2014/main" id="{42DC14EC-2A3C-9008-1547-5E2C94A0FC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23669" r="2109"/>
          <a:stretch/>
        </p:blipFill>
        <p:spPr>
          <a:xfrm>
            <a:off x="0" y="1"/>
            <a:ext cx="1219198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F7D7D7-AAD7-89F6-F7D2-143DE9AC41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3598" y="2752563"/>
            <a:ext cx="9144000" cy="2900518"/>
          </a:xfrm>
        </p:spPr>
        <p:txBody>
          <a:bodyPr>
            <a:normAutofit fontScale="90000"/>
          </a:bodyPr>
          <a:lstStyle/>
          <a:p>
            <a:r>
              <a:rPr lang="en-US" dirty="0"/>
              <a:t>Centre for Innovation in Fatherhood and Family Research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sz="4400" dirty="0"/>
              <a:t>University of Lincoln</a:t>
            </a:r>
          </a:p>
        </p:txBody>
      </p:sp>
    </p:spTree>
    <p:extLst>
      <p:ext uri="{BB962C8B-B14F-4D97-AF65-F5344CB8AC3E}">
        <p14:creationId xmlns:p14="http://schemas.microsoft.com/office/powerpoint/2010/main" val="3783260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F6298-1162-D098-7DF6-600825835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5" y="640080"/>
            <a:ext cx="6870003" cy="1481328"/>
          </a:xfrm>
        </p:spPr>
        <p:txBody>
          <a:bodyPr anchor="b">
            <a:noAutofit/>
          </a:bodyPr>
          <a:lstStyle/>
          <a:p>
            <a:r>
              <a:rPr lang="en-US" sz="4900" dirty="0"/>
              <a:t>Our work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11C1-8E56-2CF0-DEC9-42D04EE62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175" y="2660904"/>
            <a:ext cx="6218682" cy="4197096"/>
          </a:xfrm>
        </p:spPr>
        <p:txBody>
          <a:bodyPr anchor="t">
            <a:normAutofit/>
          </a:bodyPr>
          <a:lstStyle/>
          <a:p>
            <a:r>
              <a:rPr lang="en-US" sz="2000" dirty="0"/>
              <a:t>Transforming the Following Young Fathers Further Fellowship study into a Centre (established 2023)</a:t>
            </a:r>
          </a:p>
          <a:p>
            <a:r>
              <a:rPr lang="en-US" sz="2000" dirty="0"/>
              <a:t>An applied social sciences study promoting </a:t>
            </a:r>
            <a:r>
              <a:rPr lang="en-US" sz="2000" b="1" dirty="0"/>
              <a:t>father-inclusion and inclusive family support </a:t>
            </a:r>
            <a:r>
              <a:rPr lang="en-US" sz="2000" dirty="0"/>
              <a:t>in practice and policy, 2020-24</a:t>
            </a:r>
          </a:p>
          <a:p>
            <a:r>
              <a:rPr lang="en-US" sz="2000" dirty="0"/>
              <a:t>Centre funding structure: supported by FLF+3 grant until 2027.</a:t>
            </a:r>
          </a:p>
          <a:p>
            <a:r>
              <a:rPr lang="en-US" sz="2000" dirty="0"/>
              <a:t>Focused on father-inclusion initially with potential to expand and respond to wider national trends relevant to diverse families.</a:t>
            </a:r>
          </a:p>
          <a:p>
            <a:r>
              <a:rPr lang="en-GB" sz="20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</a:rPr>
              <a:t> Building networks and conversations locally and nationally designed to promote father-inclusion.</a:t>
            </a:r>
            <a:endParaRPr lang="en-US" sz="2000" dirty="0"/>
          </a:p>
        </p:txBody>
      </p:sp>
      <p:pic>
        <p:nvPicPr>
          <p:cNvPr id="6" name="Picture 5" descr="A blue and yellow arrow with black text&#10;&#10;Description automatically generated">
            <a:extLst>
              <a:ext uri="{FF2B5EF4-FFF2-40B4-BE49-F238E27FC236}">
                <a16:creationId xmlns:a16="http://schemas.microsoft.com/office/drawing/2014/main" id="{3026491E-5BED-DD10-915F-7EBC0925C9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52" b="3"/>
          <a:stretch/>
        </p:blipFill>
        <p:spPr>
          <a:xfrm>
            <a:off x="6475857" y="1732032"/>
            <a:ext cx="5458968" cy="393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7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DD7B0F-1062-29AA-9EF1-FB929264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5400" dirty="0"/>
              <a:t>What we offer</a:t>
            </a:r>
            <a:br>
              <a:rPr lang="en-US" sz="5400" dirty="0"/>
            </a:br>
            <a:endParaRPr lang="en-US" sz="5400" dirty="0"/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3041E6-277C-53FD-8A8E-5D454F1C2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72" y="1929384"/>
            <a:ext cx="11407206" cy="4618514"/>
          </a:xfrm>
        </p:spPr>
        <p:txBody>
          <a:bodyPr>
            <a:normAutofit fontScale="92500" lnSpcReduction="10000"/>
          </a:bodyPr>
          <a:lstStyle/>
          <a:p>
            <a:r>
              <a:rPr lang="en-US" sz="2000" b="1" dirty="0"/>
              <a:t>Research, evaluations and analysis</a:t>
            </a:r>
          </a:p>
          <a:p>
            <a:pPr lvl="1"/>
            <a:r>
              <a:rPr lang="en-US" sz="2000" dirty="0"/>
              <a:t>Attracting funding from traditional and philanthropic funders,</a:t>
            </a:r>
          </a:p>
          <a:p>
            <a:pPr lvl="1"/>
            <a:r>
              <a:rPr lang="en-US" sz="2000" dirty="0"/>
              <a:t>Partnering on bids, </a:t>
            </a:r>
          </a:p>
          <a:p>
            <a:pPr lvl="1"/>
            <a:r>
              <a:rPr lang="en-US" sz="2000" dirty="0"/>
              <a:t>Responding to national strategic priorities through research and evaluations,</a:t>
            </a:r>
          </a:p>
          <a:p>
            <a:pPr lvl="1"/>
            <a:r>
              <a:rPr lang="en-US" sz="2000" dirty="0"/>
              <a:t>Informing policy strategies and initiatives through expert advice.</a:t>
            </a:r>
          </a:p>
          <a:p>
            <a:r>
              <a:rPr lang="en-US" sz="2000" b="1" dirty="0"/>
              <a:t>Service design and co-creation</a:t>
            </a:r>
          </a:p>
          <a:p>
            <a:pPr lvl="1"/>
            <a:r>
              <a:rPr lang="en-US" sz="2000" dirty="0"/>
              <a:t>Co-creation of an effective model of practice called the Young Dads Collective,</a:t>
            </a:r>
          </a:p>
          <a:p>
            <a:pPr lvl="1"/>
            <a:r>
              <a:rPr lang="en-US" sz="2000" dirty="0"/>
              <a:t>Ensuring service effectiveness through a ‘what works’ approach: documenting and informing on processes and outcomes,</a:t>
            </a:r>
          </a:p>
          <a:p>
            <a:pPr lvl="1"/>
            <a:r>
              <a:rPr lang="en-US" sz="2000" dirty="0"/>
              <a:t>Service reviews, analysis, design and development,</a:t>
            </a:r>
          </a:p>
          <a:p>
            <a:r>
              <a:rPr lang="en-US" sz="2000" b="1" dirty="0"/>
              <a:t>Training, workshops and continuing professional development</a:t>
            </a:r>
          </a:p>
          <a:p>
            <a:pPr lvl="1"/>
            <a:r>
              <a:rPr lang="en-US" sz="2000" dirty="0"/>
              <a:t>Masters in Inclusive Family Support</a:t>
            </a:r>
          </a:p>
          <a:p>
            <a:pPr lvl="1"/>
            <a:r>
              <a:rPr lang="en-US" sz="2000" dirty="0"/>
              <a:t>Provision of father-inclusive training and CPD</a:t>
            </a:r>
          </a:p>
          <a:p>
            <a:pPr lvl="1"/>
            <a:r>
              <a:rPr lang="en-US" sz="2000" dirty="0"/>
              <a:t>Multi-agency professionals using our evidence-based research for impact</a:t>
            </a:r>
          </a:p>
          <a:p>
            <a:pPr lvl="1"/>
            <a:r>
              <a:rPr lang="en-US" sz="2000" dirty="0"/>
              <a:t>Research-led interdisciplinary teaching and access pathways (e.g. </a:t>
            </a:r>
            <a:r>
              <a:rPr lang="en-US" sz="2000" dirty="0" err="1"/>
              <a:t>FutureLearn</a:t>
            </a:r>
            <a:r>
              <a:rPr lang="en-US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278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DF6A3-35BB-B4FC-7679-4CC398EA6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Who this is relevant to?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8EF19-6E6F-4CB5-7AF0-27D721E92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850" y="2481943"/>
            <a:ext cx="11095758" cy="40749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700" b="0" i="1" dirty="0">
                <a:effectLst/>
                <a:latin typeface="Geologica Variable"/>
              </a:rPr>
              <a:t>Public health and social care services:</a:t>
            </a:r>
            <a:r>
              <a:rPr lang="en-GB" sz="1700" b="0" i="0" dirty="0">
                <a:effectLst/>
                <a:latin typeface="Geologica Variable"/>
              </a:rPr>
              <a:t> Including ICBs, midwives, health visitors, and Family Nurse Partnerships,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1" dirty="0">
                <a:effectLst/>
                <a:latin typeface="Geologica Variable"/>
              </a:rPr>
              <a:t>Family Support Services</a:t>
            </a:r>
            <a:r>
              <a:rPr lang="en-GB" sz="1700" b="0" i="0" dirty="0">
                <a:effectLst/>
                <a:latin typeface="Geologica Variable"/>
              </a:rPr>
              <a:t> – including Early help, early intervention, family charities and fathers’ groups (without a target age group),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1" dirty="0">
                <a:effectLst/>
                <a:latin typeface="Geologica Variable"/>
              </a:rPr>
              <a:t>Education and skills organisations:</a:t>
            </a:r>
            <a:r>
              <a:rPr lang="en-GB" sz="1700" b="0" i="0" dirty="0">
                <a:effectLst/>
                <a:latin typeface="Geologica Variable"/>
              </a:rPr>
              <a:t> including Early Years Educators, teachers, and educational psychologists,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1" dirty="0">
                <a:effectLst/>
                <a:latin typeface="Geologica Variable"/>
              </a:rPr>
              <a:t>Local Authority Leaders and councillors,</a:t>
            </a:r>
            <a:endParaRPr lang="en-GB" sz="1700" b="0" i="0" dirty="0">
              <a:effectLst/>
              <a:latin typeface="Geologica Variabl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1" dirty="0">
                <a:effectLst/>
                <a:latin typeface="Geologica Variable"/>
              </a:rPr>
              <a:t>Third sector organisations</a:t>
            </a:r>
            <a:r>
              <a:rPr lang="en-GB" sz="1700" b="0" i="0" dirty="0">
                <a:effectLst/>
                <a:latin typeface="Geologica Variable"/>
              </a:rPr>
              <a:t> e.g. Dads groups/support, young people's support and men’s support services not relating to parenthood. (including youth services, dads groups, mental health, family support),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1" dirty="0">
                <a:effectLst/>
                <a:latin typeface="Geologica Variable"/>
              </a:rPr>
              <a:t>Child Protection and Family Welfare services,</a:t>
            </a:r>
            <a:endParaRPr lang="en-GB" sz="1700" b="0" i="0" dirty="0">
              <a:effectLst/>
              <a:latin typeface="Geologica Variable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1" dirty="0">
                <a:effectLst/>
                <a:latin typeface="Geologica Variable"/>
              </a:rPr>
              <a:t>Mental Health services:</a:t>
            </a:r>
            <a:r>
              <a:rPr lang="en-GB" sz="1700" b="0" i="0" dirty="0">
                <a:effectLst/>
                <a:latin typeface="Geologica Variable"/>
              </a:rPr>
              <a:t> Therapists and perinatal mental health, Family Hubs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0" i="1" dirty="0">
                <a:effectLst/>
                <a:latin typeface="Geologica Variable"/>
              </a:rPr>
              <a:t>Criminal Justice</a:t>
            </a:r>
            <a:r>
              <a:rPr lang="en-GB" sz="1700" b="0" i="0" dirty="0">
                <a:effectLst/>
                <a:latin typeface="Geologica Variable"/>
              </a:rPr>
              <a:t> – including youth workers, youth justice, preventative support services such as drug and alcohol support, police and Domestic Abuse Help, homelessness, and mental health interventions</a:t>
            </a:r>
          </a:p>
          <a:p>
            <a:pPr marL="0" indent="0">
              <a:buNone/>
            </a:pP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4006291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5" name="Rectangle 103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38F8BB-DD15-8B1C-2835-875C1B14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/>
              <a:t>How can we work with LVET members?</a:t>
            </a:r>
          </a:p>
        </p:txBody>
      </p:sp>
      <p:sp>
        <p:nvSpPr>
          <p:cNvPr id="1036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91DD5-03A7-E611-D6B1-B17FB2FCE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68" y="2872899"/>
            <a:ext cx="4368602" cy="3659732"/>
          </a:xfrm>
        </p:spPr>
        <p:txBody>
          <a:bodyPr>
            <a:normAutofit fontScale="70000" lnSpcReduction="20000"/>
          </a:bodyPr>
          <a:lstStyle/>
          <a:p>
            <a:r>
              <a:rPr lang="en-GB" sz="3200" dirty="0"/>
              <a:t>Access our findings and resources to support with father-inclusion in your organisation</a:t>
            </a:r>
          </a:p>
          <a:p>
            <a:r>
              <a:rPr lang="en-GB" sz="3200" dirty="0"/>
              <a:t>Identifying father-inclusive champions in different sectors</a:t>
            </a:r>
          </a:p>
          <a:p>
            <a:r>
              <a:rPr lang="en-GB" sz="3200" dirty="0"/>
              <a:t>Research, consultancy and evaluation on projects</a:t>
            </a:r>
          </a:p>
          <a:p>
            <a:r>
              <a:rPr lang="en-GB" sz="3200" dirty="0"/>
              <a:t>Support in establishing father support groups and services within Lincolnshire</a:t>
            </a:r>
          </a:p>
          <a:p>
            <a:r>
              <a:rPr lang="en-GB" sz="3200" dirty="0"/>
              <a:t>Building a father-inclusion strategy for Lincolnshire</a:t>
            </a:r>
          </a:p>
          <a:p>
            <a:pPr marL="0" indent="0">
              <a:buNone/>
            </a:pPr>
            <a:endParaRPr lang="en-US" sz="1700" dirty="0"/>
          </a:p>
          <a:p>
            <a:endParaRPr lang="en-US" sz="1700" dirty="0"/>
          </a:p>
        </p:txBody>
      </p:sp>
      <p:pic>
        <p:nvPicPr>
          <p:cNvPr id="1026" name="Picture 2" descr="Future Men attend Father Inclusive Practice Conference - Future Men">
            <a:extLst>
              <a:ext uri="{FF2B5EF4-FFF2-40B4-BE49-F238E27FC236}">
                <a16:creationId xmlns:a16="http://schemas.microsoft.com/office/drawing/2014/main" id="{FCB63ADD-C264-CCE5-86B7-B771E72A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r="30999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845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A5FCF-BC31-9D93-424F-82F3A7809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900" dirty="0"/>
              <a:t>The Father-Inclusion Hub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986F13-9FFC-AB79-C4DD-B948B3F873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39950" y="2185182"/>
            <a:ext cx="6607113" cy="369602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46B4554-A5C0-9FCB-F1F6-2EDD62BA61AB}"/>
              </a:ext>
            </a:extLst>
          </p:cNvPr>
          <p:cNvSpPr txBox="1"/>
          <p:nvPr/>
        </p:nvSpPr>
        <p:spPr>
          <a:xfrm>
            <a:off x="467833" y="1594884"/>
            <a:ext cx="459326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Launched January 2025.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Repository for father-inclusive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growing archive of “what works”.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Already housing 64 practical resources from 15 leading organisations and growing!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Open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Invitation to submit resources, contact </a:t>
            </a:r>
            <a:r>
              <a:rPr lang="en-GB" dirty="0">
                <a:hlinkClick r:id="rId3"/>
              </a:rPr>
              <a:t>fyffteam@lincoln.ac.uk</a:t>
            </a:r>
            <a:r>
              <a:rPr lang="en-GB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053776-66E5-5973-6768-B6BC9E7B7BD1}"/>
              </a:ext>
            </a:extLst>
          </p:cNvPr>
          <p:cNvSpPr txBox="1"/>
          <p:nvPr/>
        </p:nvSpPr>
        <p:spPr>
          <a:xfrm>
            <a:off x="6018028" y="6092456"/>
            <a:ext cx="5560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https://fatherinclusion.org/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8387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9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11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654F38-FA66-BAA7-B9A1-50E4E6239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Stay in touch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43E8F-0E2F-79B2-2816-5C9A906A4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8132" y="79093"/>
            <a:ext cx="3155996" cy="6291816"/>
          </a:xfrm>
        </p:spPr>
        <p:txBody>
          <a:bodyPr anchor="ctr">
            <a:normAutofit/>
          </a:bodyPr>
          <a:lstStyle/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Email us: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fyffteam@lincoln.ac.uk</a:t>
            </a: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Following Young Fathers Further website: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https://followingyoungfathersfurther.org/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US" sz="19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Centre for Innovation in Fatherhood and Family Research:  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https://www.lincoln.ac.uk/socialsciences/research/innovationinfatherhoodandfamilyresearch/</a:t>
            </a:r>
            <a:r>
              <a:rPr lang="en-US" sz="19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4" name="Picture 3" descr="A website with a child on a skateboard&#10;&#10;Description automatically generated">
            <a:extLst>
              <a:ext uri="{FF2B5EF4-FFF2-40B4-BE49-F238E27FC236}">
                <a16:creationId xmlns:a16="http://schemas.microsoft.com/office/drawing/2014/main" id="{3D434EF6-194F-EEAD-76C8-63F722868C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3000" y="1796903"/>
            <a:ext cx="3989064" cy="2084285"/>
          </a:xfrm>
          <a:prstGeom prst="rect">
            <a:avLst/>
          </a:prstGeom>
        </p:spPr>
      </p:pic>
      <p:pic>
        <p:nvPicPr>
          <p:cNvPr id="5" name="Content Placeholder 4" descr="A person holding a child on a beach&#10;&#10;Description automatically generated">
            <a:extLst>
              <a:ext uri="{FF2B5EF4-FFF2-40B4-BE49-F238E27FC236}">
                <a16:creationId xmlns:a16="http://schemas.microsoft.com/office/drawing/2014/main" id="{19FB9715-D8E7-4434-049C-E0127F5696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54128" y="4211686"/>
            <a:ext cx="3989064" cy="1695351"/>
          </a:xfrm>
          <a:prstGeom prst="rect">
            <a:avLst/>
          </a:prstGeom>
        </p:spPr>
      </p:pic>
      <p:pic>
        <p:nvPicPr>
          <p:cNvPr id="8" name="Picture 7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1C4F6C92-67F3-A8A9-F839-E4D5AAA044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95174" y="375961"/>
            <a:ext cx="1056630" cy="11500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CF7B1D5-50B0-DF7F-1270-E238D80F0ABB}"/>
              </a:ext>
            </a:extLst>
          </p:cNvPr>
          <p:cNvSpPr txBox="1"/>
          <p:nvPr/>
        </p:nvSpPr>
        <p:spPr>
          <a:xfrm>
            <a:off x="10726480" y="335150"/>
            <a:ext cx="11908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dirty="0"/>
              <a:t>Join our mailing list</a:t>
            </a: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09DCBB75-2A43-2532-AD71-8A1783469D14}"/>
              </a:ext>
            </a:extLst>
          </p:cNvPr>
          <p:cNvCxnSpPr/>
          <p:nvPr/>
        </p:nvCxnSpPr>
        <p:spPr>
          <a:xfrm rot="10800000" flipV="1">
            <a:off x="10413705" y="765796"/>
            <a:ext cx="350875" cy="231329"/>
          </a:xfrm>
          <a:prstGeom prst="curvedConnector3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696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69263016937CD42BA986B6FE01064F5" ma:contentTypeVersion="18" ma:contentTypeDescription="Create a new document." ma:contentTypeScope="" ma:versionID="5b3140ddcc76fa159b25524d60fe64e4">
  <xsd:schema xmlns:xsd="http://www.w3.org/2001/XMLSchema" xmlns:xs="http://www.w3.org/2001/XMLSchema" xmlns:p="http://schemas.microsoft.com/office/2006/metadata/properties" xmlns:ns2="18d8cef8-628d-4683-bf0f-966726985c0e" xmlns:ns3="0da1557e-1c14-499b-abf6-83cbd607771b" targetNamespace="http://schemas.microsoft.com/office/2006/metadata/properties" ma:root="true" ma:fieldsID="2cc789dcedb010463b4b046bdf407250" ns2:_="" ns3:_="">
    <xsd:import namespace="18d8cef8-628d-4683-bf0f-966726985c0e"/>
    <xsd:import namespace="0da1557e-1c14-499b-abf6-83cbd607771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8cef8-628d-4683-bf0f-966726985c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e03f84d-bdbb-42b3-94f9-51449f4f7d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1557e-1c14-499b-abf6-83cbd607771b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ab722e9-4e0c-4687-8115-20bc688c664c}" ma:internalName="TaxCatchAll" ma:showField="CatchAllData" ma:web="0da1557e-1c14-499b-abf6-83cbd607771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8cef8-628d-4683-bf0f-966726985c0e">
      <Terms xmlns="http://schemas.microsoft.com/office/infopath/2007/PartnerControls"/>
    </lcf76f155ced4ddcb4097134ff3c332f>
    <TaxCatchAll xmlns="0da1557e-1c14-499b-abf6-83cbd607771b" xsi:nil="true"/>
  </documentManagement>
</p:properties>
</file>

<file path=customXml/itemProps1.xml><?xml version="1.0" encoding="utf-8"?>
<ds:datastoreItem xmlns:ds="http://schemas.openxmlformats.org/officeDocument/2006/customXml" ds:itemID="{223B1D27-A4EE-48F0-BA68-876A7B824696}"/>
</file>

<file path=customXml/itemProps2.xml><?xml version="1.0" encoding="utf-8"?>
<ds:datastoreItem xmlns:ds="http://schemas.openxmlformats.org/officeDocument/2006/customXml" ds:itemID="{626CF58B-DA6B-424C-AFC6-C8B4E1FD01B1}"/>
</file>

<file path=customXml/itemProps3.xml><?xml version="1.0" encoding="utf-8"?>
<ds:datastoreItem xmlns:ds="http://schemas.openxmlformats.org/officeDocument/2006/customXml" ds:itemID="{69EEEB8D-F254-407F-A289-F98FAA5FAE19}"/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537</Words>
  <Application>Microsoft Office PowerPoint</Application>
  <PresentationFormat>Widescreen</PresentationFormat>
  <Paragraphs>61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Aptos</vt:lpstr>
      <vt:lpstr>Aptos Display</vt:lpstr>
      <vt:lpstr>Arial</vt:lpstr>
      <vt:lpstr>Calibri</vt:lpstr>
      <vt:lpstr>Geologica Variable</vt:lpstr>
      <vt:lpstr>Office Theme</vt:lpstr>
      <vt:lpstr>Centre for Innovation in Fatherhood and Family Research  University of Lincoln</vt:lpstr>
      <vt:lpstr>Our work</vt:lpstr>
      <vt:lpstr>What we offer </vt:lpstr>
      <vt:lpstr>Who this is relevant to?</vt:lpstr>
      <vt:lpstr>How can we work with LVET members?</vt:lpstr>
      <vt:lpstr>The Father-Inclusion Hub</vt:lpstr>
      <vt:lpstr>Stay in touch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Centre for Innovation in Fatherhood and Family Research  Briefing and professional advisory group Anna Tarrant Professor of Sociology</dc:title>
  <dc:creator>Anna Tarrant</dc:creator>
  <cp:lastModifiedBy>Rosanna Bartlett-Dickinson</cp:lastModifiedBy>
  <cp:revision>21</cp:revision>
  <dcterms:created xsi:type="dcterms:W3CDTF">2024-08-07T16:43:01Z</dcterms:created>
  <dcterms:modified xsi:type="dcterms:W3CDTF">2025-02-18T10:14:24Z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0x010100A69263016937CD42BA986B6FE01064F5</vt:lpwstr>
  </property>
</Properties>
</file>