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57" r:id="rId4"/>
    <p:sldId id="258" r:id="rId5"/>
    <p:sldId id="260"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47BC3A-2992-061E-53F9-7E3F51D7062E}" v="8" dt="2025-07-15T21:03:55"/>
    <p1510:client id="{A0B954DB-FDDC-488F-90B5-A900E3EF1A9E}" v="1" dt="2025-07-15T20:52:46.5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6" autoAdjust="0"/>
    <p:restoredTop sz="94660"/>
  </p:normalViewPr>
  <p:slideViewPr>
    <p:cSldViewPr snapToGrid="0">
      <p:cViewPr varScale="1">
        <p:scale>
          <a:sx n="86" d="100"/>
          <a:sy n="86" d="100"/>
        </p:scale>
        <p:origin x="66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Smith" userId="S::cllr.johnsmith@pinchbeck-pc.gov.uk::94ef06a9-a711-4bd2-b94c-416c0db06f25" providerId="AD" clId="Web-{5347BC3A-2992-061E-53F9-7E3F51D7062E}"/>
    <pc:docChg chg="modSld">
      <pc:chgData name="John Smith" userId="S::cllr.johnsmith@pinchbeck-pc.gov.uk::94ef06a9-a711-4bd2-b94c-416c0db06f25" providerId="AD" clId="Web-{5347BC3A-2992-061E-53F9-7E3F51D7062E}" dt="2025-07-15T21:03:55" v="3" actId="20577"/>
      <pc:docMkLst>
        <pc:docMk/>
      </pc:docMkLst>
      <pc:sldChg chg="modSp">
        <pc:chgData name="John Smith" userId="S::cllr.johnsmith@pinchbeck-pc.gov.uk::94ef06a9-a711-4bd2-b94c-416c0db06f25" providerId="AD" clId="Web-{5347BC3A-2992-061E-53F9-7E3F51D7062E}" dt="2025-07-15T21:03:55" v="3" actId="20577"/>
        <pc:sldMkLst>
          <pc:docMk/>
          <pc:sldMk cId="1066023535" sldId="257"/>
        </pc:sldMkLst>
        <pc:spChg chg="mod">
          <ac:chgData name="John Smith" userId="S::cllr.johnsmith@pinchbeck-pc.gov.uk::94ef06a9-a711-4bd2-b94c-416c0db06f25" providerId="AD" clId="Web-{5347BC3A-2992-061E-53F9-7E3F51D7062E}" dt="2025-07-15T21:03:55" v="3" actId="20577"/>
          <ac:spMkLst>
            <pc:docMk/>
            <pc:sldMk cId="1066023535" sldId="257"/>
            <ac:spMk id="11" creationId="{0B11A22B-0471-FB61-3749-EC7C0A2DBE90}"/>
          </ac:spMkLst>
        </pc:spChg>
      </pc:sldChg>
    </pc:docChg>
  </pc:docChgLst>
  <pc:docChgLst>
    <pc:chgData name="John Smith" userId="94ef06a9-a711-4bd2-b94c-416c0db06f25" providerId="ADAL" clId="{A0B954DB-FDDC-488F-90B5-A900E3EF1A9E}"/>
    <pc:docChg chg="custSel addSld modSld sldOrd">
      <pc:chgData name="John Smith" userId="94ef06a9-a711-4bd2-b94c-416c0db06f25" providerId="ADAL" clId="{A0B954DB-FDDC-488F-90B5-A900E3EF1A9E}" dt="2025-07-15T20:58:33.695" v="1511" actId="20577"/>
      <pc:docMkLst>
        <pc:docMk/>
      </pc:docMkLst>
      <pc:sldChg chg="modSp new mod ord">
        <pc:chgData name="John Smith" userId="94ef06a9-a711-4bd2-b94c-416c0db06f25" providerId="ADAL" clId="{A0B954DB-FDDC-488F-90B5-A900E3EF1A9E}" dt="2025-07-15T20:58:33.695" v="1511" actId="20577"/>
        <pc:sldMkLst>
          <pc:docMk/>
          <pc:sldMk cId="2777639005" sldId="261"/>
        </pc:sldMkLst>
        <pc:spChg chg="mod">
          <ac:chgData name="John Smith" userId="94ef06a9-a711-4bd2-b94c-416c0db06f25" providerId="ADAL" clId="{A0B954DB-FDDC-488F-90B5-A900E3EF1A9E}" dt="2025-07-15T20:37:11.514" v="13" actId="27636"/>
          <ac:spMkLst>
            <pc:docMk/>
            <pc:sldMk cId="2777639005" sldId="261"/>
            <ac:spMk id="2" creationId="{507F8F1C-BE29-2364-5B8D-68C87CC14200}"/>
          </ac:spMkLst>
        </pc:spChg>
        <pc:spChg chg="mod">
          <ac:chgData name="John Smith" userId="94ef06a9-a711-4bd2-b94c-416c0db06f25" providerId="ADAL" clId="{A0B954DB-FDDC-488F-90B5-A900E3EF1A9E}" dt="2025-07-15T20:58:33.695" v="1511" actId="20577"/>
          <ac:spMkLst>
            <pc:docMk/>
            <pc:sldMk cId="2777639005" sldId="261"/>
            <ac:spMk id="3" creationId="{FBB9CC8E-E1C1-7AA4-C723-14C5159F0BF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A2CDBB-F5D0-467D-9E38-60F50D58DD80}" type="datetimeFigureOut">
              <a:rPr lang="en-GB" smtClean="0"/>
              <a:t>15/07/2025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3646073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A2CDBB-F5D0-467D-9E38-60F50D58DD80}" type="datetimeFigureOut">
              <a:rPr lang="en-GB" smtClean="0"/>
              <a:t>15/07/2025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2888464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A2CDBB-F5D0-467D-9E38-60F50D58DD80}" type="datetimeFigureOut">
              <a:rPr lang="en-GB" smtClean="0"/>
              <a:t>15/07/2025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1661670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A2CDBB-F5D0-467D-9E38-60F50D58DD80}" type="datetimeFigureOut">
              <a:rPr lang="en-GB" smtClean="0"/>
              <a:t>15/07/2025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18611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2CDBB-F5D0-467D-9E38-60F50D58DD80}" type="datetimeFigureOut">
              <a:rPr lang="en-GB" smtClean="0"/>
              <a:t>15/07/2025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1743647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A2CDBB-F5D0-467D-9E38-60F50D58DD80}" type="datetimeFigureOut">
              <a:rPr lang="en-GB" smtClean="0"/>
              <a:t>15/07/2025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279941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A2CDBB-F5D0-467D-9E38-60F50D58DD80}" type="datetimeFigureOut">
              <a:rPr lang="en-GB" smtClean="0"/>
              <a:t>15/07/2025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1990228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A2CDBB-F5D0-467D-9E38-60F50D58DD80}" type="datetimeFigureOut">
              <a:rPr lang="en-GB" smtClean="0"/>
              <a:t>15/07/2025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280766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A2CDBB-F5D0-467D-9E38-60F50D58DD80}" type="datetimeFigureOut">
              <a:rPr lang="en-GB" smtClean="0"/>
              <a:t>15/07/2025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3080736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A2CDBB-F5D0-467D-9E38-60F50D58DD80}" type="datetimeFigureOut">
              <a:rPr lang="en-GB" smtClean="0"/>
              <a:t>15/07/2025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2059269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A2CDBB-F5D0-467D-9E38-60F50D58DD80}" type="datetimeFigureOut">
              <a:rPr lang="en-GB" smtClean="0"/>
              <a:t>15/07/2025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785095-6014-4D77-9874-6CEE5178BF4C}" type="slidenum">
              <a:rPr lang="en-GB" smtClean="0"/>
              <a:t>‹#›</a:t>
            </a:fld>
            <a:endParaRPr lang="en-GB"/>
          </a:p>
        </p:txBody>
      </p:sp>
    </p:spTree>
    <p:extLst>
      <p:ext uri="{BB962C8B-B14F-4D97-AF65-F5344CB8AC3E}">
        <p14:creationId xmlns:p14="http://schemas.microsoft.com/office/powerpoint/2010/main" val="41879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A2CDBB-F5D0-467D-9E38-60F50D58DD80}" type="datetimeFigureOut">
              <a:rPr lang="en-GB" smtClean="0"/>
              <a:t>15/07/2025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785095-6014-4D77-9874-6CEE5178BF4C}" type="slidenum">
              <a:rPr lang="en-GB" smtClean="0"/>
              <a:t>‹#›</a:t>
            </a:fld>
            <a:endParaRPr lang="en-GB"/>
          </a:p>
        </p:txBody>
      </p:sp>
    </p:spTree>
    <p:extLst>
      <p:ext uri="{BB962C8B-B14F-4D97-AF65-F5344CB8AC3E}">
        <p14:creationId xmlns:p14="http://schemas.microsoft.com/office/powerpoint/2010/main" val="16847959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8F1C-BE29-2364-5B8D-68C87CC14200}"/>
              </a:ext>
            </a:extLst>
          </p:cNvPr>
          <p:cNvSpPr>
            <a:spLocks noGrp="1"/>
          </p:cNvSpPr>
          <p:nvPr>
            <p:ph type="title"/>
          </p:nvPr>
        </p:nvSpPr>
        <p:spPr>
          <a:xfrm>
            <a:off x="681038" y="365127"/>
            <a:ext cx="8543925" cy="554815"/>
          </a:xfrm>
        </p:spPr>
        <p:txBody>
          <a:bodyPr>
            <a:normAutofit fontScale="90000"/>
          </a:bodyPr>
          <a:lstStyle/>
          <a:p>
            <a:r>
              <a:rPr lang="en-GB" dirty="0"/>
              <a:t>Story Board</a:t>
            </a:r>
          </a:p>
        </p:txBody>
      </p:sp>
      <p:sp>
        <p:nvSpPr>
          <p:cNvPr id="3" name="Content Placeholder 2">
            <a:extLst>
              <a:ext uri="{FF2B5EF4-FFF2-40B4-BE49-F238E27FC236}">
                <a16:creationId xmlns:a16="http://schemas.microsoft.com/office/drawing/2014/main" id="{FBB9CC8E-E1C1-7AA4-C723-14C5159F0BF8}"/>
              </a:ext>
            </a:extLst>
          </p:cNvPr>
          <p:cNvSpPr>
            <a:spLocks noGrp="1"/>
          </p:cNvSpPr>
          <p:nvPr>
            <p:ph idx="1"/>
          </p:nvPr>
        </p:nvSpPr>
        <p:spPr>
          <a:xfrm>
            <a:off x="681037" y="1088563"/>
            <a:ext cx="8543925" cy="4351338"/>
          </a:xfrm>
        </p:spPr>
        <p:txBody>
          <a:bodyPr>
            <a:noAutofit/>
          </a:bodyPr>
          <a:lstStyle/>
          <a:p>
            <a:pPr marL="0" indent="0">
              <a:buNone/>
            </a:pPr>
            <a:r>
              <a:rPr lang="en-GB" sz="1800" dirty="0"/>
              <a:t>Uptake of vaccines is below levels required, there are many factors contributing to this including anti-vax theory, cultural differences, lack of knowledge, busy lives, wont happen to me etc</a:t>
            </a:r>
          </a:p>
          <a:p>
            <a:pPr marL="0" indent="0">
              <a:buNone/>
            </a:pPr>
            <a:r>
              <a:rPr lang="en-GB" sz="1800" dirty="0"/>
              <a:t>The proposal would be to significantly ramp up promotional activity on the benefits by training Community Champions, creating and deploying targeted messages through community radio, local community activity and the LCC Library network. </a:t>
            </a:r>
          </a:p>
          <a:p>
            <a:pPr marL="0" indent="0">
              <a:buNone/>
            </a:pPr>
            <a:r>
              <a:rPr lang="en-GB" sz="1800" dirty="0"/>
              <a:t>Vaccination activity will be delivered in a variety of venues. These sites will include both large scale populations (e.g. Football Clubs) and local community spaces (e.g. Libraries and Village Halls).</a:t>
            </a:r>
          </a:p>
          <a:p>
            <a:pPr marL="0" indent="0">
              <a:buNone/>
            </a:pPr>
            <a:r>
              <a:rPr lang="en-GB" sz="1800" dirty="0"/>
              <a:t>As well as the general public, it will include some specific populations where current take up is low e.g. people with SMI, people from minority communities, young people.</a:t>
            </a:r>
          </a:p>
          <a:p>
            <a:pPr marL="0" indent="0">
              <a:buNone/>
            </a:pPr>
            <a:r>
              <a:rPr lang="en-GB" sz="1800" dirty="0"/>
              <a:t>The project will direct people to existing provision where possible e.g. GP Clinics but will also ‘top this up’ with on-site provision where the opportunity exists to engage with people in safe spaces or mass populations </a:t>
            </a:r>
            <a:r>
              <a:rPr lang="en-GB" sz="1800"/>
              <a:t>could benefit.</a:t>
            </a:r>
            <a:endParaRPr lang="en-GB" sz="1800" dirty="0"/>
          </a:p>
          <a:p>
            <a:pPr marL="0" indent="0">
              <a:buNone/>
            </a:pPr>
            <a:r>
              <a:rPr lang="en-GB" sz="1800" dirty="0"/>
              <a:t>Data, opinion, views and experiences will be collected to help evaluate benefits and consider wider scale adoption.</a:t>
            </a:r>
          </a:p>
          <a:p>
            <a:pPr marL="0" indent="0">
              <a:buNone/>
            </a:pPr>
            <a:r>
              <a:rPr lang="en-GB" sz="1800" dirty="0"/>
              <a:t>Dissemination of findings will be made via publications and specific events</a:t>
            </a:r>
          </a:p>
        </p:txBody>
      </p:sp>
    </p:spTree>
    <p:extLst>
      <p:ext uri="{BB962C8B-B14F-4D97-AF65-F5344CB8AC3E}">
        <p14:creationId xmlns:p14="http://schemas.microsoft.com/office/powerpoint/2010/main" val="2777639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B15AB7C-2736-AF89-F962-69EB43FACC88}"/>
              </a:ext>
            </a:extLst>
          </p:cNvPr>
          <p:cNvSpPr txBox="1"/>
          <p:nvPr/>
        </p:nvSpPr>
        <p:spPr>
          <a:xfrm>
            <a:off x="997527" y="393469"/>
            <a:ext cx="8013469" cy="646331"/>
          </a:xfrm>
          <a:prstGeom prst="rect">
            <a:avLst/>
          </a:prstGeom>
          <a:noFill/>
          <a:ln>
            <a:solidFill>
              <a:schemeClr val="accent1"/>
            </a:solidFill>
          </a:ln>
        </p:spPr>
        <p:txBody>
          <a:bodyPr wrap="square" rtlCol="0">
            <a:spAutoFit/>
          </a:bodyPr>
          <a:lstStyle/>
          <a:p>
            <a:r>
              <a:rPr lang="en-GB" b="1" dirty="0"/>
              <a:t>Increasing vaccination uptake in Lincolnshire through Community Vaccination Champions, Promotional Activity and Venue Provision</a:t>
            </a:r>
          </a:p>
        </p:txBody>
      </p:sp>
      <p:sp>
        <p:nvSpPr>
          <p:cNvPr id="5" name="TextBox 4">
            <a:extLst>
              <a:ext uri="{FF2B5EF4-FFF2-40B4-BE49-F238E27FC236}">
                <a16:creationId xmlns:a16="http://schemas.microsoft.com/office/drawing/2014/main" id="{22981897-F01B-220E-65C3-7E63C1480838}"/>
              </a:ext>
            </a:extLst>
          </p:cNvPr>
          <p:cNvSpPr txBox="1"/>
          <p:nvPr/>
        </p:nvSpPr>
        <p:spPr>
          <a:xfrm>
            <a:off x="997527" y="1207284"/>
            <a:ext cx="8013469" cy="646331"/>
          </a:xfrm>
          <a:prstGeom prst="rect">
            <a:avLst/>
          </a:prstGeom>
          <a:noFill/>
          <a:ln>
            <a:solidFill>
              <a:schemeClr val="accent1"/>
            </a:solidFill>
          </a:ln>
        </p:spPr>
        <p:txBody>
          <a:bodyPr wrap="square" rtlCol="0">
            <a:spAutoFit/>
          </a:bodyPr>
          <a:lstStyle/>
          <a:p>
            <a:r>
              <a:rPr lang="en-GB" b="1" dirty="0"/>
              <a:t>Lead Partner – </a:t>
            </a:r>
            <a:r>
              <a:rPr lang="en-GB" dirty="0"/>
              <a:t>Lincoln City Foundation </a:t>
            </a:r>
          </a:p>
          <a:p>
            <a:pPr marL="285750" indent="-285750">
              <a:buFont typeface="Arial" panose="020B0604020202020204" pitchFamily="34" charset="0"/>
              <a:buChar char="•"/>
            </a:pPr>
            <a:r>
              <a:rPr lang="en-GB" dirty="0"/>
              <a:t>Bid submission, fund holder, project management,  </a:t>
            </a:r>
          </a:p>
        </p:txBody>
      </p:sp>
      <p:sp>
        <p:nvSpPr>
          <p:cNvPr id="6" name="TextBox 5">
            <a:extLst>
              <a:ext uri="{FF2B5EF4-FFF2-40B4-BE49-F238E27FC236}">
                <a16:creationId xmlns:a16="http://schemas.microsoft.com/office/drawing/2014/main" id="{A69F9EE7-C215-3E9B-AB97-97241CA0AD15}"/>
              </a:ext>
            </a:extLst>
          </p:cNvPr>
          <p:cNvSpPr txBox="1"/>
          <p:nvPr/>
        </p:nvSpPr>
        <p:spPr>
          <a:xfrm>
            <a:off x="997527" y="3881513"/>
            <a:ext cx="8013469" cy="923330"/>
          </a:xfrm>
          <a:prstGeom prst="rect">
            <a:avLst/>
          </a:prstGeom>
          <a:noFill/>
          <a:ln>
            <a:solidFill>
              <a:schemeClr val="accent1"/>
            </a:solidFill>
          </a:ln>
        </p:spPr>
        <p:txBody>
          <a:bodyPr wrap="square" rtlCol="0">
            <a:spAutoFit/>
          </a:bodyPr>
          <a:lstStyle/>
          <a:p>
            <a:r>
              <a:rPr lang="en-GB" b="1" dirty="0"/>
              <a:t>Delivery Partners – </a:t>
            </a:r>
            <a:r>
              <a:rPr lang="en-GB" dirty="0"/>
              <a:t>(above plus) LCFC, SUFC, CPSLMIND, Local Libraries, GP Practices, Social Prescribers, Youth Clubs, Others?</a:t>
            </a:r>
          </a:p>
          <a:p>
            <a:pPr marL="285750" indent="-285750">
              <a:buFont typeface="Arial" panose="020B0604020202020204" pitchFamily="34" charset="0"/>
              <a:buChar char="•"/>
            </a:pPr>
            <a:r>
              <a:rPr lang="en-GB" dirty="0"/>
              <a:t>Connection with recipients, delivery venues, delivery activity, feedback</a:t>
            </a:r>
          </a:p>
        </p:txBody>
      </p:sp>
      <p:sp>
        <p:nvSpPr>
          <p:cNvPr id="7" name="TextBox 6">
            <a:extLst>
              <a:ext uri="{FF2B5EF4-FFF2-40B4-BE49-F238E27FC236}">
                <a16:creationId xmlns:a16="http://schemas.microsoft.com/office/drawing/2014/main" id="{FC2A22BC-3A69-D2F1-2202-3AA814671EC0}"/>
              </a:ext>
            </a:extLst>
          </p:cNvPr>
          <p:cNvSpPr txBox="1"/>
          <p:nvPr/>
        </p:nvSpPr>
        <p:spPr>
          <a:xfrm>
            <a:off x="997527" y="5237436"/>
            <a:ext cx="8013469" cy="646331"/>
          </a:xfrm>
          <a:prstGeom prst="rect">
            <a:avLst/>
          </a:prstGeom>
          <a:noFill/>
          <a:ln>
            <a:solidFill>
              <a:schemeClr val="accent1"/>
            </a:solidFill>
          </a:ln>
        </p:spPr>
        <p:txBody>
          <a:bodyPr wrap="square" rtlCol="0">
            <a:spAutoFit/>
          </a:bodyPr>
          <a:lstStyle/>
          <a:p>
            <a:r>
              <a:rPr lang="en-GB" b="1" dirty="0"/>
              <a:t>Facilitators – </a:t>
            </a:r>
            <a:r>
              <a:rPr lang="en-GB" dirty="0"/>
              <a:t>Lincolnshire ICB, LVET, LCC Libraries </a:t>
            </a:r>
          </a:p>
          <a:p>
            <a:pPr marL="285750" indent="-285750">
              <a:buFont typeface="Arial" panose="020B0604020202020204" pitchFamily="34" charset="0"/>
              <a:buChar char="•"/>
            </a:pPr>
            <a:r>
              <a:rPr lang="en-GB" dirty="0"/>
              <a:t>Project sponsorship, Expert advice </a:t>
            </a:r>
          </a:p>
        </p:txBody>
      </p:sp>
      <p:sp>
        <p:nvSpPr>
          <p:cNvPr id="14" name="TextBox 13">
            <a:extLst>
              <a:ext uri="{FF2B5EF4-FFF2-40B4-BE49-F238E27FC236}">
                <a16:creationId xmlns:a16="http://schemas.microsoft.com/office/drawing/2014/main" id="{93239436-15E7-CD3E-3D03-B51457294DB6}"/>
              </a:ext>
            </a:extLst>
          </p:cNvPr>
          <p:cNvSpPr txBox="1"/>
          <p:nvPr/>
        </p:nvSpPr>
        <p:spPr>
          <a:xfrm>
            <a:off x="997527" y="2248591"/>
            <a:ext cx="8013469" cy="1200329"/>
          </a:xfrm>
          <a:prstGeom prst="rect">
            <a:avLst/>
          </a:prstGeom>
          <a:noFill/>
          <a:ln>
            <a:solidFill>
              <a:schemeClr val="accent1"/>
            </a:solidFill>
          </a:ln>
        </p:spPr>
        <p:txBody>
          <a:bodyPr wrap="square" rtlCol="0">
            <a:spAutoFit/>
          </a:bodyPr>
          <a:lstStyle/>
          <a:p>
            <a:r>
              <a:rPr lang="en-GB" b="1" dirty="0"/>
              <a:t>Primary Partners – </a:t>
            </a:r>
            <a:r>
              <a:rPr lang="en-GB" dirty="0"/>
              <a:t>YMCA, Sound Lincs, Community Libraries Network, Everyone, U3A, </a:t>
            </a:r>
            <a:r>
              <a:rPr lang="en-GB" dirty="0" err="1"/>
              <a:t>AgeUK</a:t>
            </a:r>
            <a:r>
              <a:rPr lang="en-GB" dirty="0"/>
              <a:t>?</a:t>
            </a:r>
          </a:p>
          <a:p>
            <a:pPr marL="285750" indent="-285750">
              <a:buFont typeface="Arial" panose="020B0604020202020204" pitchFamily="34" charset="0"/>
              <a:buChar char="•"/>
            </a:pPr>
            <a:r>
              <a:rPr lang="en-GB" dirty="0"/>
              <a:t>Target populations, volunteers, marketing, data collection, evaluation, project board attendance, </a:t>
            </a:r>
          </a:p>
        </p:txBody>
      </p:sp>
    </p:spTree>
    <p:extLst>
      <p:ext uri="{BB962C8B-B14F-4D97-AF65-F5344CB8AC3E}">
        <p14:creationId xmlns:p14="http://schemas.microsoft.com/office/powerpoint/2010/main" val="56270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95E0116-80FF-7912-1C47-F135E6CFDCFD}"/>
              </a:ext>
            </a:extLst>
          </p:cNvPr>
          <p:cNvSpPr txBox="1"/>
          <p:nvPr/>
        </p:nvSpPr>
        <p:spPr>
          <a:xfrm>
            <a:off x="831271" y="1324094"/>
            <a:ext cx="8024556" cy="646331"/>
          </a:xfrm>
          <a:prstGeom prst="rect">
            <a:avLst/>
          </a:prstGeom>
          <a:noFill/>
          <a:ln>
            <a:solidFill>
              <a:schemeClr val="accent1"/>
            </a:solidFill>
          </a:ln>
        </p:spPr>
        <p:txBody>
          <a:bodyPr wrap="square" rtlCol="0">
            <a:spAutoFit/>
          </a:bodyPr>
          <a:lstStyle/>
          <a:p>
            <a:r>
              <a:rPr lang="en-GB" b="1" dirty="0"/>
              <a:t>Education</a:t>
            </a:r>
            <a:r>
              <a:rPr lang="en-GB" dirty="0"/>
              <a:t> – recruitment, training and support of Vaccination Champions across the target communities. Awareness raising among delivery partners</a:t>
            </a:r>
          </a:p>
        </p:txBody>
      </p:sp>
      <p:sp>
        <p:nvSpPr>
          <p:cNvPr id="10" name="TextBox 9">
            <a:extLst>
              <a:ext uri="{FF2B5EF4-FFF2-40B4-BE49-F238E27FC236}">
                <a16:creationId xmlns:a16="http://schemas.microsoft.com/office/drawing/2014/main" id="{B80F79AB-1087-76FC-CE54-DB3344CBD959}"/>
              </a:ext>
            </a:extLst>
          </p:cNvPr>
          <p:cNvSpPr txBox="1"/>
          <p:nvPr/>
        </p:nvSpPr>
        <p:spPr>
          <a:xfrm>
            <a:off x="842357" y="2282828"/>
            <a:ext cx="8013469" cy="923330"/>
          </a:xfrm>
          <a:prstGeom prst="rect">
            <a:avLst/>
          </a:prstGeom>
          <a:noFill/>
          <a:ln>
            <a:solidFill>
              <a:schemeClr val="accent1"/>
            </a:solidFill>
          </a:ln>
        </p:spPr>
        <p:txBody>
          <a:bodyPr wrap="square" rtlCol="0">
            <a:spAutoFit/>
          </a:bodyPr>
          <a:lstStyle/>
          <a:p>
            <a:r>
              <a:rPr lang="en-GB" b="1" dirty="0"/>
              <a:t>Marketing</a:t>
            </a:r>
            <a:r>
              <a:rPr lang="en-GB" dirty="0"/>
              <a:t> – promotion of benefits using community radio, hard copy materials, on-line activity, face to face activity, community engagement, through existing activity, roadshows, intergenerational activity, </a:t>
            </a:r>
          </a:p>
        </p:txBody>
      </p:sp>
      <p:sp>
        <p:nvSpPr>
          <p:cNvPr id="11" name="TextBox 10">
            <a:extLst>
              <a:ext uri="{FF2B5EF4-FFF2-40B4-BE49-F238E27FC236}">
                <a16:creationId xmlns:a16="http://schemas.microsoft.com/office/drawing/2014/main" id="{0B11A22B-0471-FB61-3749-EC7C0A2DBE90}"/>
              </a:ext>
            </a:extLst>
          </p:cNvPr>
          <p:cNvSpPr txBox="1"/>
          <p:nvPr/>
        </p:nvSpPr>
        <p:spPr>
          <a:xfrm>
            <a:off x="831271" y="3507386"/>
            <a:ext cx="8013469" cy="646331"/>
          </a:xfrm>
          <a:prstGeom prst="rect">
            <a:avLst/>
          </a:prstGeom>
          <a:noFill/>
          <a:ln>
            <a:solidFill>
              <a:schemeClr val="accent1"/>
            </a:solidFill>
          </a:ln>
        </p:spPr>
        <p:txBody>
          <a:bodyPr wrap="square" lIns="91440" tIns="45720" rIns="91440" bIns="45720" rtlCol="0" anchor="t">
            <a:spAutoFit/>
          </a:bodyPr>
          <a:lstStyle/>
          <a:p>
            <a:r>
              <a:rPr lang="en-GB" b="1"/>
              <a:t>Vaccination Delivery</a:t>
            </a:r>
            <a:r>
              <a:rPr lang="en-GB" dirty="0"/>
              <a:t> – identification of existing sites, provide additional capacity at selected venues</a:t>
            </a:r>
          </a:p>
        </p:txBody>
      </p:sp>
      <p:sp>
        <p:nvSpPr>
          <p:cNvPr id="12" name="TextBox 11">
            <a:extLst>
              <a:ext uri="{FF2B5EF4-FFF2-40B4-BE49-F238E27FC236}">
                <a16:creationId xmlns:a16="http://schemas.microsoft.com/office/drawing/2014/main" id="{DC7F9498-3732-3C59-284B-0EEFAF40DF41}"/>
              </a:ext>
            </a:extLst>
          </p:cNvPr>
          <p:cNvSpPr txBox="1"/>
          <p:nvPr/>
        </p:nvSpPr>
        <p:spPr>
          <a:xfrm>
            <a:off x="836813" y="5064456"/>
            <a:ext cx="8002383" cy="646331"/>
          </a:xfrm>
          <a:prstGeom prst="rect">
            <a:avLst/>
          </a:prstGeom>
          <a:noFill/>
          <a:ln>
            <a:solidFill>
              <a:schemeClr val="accent1"/>
            </a:solidFill>
          </a:ln>
        </p:spPr>
        <p:txBody>
          <a:bodyPr wrap="square" rtlCol="0">
            <a:spAutoFit/>
          </a:bodyPr>
          <a:lstStyle/>
          <a:p>
            <a:r>
              <a:rPr lang="en-GB" b="1" dirty="0"/>
              <a:t>Dissemination </a:t>
            </a:r>
            <a:r>
              <a:rPr lang="en-GB" dirty="0"/>
              <a:t>– post project activity, publishing, media coverage, commissioner opinion, follow up activity   </a:t>
            </a:r>
          </a:p>
        </p:txBody>
      </p:sp>
      <p:sp>
        <p:nvSpPr>
          <p:cNvPr id="13" name="TextBox 12">
            <a:extLst>
              <a:ext uri="{FF2B5EF4-FFF2-40B4-BE49-F238E27FC236}">
                <a16:creationId xmlns:a16="http://schemas.microsoft.com/office/drawing/2014/main" id="{D519E399-937A-E57D-D214-058C2704ADEA}"/>
              </a:ext>
            </a:extLst>
          </p:cNvPr>
          <p:cNvSpPr txBox="1"/>
          <p:nvPr/>
        </p:nvSpPr>
        <p:spPr>
          <a:xfrm>
            <a:off x="825726" y="4424420"/>
            <a:ext cx="8024555" cy="369332"/>
          </a:xfrm>
          <a:prstGeom prst="rect">
            <a:avLst/>
          </a:prstGeom>
          <a:noFill/>
          <a:ln>
            <a:solidFill>
              <a:schemeClr val="accent1"/>
            </a:solidFill>
          </a:ln>
        </p:spPr>
        <p:txBody>
          <a:bodyPr wrap="square" rtlCol="0">
            <a:spAutoFit/>
          </a:bodyPr>
          <a:lstStyle/>
          <a:p>
            <a:r>
              <a:rPr lang="en-GB" b="1" dirty="0"/>
              <a:t>Evaluation</a:t>
            </a:r>
            <a:r>
              <a:rPr lang="en-GB" dirty="0"/>
              <a:t> – baseline data, people perceptions, data analysis, financial impact </a:t>
            </a:r>
          </a:p>
        </p:txBody>
      </p:sp>
      <p:sp>
        <p:nvSpPr>
          <p:cNvPr id="8" name="TextBox 7">
            <a:extLst>
              <a:ext uri="{FF2B5EF4-FFF2-40B4-BE49-F238E27FC236}">
                <a16:creationId xmlns:a16="http://schemas.microsoft.com/office/drawing/2014/main" id="{6FEEF842-86F6-5B18-CCCF-E7425DB4CFD5}"/>
              </a:ext>
            </a:extLst>
          </p:cNvPr>
          <p:cNvSpPr txBox="1"/>
          <p:nvPr/>
        </p:nvSpPr>
        <p:spPr>
          <a:xfrm>
            <a:off x="842358" y="551011"/>
            <a:ext cx="8013469" cy="369332"/>
          </a:xfrm>
          <a:prstGeom prst="rect">
            <a:avLst/>
          </a:prstGeom>
          <a:noFill/>
          <a:ln>
            <a:solidFill>
              <a:schemeClr val="accent1"/>
            </a:solidFill>
          </a:ln>
        </p:spPr>
        <p:txBody>
          <a:bodyPr wrap="square" rtlCol="0">
            <a:spAutoFit/>
          </a:bodyPr>
          <a:lstStyle/>
          <a:p>
            <a:r>
              <a:rPr lang="en-GB" b="1" dirty="0"/>
              <a:t>Proposed Work Streams</a:t>
            </a:r>
          </a:p>
        </p:txBody>
      </p:sp>
    </p:spTree>
    <p:extLst>
      <p:ext uri="{BB962C8B-B14F-4D97-AF65-F5344CB8AC3E}">
        <p14:creationId xmlns:p14="http://schemas.microsoft.com/office/powerpoint/2010/main" val="1066023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591074-0FFD-3818-45DD-CA788D0630B5}"/>
              </a:ext>
            </a:extLst>
          </p:cNvPr>
          <p:cNvSpPr txBox="1"/>
          <p:nvPr/>
        </p:nvSpPr>
        <p:spPr>
          <a:xfrm>
            <a:off x="997527" y="393469"/>
            <a:ext cx="8013469" cy="369332"/>
          </a:xfrm>
          <a:prstGeom prst="rect">
            <a:avLst/>
          </a:prstGeom>
          <a:noFill/>
          <a:ln>
            <a:solidFill>
              <a:schemeClr val="accent1"/>
            </a:solidFill>
          </a:ln>
        </p:spPr>
        <p:txBody>
          <a:bodyPr wrap="square" rtlCol="0">
            <a:spAutoFit/>
          </a:bodyPr>
          <a:lstStyle/>
          <a:p>
            <a:r>
              <a:rPr lang="en-GB" b="1" dirty="0"/>
              <a:t>Timeline – October 2025 to March 2026</a:t>
            </a:r>
          </a:p>
        </p:txBody>
      </p:sp>
      <p:sp>
        <p:nvSpPr>
          <p:cNvPr id="3" name="TextBox 2">
            <a:extLst>
              <a:ext uri="{FF2B5EF4-FFF2-40B4-BE49-F238E27FC236}">
                <a16:creationId xmlns:a16="http://schemas.microsoft.com/office/drawing/2014/main" id="{6C55C4D5-D646-83B6-3302-6D8D79055CB0}"/>
              </a:ext>
            </a:extLst>
          </p:cNvPr>
          <p:cNvSpPr txBox="1"/>
          <p:nvPr/>
        </p:nvSpPr>
        <p:spPr>
          <a:xfrm>
            <a:off x="997526" y="1238596"/>
            <a:ext cx="8013469" cy="369332"/>
          </a:xfrm>
          <a:prstGeom prst="rect">
            <a:avLst/>
          </a:prstGeom>
          <a:noFill/>
          <a:ln>
            <a:solidFill>
              <a:schemeClr val="accent1"/>
            </a:solidFill>
          </a:ln>
        </p:spPr>
        <p:txBody>
          <a:bodyPr wrap="square" rtlCol="0">
            <a:spAutoFit/>
          </a:bodyPr>
          <a:lstStyle/>
          <a:p>
            <a:r>
              <a:rPr lang="en-GB" b="1" dirty="0"/>
              <a:t>October – </a:t>
            </a:r>
            <a:r>
              <a:rPr lang="en-GB" dirty="0"/>
              <a:t>Establish Project Board and Preparation</a:t>
            </a:r>
            <a:endParaRPr lang="en-GB" b="1" dirty="0"/>
          </a:p>
        </p:txBody>
      </p:sp>
      <p:sp>
        <p:nvSpPr>
          <p:cNvPr id="4" name="TextBox 3">
            <a:extLst>
              <a:ext uri="{FF2B5EF4-FFF2-40B4-BE49-F238E27FC236}">
                <a16:creationId xmlns:a16="http://schemas.microsoft.com/office/drawing/2014/main" id="{95D9C932-09F7-FA5E-35D4-58D79611D558}"/>
              </a:ext>
            </a:extLst>
          </p:cNvPr>
          <p:cNvSpPr txBox="1"/>
          <p:nvPr/>
        </p:nvSpPr>
        <p:spPr>
          <a:xfrm>
            <a:off x="997526" y="2010294"/>
            <a:ext cx="8013469" cy="369332"/>
          </a:xfrm>
          <a:prstGeom prst="rect">
            <a:avLst/>
          </a:prstGeom>
          <a:noFill/>
          <a:ln>
            <a:solidFill>
              <a:schemeClr val="accent1"/>
            </a:solidFill>
          </a:ln>
        </p:spPr>
        <p:txBody>
          <a:bodyPr wrap="square" rtlCol="0">
            <a:spAutoFit/>
          </a:bodyPr>
          <a:lstStyle/>
          <a:p>
            <a:r>
              <a:rPr lang="en-GB" b="1" dirty="0"/>
              <a:t>November – </a:t>
            </a:r>
            <a:r>
              <a:rPr lang="en-GB" dirty="0"/>
              <a:t>Champion Training and Awareness Raising Activity</a:t>
            </a:r>
            <a:r>
              <a:rPr lang="en-GB" b="1" dirty="0"/>
              <a:t> </a:t>
            </a:r>
          </a:p>
        </p:txBody>
      </p:sp>
      <p:sp>
        <p:nvSpPr>
          <p:cNvPr id="5" name="TextBox 4">
            <a:extLst>
              <a:ext uri="{FF2B5EF4-FFF2-40B4-BE49-F238E27FC236}">
                <a16:creationId xmlns:a16="http://schemas.microsoft.com/office/drawing/2014/main" id="{63FBF7CB-0CE1-9338-7B9E-69CC5E00E8B3}"/>
              </a:ext>
            </a:extLst>
          </p:cNvPr>
          <p:cNvSpPr txBox="1"/>
          <p:nvPr/>
        </p:nvSpPr>
        <p:spPr>
          <a:xfrm>
            <a:off x="997525" y="2821770"/>
            <a:ext cx="8013469" cy="369332"/>
          </a:xfrm>
          <a:prstGeom prst="rect">
            <a:avLst/>
          </a:prstGeom>
          <a:noFill/>
          <a:ln>
            <a:solidFill>
              <a:schemeClr val="accent1"/>
            </a:solidFill>
          </a:ln>
        </p:spPr>
        <p:txBody>
          <a:bodyPr wrap="square" rtlCol="0">
            <a:spAutoFit/>
          </a:bodyPr>
          <a:lstStyle/>
          <a:p>
            <a:r>
              <a:rPr lang="en-GB" b="1" dirty="0"/>
              <a:t>December – </a:t>
            </a:r>
            <a:r>
              <a:rPr lang="en-GB" dirty="0"/>
              <a:t>Promotional Activity and Connection with Communities </a:t>
            </a:r>
          </a:p>
        </p:txBody>
      </p:sp>
      <p:sp>
        <p:nvSpPr>
          <p:cNvPr id="6" name="TextBox 5">
            <a:extLst>
              <a:ext uri="{FF2B5EF4-FFF2-40B4-BE49-F238E27FC236}">
                <a16:creationId xmlns:a16="http://schemas.microsoft.com/office/drawing/2014/main" id="{600A15FD-24B7-8EA5-528D-A0016AE57DD7}"/>
              </a:ext>
            </a:extLst>
          </p:cNvPr>
          <p:cNvSpPr txBox="1"/>
          <p:nvPr/>
        </p:nvSpPr>
        <p:spPr>
          <a:xfrm>
            <a:off x="997523" y="4478374"/>
            <a:ext cx="8013469" cy="369332"/>
          </a:xfrm>
          <a:prstGeom prst="rect">
            <a:avLst/>
          </a:prstGeom>
          <a:noFill/>
          <a:ln>
            <a:solidFill>
              <a:schemeClr val="accent1"/>
            </a:solidFill>
          </a:ln>
        </p:spPr>
        <p:txBody>
          <a:bodyPr wrap="square" rtlCol="0">
            <a:spAutoFit/>
          </a:bodyPr>
          <a:lstStyle/>
          <a:p>
            <a:r>
              <a:rPr lang="en-GB" b="1" dirty="0"/>
              <a:t>February - </a:t>
            </a:r>
            <a:r>
              <a:rPr lang="en-GB" dirty="0"/>
              <a:t>Vaccination Delivery Period</a:t>
            </a:r>
            <a:r>
              <a:rPr lang="en-GB" b="1" dirty="0"/>
              <a:t> </a:t>
            </a:r>
          </a:p>
        </p:txBody>
      </p:sp>
      <p:sp>
        <p:nvSpPr>
          <p:cNvPr id="7" name="TextBox 6">
            <a:extLst>
              <a:ext uri="{FF2B5EF4-FFF2-40B4-BE49-F238E27FC236}">
                <a16:creationId xmlns:a16="http://schemas.microsoft.com/office/drawing/2014/main" id="{24584FC2-B60C-F09B-5B30-DF6A0014922E}"/>
              </a:ext>
            </a:extLst>
          </p:cNvPr>
          <p:cNvSpPr txBox="1"/>
          <p:nvPr/>
        </p:nvSpPr>
        <p:spPr>
          <a:xfrm>
            <a:off x="997523" y="5339142"/>
            <a:ext cx="8013469" cy="369332"/>
          </a:xfrm>
          <a:prstGeom prst="rect">
            <a:avLst/>
          </a:prstGeom>
          <a:noFill/>
          <a:ln>
            <a:solidFill>
              <a:schemeClr val="accent1"/>
            </a:solidFill>
          </a:ln>
        </p:spPr>
        <p:txBody>
          <a:bodyPr wrap="square" rtlCol="0">
            <a:spAutoFit/>
          </a:bodyPr>
          <a:lstStyle/>
          <a:p>
            <a:r>
              <a:rPr lang="en-GB" b="1" dirty="0"/>
              <a:t>March – </a:t>
            </a:r>
            <a:r>
              <a:rPr lang="en-GB" dirty="0"/>
              <a:t>Evaluation and dissemination</a:t>
            </a:r>
            <a:r>
              <a:rPr lang="en-GB" b="1" dirty="0"/>
              <a:t> </a:t>
            </a:r>
          </a:p>
        </p:txBody>
      </p:sp>
      <p:sp>
        <p:nvSpPr>
          <p:cNvPr id="8" name="TextBox 7">
            <a:extLst>
              <a:ext uri="{FF2B5EF4-FFF2-40B4-BE49-F238E27FC236}">
                <a16:creationId xmlns:a16="http://schemas.microsoft.com/office/drawing/2014/main" id="{FB2C351F-E827-34B5-2B89-76337FF94D43}"/>
              </a:ext>
            </a:extLst>
          </p:cNvPr>
          <p:cNvSpPr txBox="1"/>
          <p:nvPr/>
        </p:nvSpPr>
        <p:spPr>
          <a:xfrm>
            <a:off x="997524" y="3674718"/>
            <a:ext cx="8013469" cy="369332"/>
          </a:xfrm>
          <a:prstGeom prst="rect">
            <a:avLst/>
          </a:prstGeom>
          <a:noFill/>
          <a:ln>
            <a:solidFill>
              <a:schemeClr val="accent1"/>
            </a:solidFill>
          </a:ln>
        </p:spPr>
        <p:txBody>
          <a:bodyPr wrap="square" rtlCol="0">
            <a:spAutoFit/>
          </a:bodyPr>
          <a:lstStyle/>
          <a:p>
            <a:r>
              <a:rPr lang="en-GB" b="1" dirty="0"/>
              <a:t>January – </a:t>
            </a:r>
            <a:r>
              <a:rPr lang="en-GB" dirty="0"/>
              <a:t>Vaccination Delivery Period</a:t>
            </a:r>
            <a:r>
              <a:rPr lang="en-GB" b="1" dirty="0"/>
              <a:t> </a:t>
            </a:r>
          </a:p>
        </p:txBody>
      </p:sp>
    </p:spTree>
    <p:extLst>
      <p:ext uri="{BB962C8B-B14F-4D97-AF65-F5344CB8AC3E}">
        <p14:creationId xmlns:p14="http://schemas.microsoft.com/office/powerpoint/2010/main" val="484559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6548C-ED07-628B-2F80-8825434D7E81}"/>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4CC9B4D0-685B-3DB2-931B-0A1FA60621D8}"/>
              </a:ext>
            </a:extLst>
          </p:cNvPr>
          <p:cNvSpPr txBox="1"/>
          <p:nvPr/>
        </p:nvSpPr>
        <p:spPr>
          <a:xfrm>
            <a:off x="831271" y="1324094"/>
            <a:ext cx="8024556" cy="369332"/>
          </a:xfrm>
          <a:prstGeom prst="rect">
            <a:avLst/>
          </a:prstGeom>
          <a:noFill/>
          <a:ln>
            <a:solidFill>
              <a:schemeClr val="accent1"/>
            </a:solidFill>
          </a:ln>
        </p:spPr>
        <p:txBody>
          <a:bodyPr wrap="square" rtlCol="0">
            <a:spAutoFit/>
          </a:bodyPr>
          <a:lstStyle/>
          <a:p>
            <a:r>
              <a:rPr lang="en-GB" b="1" dirty="0"/>
              <a:t>Education</a:t>
            </a:r>
            <a:r>
              <a:rPr lang="en-GB" dirty="0"/>
              <a:t> – travel expenses, room hire, trainer time, printing, admin support </a:t>
            </a:r>
          </a:p>
        </p:txBody>
      </p:sp>
      <p:sp>
        <p:nvSpPr>
          <p:cNvPr id="10" name="TextBox 9">
            <a:extLst>
              <a:ext uri="{FF2B5EF4-FFF2-40B4-BE49-F238E27FC236}">
                <a16:creationId xmlns:a16="http://schemas.microsoft.com/office/drawing/2014/main" id="{0544E50D-66E8-B363-EECC-EBF868C07624}"/>
              </a:ext>
            </a:extLst>
          </p:cNvPr>
          <p:cNvSpPr txBox="1"/>
          <p:nvPr/>
        </p:nvSpPr>
        <p:spPr>
          <a:xfrm>
            <a:off x="825726" y="1987039"/>
            <a:ext cx="8013469" cy="646331"/>
          </a:xfrm>
          <a:prstGeom prst="rect">
            <a:avLst/>
          </a:prstGeom>
          <a:noFill/>
          <a:ln>
            <a:solidFill>
              <a:schemeClr val="accent1"/>
            </a:solidFill>
          </a:ln>
        </p:spPr>
        <p:txBody>
          <a:bodyPr wrap="square" rtlCol="0">
            <a:spAutoFit/>
          </a:bodyPr>
          <a:lstStyle/>
          <a:p>
            <a:r>
              <a:rPr lang="en-GB" b="1" dirty="0"/>
              <a:t>Marketing</a:t>
            </a:r>
            <a:r>
              <a:rPr lang="en-GB" dirty="0"/>
              <a:t> – admin support, material design, travel expenses, airtime, facilitator time, marketing collateral, advertorial space</a:t>
            </a:r>
          </a:p>
        </p:txBody>
      </p:sp>
      <p:sp>
        <p:nvSpPr>
          <p:cNvPr id="11" name="TextBox 10">
            <a:extLst>
              <a:ext uri="{FF2B5EF4-FFF2-40B4-BE49-F238E27FC236}">
                <a16:creationId xmlns:a16="http://schemas.microsoft.com/office/drawing/2014/main" id="{35DC5315-974C-A54F-0869-F7B56132FACD}"/>
              </a:ext>
            </a:extLst>
          </p:cNvPr>
          <p:cNvSpPr txBox="1"/>
          <p:nvPr/>
        </p:nvSpPr>
        <p:spPr>
          <a:xfrm>
            <a:off x="825725" y="3005006"/>
            <a:ext cx="8013469" cy="369332"/>
          </a:xfrm>
          <a:prstGeom prst="rect">
            <a:avLst/>
          </a:prstGeom>
          <a:noFill/>
          <a:ln>
            <a:solidFill>
              <a:schemeClr val="accent1"/>
            </a:solidFill>
          </a:ln>
        </p:spPr>
        <p:txBody>
          <a:bodyPr wrap="square" rtlCol="0">
            <a:spAutoFit/>
          </a:bodyPr>
          <a:lstStyle/>
          <a:p>
            <a:r>
              <a:rPr lang="en-GB" b="1" dirty="0"/>
              <a:t>Delivery</a:t>
            </a:r>
            <a:r>
              <a:rPr lang="en-GB" dirty="0"/>
              <a:t> – venue hire, admin support, extra delivery capacity, travel costs </a:t>
            </a:r>
          </a:p>
        </p:txBody>
      </p:sp>
      <p:sp>
        <p:nvSpPr>
          <p:cNvPr id="12" name="TextBox 11">
            <a:extLst>
              <a:ext uri="{FF2B5EF4-FFF2-40B4-BE49-F238E27FC236}">
                <a16:creationId xmlns:a16="http://schemas.microsoft.com/office/drawing/2014/main" id="{8887265A-3306-D018-29D1-CC3908CADD32}"/>
              </a:ext>
            </a:extLst>
          </p:cNvPr>
          <p:cNvSpPr txBox="1"/>
          <p:nvPr/>
        </p:nvSpPr>
        <p:spPr>
          <a:xfrm>
            <a:off x="814638" y="4685918"/>
            <a:ext cx="8002383" cy="369332"/>
          </a:xfrm>
          <a:prstGeom prst="rect">
            <a:avLst/>
          </a:prstGeom>
          <a:noFill/>
          <a:ln>
            <a:solidFill>
              <a:schemeClr val="accent1"/>
            </a:solidFill>
          </a:ln>
        </p:spPr>
        <p:txBody>
          <a:bodyPr wrap="square" rtlCol="0">
            <a:spAutoFit/>
          </a:bodyPr>
          <a:lstStyle/>
          <a:p>
            <a:r>
              <a:rPr lang="en-GB" b="1" dirty="0"/>
              <a:t>Dissemination </a:t>
            </a:r>
            <a:r>
              <a:rPr lang="en-GB" dirty="0"/>
              <a:t>– feedback event, venue hire, expenses, </a:t>
            </a:r>
          </a:p>
        </p:txBody>
      </p:sp>
      <p:sp>
        <p:nvSpPr>
          <p:cNvPr id="13" name="TextBox 12">
            <a:extLst>
              <a:ext uri="{FF2B5EF4-FFF2-40B4-BE49-F238E27FC236}">
                <a16:creationId xmlns:a16="http://schemas.microsoft.com/office/drawing/2014/main" id="{5BD7B4DB-D48D-880F-D369-CBA4A0987E65}"/>
              </a:ext>
            </a:extLst>
          </p:cNvPr>
          <p:cNvSpPr txBox="1"/>
          <p:nvPr/>
        </p:nvSpPr>
        <p:spPr>
          <a:xfrm>
            <a:off x="814639" y="3674259"/>
            <a:ext cx="8024555" cy="646331"/>
          </a:xfrm>
          <a:prstGeom prst="rect">
            <a:avLst/>
          </a:prstGeom>
          <a:noFill/>
          <a:ln>
            <a:solidFill>
              <a:schemeClr val="accent1"/>
            </a:solidFill>
          </a:ln>
        </p:spPr>
        <p:txBody>
          <a:bodyPr wrap="square" rtlCol="0">
            <a:spAutoFit/>
          </a:bodyPr>
          <a:lstStyle/>
          <a:p>
            <a:r>
              <a:rPr lang="en-GB" b="1" dirty="0"/>
              <a:t>Evaluation</a:t>
            </a:r>
            <a:r>
              <a:rPr lang="en-GB" dirty="0"/>
              <a:t> – data and outcome collection, interviews and focus groups, report writing, venue costs</a:t>
            </a:r>
          </a:p>
        </p:txBody>
      </p:sp>
      <p:sp>
        <p:nvSpPr>
          <p:cNvPr id="8" name="TextBox 7">
            <a:extLst>
              <a:ext uri="{FF2B5EF4-FFF2-40B4-BE49-F238E27FC236}">
                <a16:creationId xmlns:a16="http://schemas.microsoft.com/office/drawing/2014/main" id="{307B03DA-8ED7-FB33-7AEF-5383144B2C90}"/>
              </a:ext>
            </a:extLst>
          </p:cNvPr>
          <p:cNvSpPr txBox="1"/>
          <p:nvPr/>
        </p:nvSpPr>
        <p:spPr>
          <a:xfrm>
            <a:off x="842358" y="551011"/>
            <a:ext cx="8013469" cy="369332"/>
          </a:xfrm>
          <a:prstGeom prst="rect">
            <a:avLst/>
          </a:prstGeom>
          <a:noFill/>
          <a:ln>
            <a:solidFill>
              <a:schemeClr val="accent1"/>
            </a:solidFill>
          </a:ln>
        </p:spPr>
        <p:txBody>
          <a:bodyPr wrap="square" rtlCol="0">
            <a:spAutoFit/>
          </a:bodyPr>
          <a:lstStyle/>
          <a:p>
            <a:r>
              <a:rPr lang="en-GB" b="1" dirty="0"/>
              <a:t>Funding requirements</a:t>
            </a:r>
          </a:p>
        </p:txBody>
      </p:sp>
      <p:sp>
        <p:nvSpPr>
          <p:cNvPr id="2" name="TextBox 1">
            <a:extLst>
              <a:ext uri="{FF2B5EF4-FFF2-40B4-BE49-F238E27FC236}">
                <a16:creationId xmlns:a16="http://schemas.microsoft.com/office/drawing/2014/main" id="{55F5D877-60AD-20CF-DA68-CEF340CDE638}"/>
              </a:ext>
            </a:extLst>
          </p:cNvPr>
          <p:cNvSpPr txBox="1"/>
          <p:nvPr/>
        </p:nvSpPr>
        <p:spPr>
          <a:xfrm>
            <a:off x="814637" y="5355171"/>
            <a:ext cx="8002383" cy="369332"/>
          </a:xfrm>
          <a:prstGeom prst="rect">
            <a:avLst/>
          </a:prstGeom>
          <a:noFill/>
          <a:ln>
            <a:solidFill>
              <a:schemeClr val="accent1"/>
            </a:solidFill>
          </a:ln>
        </p:spPr>
        <p:txBody>
          <a:bodyPr wrap="square" rtlCol="0">
            <a:spAutoFit/>
          </a:bodyPr>
          <a:lstStyle/>
          <a:p>
            <a:r>
              <a:rPr lang="en-GB" b="1" dirty="0"/>
              <a:t>Other </a:t>
            </a:r>
            <a:r>
              <a:rPr lang="en-GB" dirty="0"/>
              <a:t>– project management, backfill time, translation,  </a:t>
            </a:r>
          </a:p>
        </p:txBody>
      </p:sp>
    </p:spTree>
    <p:extLst>
      <p:ext uri="{BB962C8B-B14F-4D97-AF65-F5344CB8AC3E}">
        <p14:creationId xmlns:p14="http://schemas.microsoft.com/office/powerpoint/2010/main" val="2213328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113</TotalTime>
  <Words>572</Words>
  <Application>Microsoft Office PowerPoint</Application>
  <PresentationFormat>A4 Paper (210x297 mm)</PresentationFormat>
  <Paragraphs>37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Story Board</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Smith</dc:creator>
  <cp:lastModifiedBy>John Smith</cp:lastModifiedBy>
  <cp:revision>3</cp:revision>
  <dcterms:created xsi:type="dcterms:W3CDTF">2025-07-15T19:04:45Z</dcterms:created>
  <dcterms:modified xsi:type="dcterms:W3CDTF">2025-07-15T21:04:02Z</dcterms:modified>
</cp:coreProperties>
</file>