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9" r:id="rId4"/>
  </p:sldMasterIdLst>
  <p:notesMasterIdLst>
    <p:notesMasterId r:id="rId20"/>
  </p:notesMasterIdLst>
  <p:sldIdLst>
    <p:sldId id="268" r:id="rId5"/>
    <p:sldId id="504" r:id="rId6"/>
    <p:sldId id="485" r:id="rId7"/>
    <p:sldId id="486" r:id="rId8"/>
    <p:sldId id="500" r:id="rId9"/>
    <p:sldId id="496" r:id="rId10"/>
    <p:sldId id="498" r:id="rId11"/>
    <p:sldId id="494" r:id="rId12"/>
    <p:sldId id="502" r:id="rId13"/>
    <p:sldId id="503" r:id="rId14"/>
    <p:sldId id="497" r:id="rId15"/>
    <p:sldId id="489" r:id="rId16"/>
    <p:sldId id="483" r:id="rId17"/>
    <p:sldId id="488"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399"/>
    <a:srgbClr val="CE000C"/>
    <a:srgbClr val="FFFFC5"/>
    <a:srgbClr val="0087C9"/>
    <a:srgbClr val="C22F43"/>
    <a:srgbClr val="FFFFE7"/>
    <a:srgbClr val="E8D1FF"/>
    <a:srgbClr val="FFE1FF"/>
    <a:srgbClr val="E5EBF7"/>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985" autoAdjust="0"/>
  </p:normalViewPr>
  <p:slideViewPr>
    <p:cSldViewPr snapToGrid="0" snapToObjects="1" showGuides="1">
      <p:cViewPr>
        <p:scale>
          <a:sx n="75" d="100"/>
          <a:sy n="75" d="100"/>
        </p:scale>
        <p:origin x="1950" y="-60"/>
      </p:cViewPr>
      <p:guideLst>
        <p:guide orient="horz" pos="4320"/>
        <p:guide/>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9CC280-E6C8-4C12-B216-5781E0A34D91}" type="doc">
      <dgm:prSet loTypeId="urn:microsoft.com/office/officeart/2005/8/layout/vList3" loCatId="list" qsTypeId="urn:microsoft.com/office/officeart/2005/8/quickstyle/simple1" qsCatId="simple" csTypeId="urn:microsoft.com/office/officeart/2005/8/colors/accent1_2" csCatId="accent1" phldr="1"/>
      <dgm:spPr/>
    </dgm:pt>
    <dgm:pt modelId="{18DE2FCE-5088-45E2-9AC3-CCC013E9D345}">
      <dgm:prSet phldrT="[Text]" custT="1"/>
      <dgm:spPr>
        <a:solidFill>
          <a:schemeClr val="tx1">
            <a:lumMod val="20000"/>
            <a:lumOff val="80000"/>
          </a:schemeClr>
        </a:solidFill>
      </dgm:spPr>
      <dgm:t>
        <a:bodyPr/>
        <a:lstStyle/>
        <a:p>
          <a:endParaRPr lang="en-GB" sz="1600" dirty="0">
            <a:solidFill>
              <a:schemeClr val="tx2">
                <a:lumMod val="50000"/>
              </a:schemeClr>
            </a:solidFill>
          </a:endParaRPr>
        </a:p>
      </dgm:t>
    </dgm:pt>
    <dgm:pt modelId="{9D94B58D-911C-496C-B964-780516B0A5C7}" type="parTrans" cxnId="{39D9BE31-307F-485E-993C-0DFBE7063BFD}">
      <dgm:prSet/>
      <dgm:spPr/>
      <dgm:t>
        <a:bodyPr/>
        <a:lstStyle/>
        <a:p>
          <a:endParaRPr lang="en-GB"/>
        </a:p>
      </dgm:t>
    </dgm:pt>
    <dgm:pt modelId="{92BEDD1B-4646-4F61-B224-17B56430A57E}" type="sibTrans" cxnId="{39D9BE31-307F-485E-993C-0DFBE7063BFD}">
      <dgm:prSet/>
      <dgm:spPr/>
      <dgm:t>
        <a:bodyPr/>
        <a:lstStyle/>
        <a:p>
          <a:endParaRPr lang="en-GB"/>
        </a:p>
      </dgm:t>
    </dgm:pt>
    <dgm:pt modelId="{0137A5E4-0A65-4DA1-8E07-5026A41A3333}">
      <dgm:prSet phldrT="[Text]" custT="1"/>
      <dgm:spPr>
        <a:solidFill>
          <a:schemeClr val="accent6">
            <a:lumMod val="40000"/>
            <a:lumOff val="60000"/>
          </a:schemeClr>
        </a:solidFill>
      </dgm:spPr>
      <dgm:t>
        <a:bodyPr/>
        <a:lstStyle/>
        <a:p>
          <a:endParaRPr lang="en-GB" sz="1600" dirty="0">
            <a:solidFill>
              <a:schemeClr val="tx2">
                <a:lumMod val="50000"/>
              </a:schemeClr>
            </a:solidFill>
          </a:endParaRPr>
        </a:p>
      </dgm:t>
    </dgm:pt>
    <dgm:pt modelId="{021785FA-F610-4FFB-8881-C59FDC5BCC2F}" type="parTrans" cxnId="{AD6FD5E1-C815-4AE2-A6B5-B38CF5A54047}">
      <dgm:prSet/>
      <dgm:spPr/>
      <dgm:t>
        <a:bodyPr/>
        <a:lstStyle/>
        <a:p>
          <a:endParaRPr lang="en-GB"/>
        </a:p>
      </dgm:t>
    </dgm:pt>
    <dgm:pt modelId="{222CCAC5-5CE3-4276-A2DE-5F0918F8F755}" type="sibTrans" cxnId="{AD6FD5E1-C815-4AE2-A6B5-B38CF5A54047}">
      <dgm:prSet/>
      <dgm:spPr/>
      <dgm:t>
        <a:bodyPr/>
        <a:lstStyle/>
        <a:p>
          <a:endParaRPr lang="en-GB"/>
        </a:p>
      </dgm:t>
    </dgm:pt>
    <dgm:pt modelId="{D58A7B7E-5D1C-46A2-BE8B-94B00BA44E73}">
      <dgm:prSet phldrT="[Text]" custT="1"/>
      <dgm:spPr>
        <a:solidFill>
          <a:schemeClr val="accent3">
            <a:lumMod val="60000"/>
            <a:lumOff val="40000"/>
          </a:schemeClr>
        </a:solidFill>
      </dgm:spPr>
      <dgm:t>
        <a:bodyPr/>
        <a:lstStyle/>
        <a:p>
          <a:endParaRPr lang="en-GB" sz="1600" dirty="0">
            <a:solidFill>
              <a:schemeClr val="tx2">
                <a:lumMod val="50000"/>
              </a:schemeClr>
            </a:solidFill>
          </a:endParaRPr>
        </a:p>
      </dgm:t>
    </dgm:pt>
    <dgm:pt modelId="{6122D2E0-38F2-43CF-9674-8CA62E583233}" type="parTrans" cxnId="{0108827F-9F8B-452F-9CF0-FDA7E2F727C0}">
      <dgm:prSet/>
      <dgm:spPr/>
      <dgm:t>
        <a:bodyPr/>
        <a:lstStyle/>
        <a:p>
          <a:endParaRPr lang="en-GB"/>
        </a:p>
      </dgm:t>
    </dgm:pt>
    <dgm:pt modelId="{5513D43B-EEBF-41CE-B1B3-E6A5606EBA79}" type="sibTrans" cxnId="{0108827F-9F8B-452F-9CF0-FDA7E2F727C0}">
      <dgm:prSet/>
      <dgm:spPr/>
      <dgm:t>
        <a:bodyPr/>
        <a:lstStyle/>
        <a:p>
          <a:endParaRPr lang="en-GB"/>
        </a:p>
      </dgm:t>
    </dgm:pt>
    <dgm:pt modelId="{27ACF5DE-8598-4808-B320-2FAF9DC45F9A}">
      <dgm:prSet phldrT="[Text]" custT="1"/>
      <dgm:spPr>
        <a:solidFill>
          <a:srgbClr val="FFFFC5"/>
        </a:solidFill>
      </dgm:spPr>
      <dgm:t>
        <a:bodyPr/>
        <a:lstStyle/>
        <a:p>
          <a:r>
            <a:rPr lang="en-GB" sz="1600" dirty="0">
              <a:solidFill>
                <a:schemeClr val="tx2">
                  <a:lumMod val="50000"/>
                </a:schemeClr>
              </a:solidFill>
            </a:rPr>
            <a:t>            </a:t>
          </a:r>
        </a:p>
      </dgm:t>
    </dgm:pt>
    <dgm:pt modelId="{36F2814F-5518-4B22-B371-4C60E623679D}" type="parTrans" cxnId="{1EA07CFB-F738-4C66-995F-62A9C237085A}">
      <dgm:prSet/>
      <dgm:spPr/>
      <dgm:t>
        <a:bodyPr/>
        <a:lstStyle/>
        <a:p>
          <a:endParaRPr lang="en-GB"/>
        </a:p>
      </dgm:t>
    </dgm:pt>
    <dgm:pt modelId="{71C2CA37-B438-4866-854A-61498D369D00}" type="sibTrans" cxnId="{1EA07CFB-F738-4C66-995F-62A9C237085A}">
      <dgm:prSet/>
      <dgm:spPr/>
      <dgm:t>
        <a:bodyPr/>
        <a:lstStyle/>
        <a:p>
          <a:endParaRPr lang="en-GB"/>
        </a:p>
      </dgm:t>
    </dgm:pt>
    <dgm:pt modelId="{A241EE8A-9732-433B-A3EC-2FB322CA7C27}" type="pres">
      <dgm:prSet presAssocID="{7E9CC280-E6C8-4C12-B216-5781E0A34D91}" presName="linearFlow" presStyleCnt="0">
        <dgm:presLayoutVars>
          <dgm:dir/>
          <dgm:resizeHandles val="exact"/>
        </dgm:presLayoutVars>
      </dgm:prSet>
      <dgm:spPr/>
    </dgm:pt>
    <dgm:pt modelId="{8C33D455-CCC8-4109-8328-8A0AAF9B9791}" type="pres">
      <dgm:prSet presAssocID="{27ACF5DE-8598-4808-B320-2FAF9DC45F9A}" presName="composite" presStyleCnt="0"/>
      <dgm:spPr/>
    </dgm:pt>
    <dgm:pt modelId="{C9A2FC44-E2BA-44F1-8E9A-DAA95B68C64C}" type="pres">
      <dgm:prSet presAssocID="{27ACF5DE-8598-4808-B320-2FAF9DC45F9A}" presName="imgShp" presStyleLbl="fgImgPlace1" presStyleIdx="0" presStyleCnt="4" custLinFactNeighborX="-57572" custLinFactNeighborY="-172"/>
      <dgm:spPr>
        <a:blipFill rotWithShape="1">
          <a:blip xmlns:r="http://schemas.openxmlformats.org/officeDocument/2006/relationships" r:embed="rId1"/>
          <a:srcRect/>
          <a:stretch>
            <a:fillRect l="-30000" r="-30000"/>
          </a:stretch>
        </a:blipFill>
      </dgm:spPr>
      <dgm:extLst>
        <a:ext uri="{E40237B7-FDA0-4F09-8148-C483321AD2D9}">
          <dgm14:cNvPr xmlns:dgm14="http://schemas.microsoft.com/office/drawing/2010/diagram" id="0" name="" descr="People shaking hands">
            <a:extLst>
              <a:ext uri="{FF2B5EF4-FFF2-40B4-BE49-F238E27FC236}">
                <a16:creationId xmlns:a16="http://schemas.microsoft.com/office/drawing/2014/main" id="{155F6577-E0CF-6113-0A98-D4CCB5226E3F}"/>
              </a:ext>
            </a:extLst>
          </dgm14:cNvPr>
        </a:ext>
      </dgm:extLst>
    </dgm:pt>
    <dgm:pt modelId="{029773C3-AF89-4DA9-A082-17C0BEE096A9}" type="pres">
      <dgm:prSet presAssocID="{27ACF5DE-8598-4808-B320-2FAF9DC45F9A}" presName="txShp" presStyleLbl="node1" presStyleIdx="0" presStyleCnt="4" custScaleX="150376" custLinFactNeighborY="747">
        <dgm:presLayoutVars>
          <dgm:bulletEnabled val="1"/>
        </dgm:presLayoutVars>
      </dgm:prSet>
      <dgm:spPr/>
    </dgm:pt>
    <dgm:pt modelId="{731B6CD3-E880-49AD-BC3A-B965179D292F}" type="pres">
      <dgm:prSet presAssocID="{71C2CA37-B438-4866-854A-61498D369D00}" presName="spacing" presStyleCnt="0"/>
      <dgm:spPr/>
    </dgm:pt>
    <dgm:pt modelId="{CE611CF3-2DD8-4C63-93CB-1CE3ACC93340}" type="pres">
      <dgm:prSet presAssocID="{D58A7B7E-5D1C-46A2-BE8B-94B00BA44E73}" presName="composite" presStyleCnt="0"/>
      <dgm:spPr/>
    </dgm:pt>
    <dgm:pt modelId="{3B7C3F73-10C4-4F79-92C8-B6ABD819AC8E}" type="pres">
      <dgm:prSet presAssocID="{D58A7B7E-5D1C-46A2-BE8B-94B00BA44E73}" presName="imgShp" presStyleLbl="fgImgPlace1" presStyleIdx="1" presStyleCnt="4" custLinFactNeighborX="-57903" custLinFactNeighborY="-9413"/>
      <dgm:spPr>
        <a:blipFill rotWithShape="1">
          <a:blip xmlns:r="http://schemas.openxmlformats.org/officeDocument/2006/relationships" r:embed="rId2"/>
          <a:srcRect/>
          <a:stretch>
            <a:fillRect l="-16000" r="-16000"/>
          </a:stretch>
        </a:blipFill>
      </dgm:spPr>
      <dgm:extLst>
        <a:ext uri="{E40237B7-FDA0-4F09-8148-C483321AD2D9}">
          <dgm14:cNvPr xmlns:dgm14="http://schemas.microsoft.com/office/drawing/2010/diagram" id="0" name="" descr="People shaking hands">
            <a:extLst>
              <a:ext uri="{FF2B5EF4-FFF2-40B4-BE49-F238E27FC236}">
                <a16:creationId xmlns:a16="http://schemas.microsoft.com/office/drawing/2014/main" id="{155F6577-E0CF-6113-0A98-D4CCB5226E3F}"/>
              </a:ext>
            </a:extLst>
          </dgm14:cNvPr>
        </a:ext>
      </dgm:extLst>
    </dgm:pt>
    <dgm:pt modelId="{CB074341-6115-40B1-A758-C3A2FFF36950}" type="pres">
      <dgm:prSet presAssocID="{D58A7B7E-5D1C-46A2-BE8B-94B00BA44E73}" presName="txShp" presStyleLbl="node1" presStyleIdx="1" presStyleCnt="4" custScaleX="150376" custScaleY="95521" custLinFactNeighborY="-11899">
        <dgm:presLayoutVars>
          <dgm:bulletEnabled val="1"/>
        </dgm:presLayoutVars>
      </dgm:prSet>
      <dgm:spPr/>
    </dgm:pt>
    <dgm:pt modelId="{2788B71C-ADA5-4BF7-AB1B-A837727E616C}" type="pres">
      <dgm:prSet presAssocID="{5513D43B-EEBF-41CE-B1B3-E6A5606EBA79}" presName="spacing" presStyleCnt="0"/>
      <dgm:spPr/>
    </dgm:pt>
    <dgm:pt modelId="{B4DFC1EA-095B-48F1-91F3-B809DC4EA8A8}" type="pres">
      <dgm:prSet presAssocID="{0137A5E4-0A65-4DA1-8E07-5026A41A3333}" presName="composite" presStyleCnt="0"/>
      <dgm:spPr/>
    </dgm:pt>
    <dgm:pt modelId="{3BA7B479-4C6F-4CF6-97E0-4FDC7752404E}" type="pres">
      <dgm:prSet presAssocID="{0137A5E4-0A65-4DA1-8E07-5026A41A3333}" presName="imgShp" presStyleLbl="fgImgPlace1" presStyleIdx="2" presStyleCnt="4" custLinFactNeighborX="-57903" custLinFactNeighborY="-20760"/>
      <dgm:spPr>
        <a:blipFill rotWithShape="1">
          <a:blip xmlns:r="http://schemas.openxmlformats.org/officeDocument/2006/relationships" r:embed="rId3"/>
          <a:srcRect/>
          <a:stretch>
            <a:fillRect l="-51000" r="-51000"/>
          </a:stretch>
        </a:blipFill>
      </dgm:spPr>
      <dgm:extLst>
        <a:ext uri="{E40237B7-FDA0-4F09-8148-C483321AD2D9}">
          <dgm14:cNvPr xmlns:dgm14="http://schemas.microsoft.com/office/drawing/2010/diagram" id="0" name="" descr="People shaking hands">
            <a:extLst>
              <a:ext uri="{FF2B5EF4-FFF2-40B4-BE49-F238E27FC236}">
                <a16:creationId xmlns:a16="http://schemas.microsoft.com/office/drawing/2014/main" id="{155F6577-E0CF-6113-0A98-D4CCB5226E3F}"/>
              </a:ext>
            </a:extLst>
          </dgm14:cNvPr>
        </a:ext>
      </dgm:extLst>
    </dgm:pt>
    <dgm:pt modelId="{C30DC3AC-176B-4458-A638-7F0032047E09}" type="pres">
      <dgm:prSet presAssocID="{0137A5E4-0A65-4DA1-8E07-5026A41A3333}" presName="txShp" presStyleLbl="node1" presStyleIdx="2" presStyleCnt="4" custScaleX="150376" custLinFactNeighborY="-20652">
        <dgm:presLayoutVars>
          <dgm:bulletEnabled val="1"/>
        </dgm:presLayoutVars>
      </dgm:prSet>
      <dgm:spPr/>
    </dgm:pt>
    <dgm:pt modelId="{17B55E18-4C45-4377-B76B-8F7205CFC321}" type="pres">
      <dgm:prSet presAssocID="{222CCAC5-5CE3-4276-A2DE-5F0918F8F755}" presName="spacing" presStyleCnt="0"/>
      <dgm:spPr/>
    </dgm:pt>
    <dgm:pt modelId="{4B877783-0E73-405F-814B-E0499780241A}" type="pres">
      <dgm:prSet presAssocID="{18DE2FCE-5088-45E2-9AC3-CCC013E9D345}" presName="composite" presStyleCnt="0"/>
      <dgm:spPr/>
    </dgm:pt>
    <dgm:pt modelId="{1EBD9741-C479-4B75-BF71-256F368DD435}" type="pres">
      <dgm:prSet presAssocID="{18DE2FCE-5088-45E2-9AC3-CCC013E9D345}" presName="imgShp" presStyleLbl="fgImgPlace1" presStyleIdx="3" presStyleCnt="4" custLinFactNeighborX="-57903" custLinFactNeighborY="-28082"/>
      <dgm:spPr>
        <a:blipFill rotWithShape="1">
          <a:blip xmlns:r="http://schemas.openxmlformats.org/officeDocument/2006/relationships" r:embed="rId4"/>
          <a:srcRect/>
          <a:stretch>
            <a:fillRect l="-31000" r="-31000"/>
          </a:stretch>
        </a:blipFill>
      </dgm:spPr>
      <dgm:extLst>
        <a:ext uri="{E40237B7-FDA0-4F09-8148-C483321AD2D9}">
          <dgm14:cNvPr xmlns:dgm14="http://schemas.microsoft.com/office/drawing/2010/diagram" id="0" name="" descr="People shaking hands">
            <a:extLst>
              <a:ext uri="{FF2B5EF4-FFF2-40B4-BE49-F238E27FC236}">
                <a16:creationId xmlns:a16="http://schemas.microsoft.com/office/drawing/2014/main" id="{155F6577-E0CF-6113-0A98-D4CCB5226E3F}"/>
              </a:ext>
            </a:extLst>
          </dgm14:cNvPr>
        </a:ext>
      </dgm:extLst>
    </dgm:pt>
    <dgm:pt modelId="{BF4ADE13-559F-4789-928E-18C4380F3393}" type="pres">
      <dgm:prSet presAssocID="{18DE2FCE-5088-45E2-9AC3-CCC013E9D345}" presName="txShp" presStyleLbl="node1" presStyleIdx="3" presStyleCnt="4" custScaleX="150376" custLinFactNeighborY="-27676">
        <dgm:presLayoutVars>
          <dgm:bulletEnabled val="1"/>
        </dgm:presLayoutVars>
      </dgm:prSet>
      <dgm:spPr/>
    </dgm:pt>
  </dgm:ptLst>
  <dgm:cxnLst>
    <dgm:cxn modelId="{39D9BE31-307F-485E-993C-0DFBE7063BFD}" srcId="{7E9CC280-E6C8-4C12-B216-5781E0A34D91}" destId="{18DE2FCE-5088-45E2-9AC3-CCC013E9D345}" srcOrd="3" destOrd="0" parTransId="{9D94B58D-911C-496C-B964-780516B0A5C7}" sibTransId="{92BEDD1B-4646-4F61-B224-17B56430A57E}"/>
    <dgm:cxn modelId="{4183293D-867B-4512-AE74-DF3FD67F81BE}" type="presOf" srcId="{18DE2FCE-5088-45E2-9AC3-CCC013E9D345}" destId="{BF4ADE13-559F-4789-928E-18C4380F3393}" srcOrd="0" destOrd="0" presId="urn:microsoft.com/office/officeart/2005/8/layout/vList3"/>
    <dgm:cxn modelId="{E0182A4B-8407-468B-A05D-3F7DCBD8108B}" type="presOf" srcId="{27ACF5DE-8598-4808-B320-2FAF9DC45F9A}" destId="{029773C3-AF89-4DA9-A082-17C0BEE096A9}" srcOrd="0" destOrd="0" presId="urn:microsoft.com/office/officeart/2005/8/layout/vList3"/>
    <dgm:cxn modelId="{0108827F-9F8B-452F-9CF0-FDA7E2F727C0}" srcId="{7E9CC280-E6C8-4C12-B216-5781E0A34D91}" destId="{D58A7B7E-5D1C-46A2-BE8B-94B00BA44E73}" srcOrd="1" destOrd="0" parTransId="{6122D2E0-38F2-43CF-9674-8CA62E583233}" sibTransId="{5513D43B-EEBF-41CE-B1B3-E6A5606EBA79}"/>
    <dgm:cxn modelId="{D6E5F984-F40A-422F-B017-E6722B53AF87}" type="presOf" srcId="{D58A7B7E-5D1C-46A2-BE8B-94B00BA44E73}" destId="{CB074341-6115-40B1-A758-C3A2FFF36950}" srcOrd="0" destOrd="0" presId="urn:microsoft.com/office/officeart/2005/8/layout/vList3"/>
    <dgm:cxn modelId="{99140FE0-EB7D-4C11-B898-9075C39FC4F7}" type="presOf" srcId="{7E9CC280-E6C8-4C12-B216-5781E0A34D91}" destId="{A241EE8A-9732-433B-A3EC-2FB322CA7C27}" srcOrd="0" destOrd="0" presId="urn:microsoft.com/office/officeart/2005/8/layout/vList3"/>
    <dgm:cxn modelId="{AD6FD5E1-C815-4AE2-A6B5-B38CF5A54047}" srcId="{7E9CC280-E6C8-4C12-B216-5781E0A34D91}" destId="{0137A5E4-0A65-4DA1-8E07-5026A41A3333}" srcOrd="2" destOrd="0" parTransId="{021785FA-F610-4FFB-8881-C59FDC5BCC2F}" sibTransId="{222CCAC5-5CE3-4276-A2DE-5F0918F8F755}"/>
    <dgm:cxn modelId="{AF7F74E9-01D3-4855-9808-C5717EB68638}" type="presOf" srcId="{0137A5E4-0A65-4DA1-8E07-5026A41A3333}" destId="{C30DC3AC-176B-4458-A638-7F0032047E09}" srcOrd="0" destOrd="0" presId="urn:microsoft.com/office/officeart/2005/8/layout/vList3"/>
    <dgm:cxn modelId="{1EA07CFB-F738-4C66-995F-62A9C237085A}" srcId="{7E9CC280-E6C8-4C12-B216-5781E0A34D91}" destId="{27ACF5DE-8598-4808-B320-2FAF9DC45F9A}" srcOrd="0" destOrd="0" parTransId="{36F2814F-5518-4B22-B371-4C60E623679D}" sibTransId="{71C2CA37-B438-4866-854A-61498D369D00}"/>
    <dgm:cxn modelId="{48291D19-643D-4282-8252-B9D736F813EA}" type="presParOf" srcId="{A241EE8A-9732-433B-A3EC-2FB322CA7C27}" destId="{8C33D455-CCC8-4109-8328-8A0AAF9B9791}" srcOrd="0" destOrd="0" presId="urn:microsoft.com/office/officeart/2005/8/layout/vList3"/>
    <dgm:cxn modelId="{EDF48E5A-7151-4B89-BCA1-E787B4B7FAFF}" type="presParOf" srcId="{8C33D455-CCC8-4109-8328-8A0AAF9B9791}" destId="{C9A2FC44-E2BA-44F1-8E9A-DAA95B68C64C}" srcOrd="0" destOrd="0" presId="urn:microsoft.com/office/officeart/2005/8/layout/vList3"/>
    <dgm:cxn modelId="{7CE1EF35-D863-48E6-B504-1135DF347D30}" type="presParOf" srcId="{8C33D455-CCC8-4109-8328-8A0AAF9B9791}" destId="{029773C3-AF89-4DA9-A082-17C0BEE096A9}" srcOrd="1" destOrd="0" presId="urn:microsoft.com/office/officeart/2005/8/layout/vList3"/>
    <dgm:cxn modelId="{DDC26C52-CBFA-4276-955D-AACDACE7CCC2}" type="presParOf" srcId="{A241EE8A-9732-433B-A3EC-2FB322CA7C27}" destId="{731B6CD3-E880-49AD-BC3A-B965179D292F}" srcOrd="1" destOrd="0" presId="urn:microsoft.com/office/officeart/2005/8/layout/vList3"/>
    <dgm:cxn modelId="{FD957C7E-2858-4AE4-B840-813C54ED8206}" type="presParOf" srcId="{A241EE8A-9732-433B-A3EC-2FB322CA7C27}" destId="{CE611CF3-2DD8-4C63-93CB-1CE3ACC93340}" srcOrd="2" destOrd="0" presId="urn:microsoft.com/office/officeart/2005/8/layout/vList3"/>
    <dgm:cxn modelId="{3A275907-48B5-4705-9A91-E4EEF03918A6}" type="presParOf" srcId="{CE611CF3-2DD8-4C63-93CB-1CE3ACC93340}" destId="{3B7C3F73-10C4-4F79-92C8-B6ABD819AC8E}" srcOrd="0" destOrd="0" presId="urn:microsoft.com/office/officeart/2005/8/layout/vList3"/>
    <dgm:cxn modelId="{F0FEEC82-C4C0-42C7-B3C1-AB970B66F7E8}" type="presParOf" srcId="{CE611CF3-2DD8-4C63-93CB-1CE3ACC93340}" destId="{CB074341-6115-40B1-A758-C3A2FFF36950}" srcOrd="1" destOrd="0" presId="urn:microsoft.com/office/officeart/2005/8/layout/vList3"/>
    <dgm:cxn modelId="{04784679-5EA8-4AE6-97E6-F45EC386561E}" type="presParOf" srcId="{A241EE8A-9732-433B-A3EC-2FB322CA7C27}" destId="{2788B71C-ADA5-4BF7-AB1B-A837727E616C}" srcOrd="3" destOrd="0" presId="urn:microsoft.com/office/officeart/2005/8/layout/vList3"/>
    <dgm:cxn modelId="{E992FEB2-FB3E-4E6D-B259-AE8F5FEA7CC6}" type="presParOf" srcId="{A241EE8A-9732-433B-A3EC-2FB322CA7C27}" destId="{B4DFC1EA-095B-48F1-91F3-B809DC4EA8A8}" srcOrd="4" destOrd="0" presId="urn:microsoft.com/office/officeart/2005/8/layout/vList3"/>
    <dgm:cxn modelId="{EE69F35F-C1EA-4877-A7C3-9653F3C8E8E5}" type="presParOf" srcId="{B4DFC1EA-095B-48F1-91F3-B809DC4EA8A8}" destId="{3BA7B479-4C6F-4CF6-97E0-4FDC7752404E}" srcOrd="0" destOrd="0" presId="urn:microsoft.com/office/officeart/2005/8/layout/vList3"/>
    <dgm:cxn modelId="{4C0C7B5A-C113-4381-8E25-8C8254CEE08E}" type="presParOf" srcId="{B4DFC1EA-095B-48F1-91F3-B809DC4EA8A8}" destId="{C30DC3AC-176B-4458-A638-7F0032047E09}" srcOrd="1" destOrd="0" presId="urn:microsoft.com/office/officeart/2005/8/layout/vList3"/>
    <dgm:cxn modelId="{7F8F5845-BD95-4475-8188-1560A7BCB8B8}" type="presParOf" srcId="{A241EE8A-9732-433B-A3EC-2FB322CA7C27}" destId="{17B55E18-4C45-4377-B76B-8F7205CFC321}" srcOrd="5" destOrd="0" presId="urn:microsoft.com/office/officeart/2005/8/layout/vList3"/>
    <dgm:cxn modelId="{D1B9F2F3-62AA-417B-AA7E-2D1E12EDA08C}" type="presParOf" srcId="{A241EE8A-9732-433B-A3EC-2FB322CA7C27}" destId="{4B877783-0E73-405F-814B-E0499780241A}" srcOrd="6" destOrd="0" presId="urn:microsoft.com/office/officeart/2005/8/layout/vList3"/>
    <dgm:cxn modelId="{5B798F22-CBDC-4A56-A7B3-4F13D214F4A5}" type="presParOf" srcId="{4B877783-0E73-405F-814B-E0499780241A}" destId="{1EBD9741-C479-4B75-BF71-256F368DD435}" srcOrd="0" destOrd="0" presId="urn:microsoft.com/office/officeart/2005/8/layout/vList3"/>
    <dgm:cxn modelId="{13B17B92-E72A-4E6A-8AB3-77BC53160E49}" type="presParOf" srcId="{4B877783-0E73-405F-814B-E0499780241A}" destId="{BF4ADE13-559F-4789-928E-18C4380F3393}"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773C3-AF89-4DA9-A082-17C0BEE096A9}">
      <dsp:nvSpPr>
        <dsp:cNvPr id="0" name=""/>
        <dsp:cNvSpPr/>
      </dsp:nvSpPr>
      <dsp:spPr>
        <a:xfrm rot="10800000">
          <a:off x="-1" y="10277"/>
          <a:ext cx="7509540" cy="1165719"/>
        </a:xfrm>
        <a:prstGeom prst="homePlate">
          <a:avLst/>
        </a:prstGeom>
        <a:solidFill>
          <a:srgbClr val="FFFF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050"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2">
                  <a:lumMod val="50000"/>
                </a:schemeClr>
              </a:solidFill>
            </a:rPr>
            <a:t>            </a:t>
          </a:r>
        </a:p>
      </dsp:txBody>
      <dsp:txXfrm rot="10800000">
        <a:off x="291429" y="10277"/>
        <a:ext cx="7218110" cy="1165719"/>
      </dsp:txXfrm>
    </dsp:sp>
    <dsp:sp modelId="{C9A2FC44-E2BA-44F1-8E9A-DAA95B68C64C}">
      <dsp:nvSpPr>
        <dsp:cNvPr id="0" name=""/>
        <dsp:cNvSpPr/>
      </dsp:nvSpPr>
      <dsp:spPr>
        <a:xfrm>
          <a:off x="3859" y="0"/>
          <a:ext cx="1165719" cy="1165719"/>
        </a:xfrm>
        <a:prstGeom prst="ellipse">
          <a:avLst/>
        </a:prstGeom>
        <a:blipFill rotWithShape="1">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074341-6115-40B1-A758-C3A2FFF36950}">
      <dsp:nvSpPr>
        <dsp:cNvPr id="0" name=""/>
        <dsp:cNvSpPr/>
      </dsp:nvSpPr>
      <dsp:spPr>
        <a:xfrm rot="10800000">
          <a:off x="-1" y="1402663"/>
          <a:ext cx="7509540" cy="1113507"/>
        </a:xfrm>
        <a:prstGeom prst="homePlat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050" tIns="60960" rIns="113792" bIns="60960" numCol="1" spcCol="1270" anchor="ctr" anchorCtr="0">
          <a:noAutofit/>
        </a:bodyPr>
        <a:lstStyle/>
        <a:p>
          <a:pPr marL="0" lvl="0" indent="0" algn="ctr" defTabSz="711200">
            <a:lnSpc>
              <a:spcPct val="90000"/>
            </a:lnSpc>
            <a:spcBef>
              <a:spcPct val="0"/>
            </a:spcBef>
            <a:spcAft>
              <a:spcPct val="35000"/>
            </a:spcAft>
            <a:buNone/>
          </a:pPr>
          <a:endParaRPr lang="en-GB" sz="1600" kern="1200" dirty="0">
            <a:solidFill>
              <a:schemeClr val="tx2">
                <a:lumMod val="50000"/>
              </a:schemeClr>
            </a:solidFill>
          </a:endParaRPr>
        </a:p>
      </dsp:txBody>
      <dsp:txXfrm rot="10800000">
        <a:off x="278376" y="1402663"/>
        <a:ext cx="7231163" cy="1113507"/>
      </dsp:txXfrm>
    </dsp:sp>
    <dsp:sp modelId="{3B7C3F73-10C4-4F79-92C8-B6ABD819AC8E}">
      <dsp:nvSpPr>
        <dsp:cNvPr id="0" name=""/>
        <dsp:cNvSpPr/>
      </dsp:nvSpPr>
      <dsp:spPr>
        <a:xfrm>
          <a:off x="0" y="1405536"/>
          <a:ext cx="1165719" cy="1165719"/>
        </a:xfrm>
        <a:prstGeom prst="ellipse">
          <a:avLst/>
        </a:prstGeom>
        <a:blipFill rotWithShape="1">
          <a:blip xmlns:r="http://schemas.openxmlformats.org/officeDocument/2006/relationships" r:embed="rId2"/>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0DC3AC-176B-4458-A638-7F0032047E09}">
      <dsp:nvSpPr>
        <dsp:cNvPr id="0" name=""/>
        <dsp:cNvSpPr/>
      </dsp:nvSpPr>
      <dsp:spPr>
        <a:xfrm rot="10800000">
          <a:off x="-1" y="2788217"/>
          <a:ext cx="7509540" cy="1165719"/>
        </a:xfrm>
        <a:prstGeom prst="homePlat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050" tIns="60960" rIns="113792" bIns="60960" numCol="1" spcCol="1270" anchor="ctr" anchorCtr="0">
          <a:noAutofit/>
        </a:bodyPr>
        <a:lstStyle/>
        <a:p>
          <a:pPr marL="0" lvl="0" indent="0" algn="ctr" defTabSz="711200">
            <a:lnSpc>
              <a:spcPct val="90000"/>
            </a:lnSpc>
            <a:spcBef>
              <a:spcPct val="0"/>
            </a:spcBef>
            <a:spcAft>
              <a:spcPct val="35000"/>
            </a:spcAft>
            <a:buNone/>
          </a:pPr>
          <a:endParaRPr lang="en-GB" sz="1600" kern="1200" dirty="0">
            <a:solidFill>
              <a:schemeClr val="tx2">
                <a:lumMod val="50000"/>
              </a:schemeClr>
            </a:solidFill>
          </a:endParaRPr>
        </a:p>
      </dsp:txBody>
      <dsp:txXfrm rot="10800000">
        <a:off x="291429" y="2788217"/>
        <a:ext cx="7218110" cy="1165719"/>
      </dsp:txXfrm>
    </dsp:sp>
    <dsp:sp modelId="{3BA7B479-4C6F-4CF6-97E0-4FDC7752404E}">
      <dsp:nvSpPr>
        <dsp:cNvPr id="0" name=""/>
        <dsp:cNvSpPr/>
      </dsp:nvSpPr>
      <dsp:spPr>
        <a:xfrm>
          <a:off x="0" y="2786958"/>
          <a:ext cx="1165719" cy="1165719"/>
        </a:xfrm>
        <a:prstGeom prst="ellipse">
          <a:avLst/>
        </a:prstGeom>
        <a:blipFill rotWithShape="1">
          <a:blip xmlns:r="http://schemas.openxmlformats.org/officeDocument/2006/relationships" r:embed="rId3"/>
          <a:srcRect/>
          <a:stretch>
            <a:fillRect l="-51000" r="-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ADE13-559F-4789-928E-18C4380F3393}">
      <dsp:nvSpPr>
        <dsp:cNvPr id="0" name=""/>
        <dsp:cNvSpPr/>
      </dsp:nvSpPr>
      <dsp:spPr>
        <a:xfrm rot="10800000">
          <a:off x="-1" y="4220033"/>
          <a:ext cx="7509540" cy="1165719"/>
        </a:xfrm>
        <a:prstGeom prst="homePlate">
          <a:avLst/>
        </a:prstGeom>
        <a:solidFill>
          <a:schemeClr val="tx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050" tIns="60960" rIns="113792" bIns="60960" numCol="1" spcCol="1270" anchor="ctr" anchorCtr="0">
          <a:noAutofit/>
        </a:bodyPr>
        <a:lstStyle/>
        <a:p>
          <a:pPr marL="0" lvl="0" indent="0" algn="ctr" defTabSz="711200">
            <a:lnSpc>
              <a:spcPct val="90000"/>
            </a:lnSpc>
            <a:spcBef>
              <a:spcPct val="0"/>
            </a:spcBef>
            <a:spcAft>
              <a:spcPct val="35000"/>
            </a:spcAft>
            <a:buNone/>
          </a:pPr>
          <a:endParaRPr lang="en-GB" sz="1600" kern="1200" dirty="0">
            <a:solidFill>
              <a:schemeClr val="tx2">
                <a:lumMod val="50000"/>
              </a:schemeClr>
            </a:solidFill>
          </a:endParaRPr>
        </a:p>
      </dsp:txBody>
      <dsp:txXfrm rot="10800000">
        <a:off x="291429" y="4220033"/>
        <a:ext cx="7218110" cy="1165719"/>
      </dsp:txXfrm>
    </dsp:sp>
    <dsp:sp modelId="{1EBD9741-C479-4B75-BF71-256F368DD435}">
      <dsp:nvSpPr>
        <dsp:cNvPr id="0" name=""/>
        <dsp:cNvSpPr/>
      </dsp:nvSpPr>
      <dsp:spPr>
        <a:xfrm>
          <a:off x="0" y="4215300"/>
          <a:ext cx="1165719" cy="1165719"/>
        </a:xfrm>
        <a:prstGeom prst="ellipse">
          <a:avLst/>
        </a:prstGeom>
        <a:blipFill rotWithShape="1">
          <a:blip xmlns:r="http://schemas.openxmlformats.org/officeDocument/2006/relationships" r:embed="rId4"/>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F01B3-326A-2D48-AAE1-D0816BD13C11}"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988B5-8DF1-004C-8A9B-B46A8364F1FD}" type="slidenum">
              <a:rPr lang="en-US" smtClean="0"/>
              <a:t>‹#›</a:t>
            </a:fld>
            <a:endParaRPr lang="en-US"/>
          </a:p>
        </p:txBody>
      </p:sp>
    </p:spTree>
    <p:extLst>
      <p:ext uri="{BB962C8B-B14F-4D97-AF65-F5344CB8AC3E}">
        <p14:creationId xmlns:p14="http://schemas.microsoft.com/office/powerpoint/2010/main" val="2370828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ancerchampions.co.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1</a:t>
            </a:fld>
            <a:endParaRPr lang="en-US"/>
          </a:p>
        </p:txBody>
      </p:sp>
    </p:spTree>
    <p:extLst>
      <p:ext uri="{BB962C8B-B14F-4D97-AF65-F5344CB8AC3E}">
        <p14:creationId xmlns:p14="http://schemas.microsoft.com/office/powerpoint/2010/main" val="826583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10</a:t>
            </a:fld>
            <a:endParaRPr lang="en-US"/>
          </a:p>
        </p:txBody>
      </p:sp>
    </p:spTree>
    <p:extLst>
      <p:ext uri="{BB962C8B-B14F-4D97-AF65-F5344CB8AC3E}">
        <p14:creationId xmlns:p14="http://schemas.microsoft.com/office/powerpoint/2010/main" val="17036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11</a:t>
            </a:fld>
            <a:endParaRPr lang="en-US"/>
          </a:p>
        </p:txBody>
      </p:sp>
    </p:spTree>
    <p:extLst>
      <p:ext uri="{BB962C8B-B14F-4D97-AF65-F5344CB8AC3E}">
        <p14:creationId xmlns:p14="http://schemas.microsoft.com/office/powerpoint/2010/main" val="380193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5">
                  <a:lumMod val="50000"/>
                </a:schemeClr>
              </a:solidFill>
              <a:latin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fld id="{35E988B5-8DF1-004C-8A9B-B46A8364F1FD}" type="slidenum">
              <a:rPr lang="en-US" smtClean="0"/>
              <a:t>12</a:t>
            </a:fld>
            <a:endParaRPr lang="en-US" dirty="0"/>
          </a:p>
        </p:txBody>
      </p:sp>
    </p:spTree>
    <p:extLst>
      <p:ext uri="{BB962C8B-B14F-4D97-AF65-F5344CB8AC3E}">
        <p14:creationId xmlns:p14="http://schemas.microsoft.com/office/powerpoint/2010/main" val="153055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dedicated webinar was held in August 2023 to share detailed insights and suggestions for what would help to reduce barriers to accessing screening. This can be accessed here: </a:t>
            </a:r>
          </a:p>
          <a:p>
            <a:r>
              <a:rPr lang="en-GB" dirty="0"/>
              <a:t>https://www.shropshiretelfordandwrekin.nhs.uk/successful-bid-to-be-a-wave-one-implementer-for-core20plus-connectors-programme/ </a:t>
            </a:r>
          </a:p>
          <a:p>
            <a:endParaRPr kumimoji="0" lang="en-GB" sz="1200" b="1" i="0" u="none" strike="noStrike" kern="1200" cap="none" spc="0" normalizeH="0" baseline="0" noProof="0" dirty="0">
              <a:ln>
                <a:noFill/>
              </a:ln>
              <a:solidFill>
                <a:srgbClr val="1D3667">
                  <a:lumMod val="50000"/>
                </a:srgbClr>
              </a:solidFill>
              <a:effectLst/>
              <a:uLnTx/>
              <a:uFillTx/>
              <a:latin typeface="Arial" panose="020B0604020202020204" pitchFamily="34" charset="0"/>
              <a:ea typeface="Times New Roman" panose="02020603050405020304" pitchFamily="18" charset="0"/>
              <a:cs typeface="+mn-cs"/>
            </a:endParaRPr>
          </a:p>
          <a:p>
            <a:r>
              <a:rPr kumimoji="0" lang="en-GB" sz="1200" b="0" i="0" u="none" strike="noStrike" kern="1200" cap="none" spc="0" normalizeH="0" baseline="0" noProof="0" dirty="0">
                <a:ln>
                  <a:noFill/>
                </a:ln>
                <a:solidFill>
                  <a:srgbClr val="1D3667">
                    <a:lumMod val="50000"/>
                  </a:srgbClr>
                </a:solidFill>
                <a:effectLst/>
                <a:uLnTx/>
                <a:uFillTx/>
                <a:latin typeface="Arial" panose="020B0604020202020204" pitchFamily="34" charset="0"/>
                <a:ea typeface="Times New Roman" panose="02020603050405020304" pitchFamily="18" charset="0"/>
                <a:cs typeface="+mn-cs"/>
              </a:rPr>
              <a:t>Some overarching suggestions have been included on the slide. </a:t>
            </a:r>
          </a:p>
          <a:p>
            <a:endParaRPr kumimoji="0" lang="en-GB" sz="1200" b="0" i="0" u="none" strike="noStrike" kern="1200" cap="none" spc="0" normalizeH="0" baseline="0" noProof="0" dirty="0">
              <a:ln>
                <a:noFill/>
              </a:ln>
              <a:solidFill>
                <a:srgbClr val="1D3667">
                  <a:lumMod val="50000"/>
                </a:srgbClr>
              </a:solidFill>
              <a:effectLst/>
              <a:uLnTx/>
              <a:uFillTx/>
              <a:latin typeface="Arial" panose="020B0604020202020204" pitchFamily="34" charset="0"/>
              <a:ea typeface="Times New Roman" panose="02020603050405020304" pitchFamily="18" charset="0"/>
              <a:cs typeface="+mn-cs"/>
            </a:endParaRPr>
          </a:p>
          <a:p>
            <a:pPr marR="0" lvl="0" algn="l" defTabSz="914400" rtl="0" eaLnBrk="1" fontAlgn="auto" latinLnBrk="0" hangingPunct="1">
              <a:lnSpc>
                <a:spcPct val="107000"/>
              </a:lnSpc>
              <a:spcBef>
                <a:spcPts val="0"/>
              </a:spcBef>
              <a:spcAft>
                <a:spcPts val="0"/>
              </a:spcAft>
              <a:buClrTx/>
              <a:buSzTx/>
              <a:tabLst/>
              <a:defRPr/>
            </a:pPr>
            <a:r>
              <a:rPr kumimoji="0" lang="en-GB" sz="1200" b="1"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Increased use of accessible information</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Promotion of easy-read and multi-lingual resources (available at </a:t>
            </a:r>
            <a:r>
              <a:rPr kumimoji="0" lang="en-GB" sz="1200" b="0" i="0" u="none" strike="noStrike" kern="1200" cap="none" spc="0" normalizeH="0" baseline="0" noProof="0" dirty="0">
                <a:ln>
                  <a:noFill/>
                </a:ln>
                <a:solidFill>
                  <a:srgbClr val="0000FF"/>
                </a:solidFill>
                <a:effectLst/>
                <a:uLnTx/>
                <a:uFillTx/>
                <a:latin typeface="Arial" panose="020B0604020202020204"/>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www.cancerchampions.co.uk</a:t>
            </a: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Building translation facilities into NHS and GP websites.</a:t>
            </a:r>
            <a:b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br>
            <a:endPar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0"/>
              </a:spcAft>
              <a:buClrTx/>
              <a:buSzTx/>
              <a:tabLst/>
              <a:defRPr/>
            </a:pPr>
            <a:r>
              <a:rPr kumimoji="0" lang="en-GB" sz="1200" b="1"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Improved communication</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Improved communication about the value of screening and, specifically for newly arriving populations, information about screening frequency and the NHS being not-for-profit but based on evidence and need.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Share more positive human stories about individual lives saved through early diagnosis due to screening and improved communication to portray a positive picture of cancer survivorship.  </a:t>
            </a:r>
            <a:b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br>
            <a:endPar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0"/>
              </a:spcAft>
              <a:buClrTx/>
              <a:buSzTx/>
              <a:tabLst/>
              <a:defRPr/>
            </a:pPr>
            <a:r>
              <a:rPr kumimoji="0" lang="en-GB" sz="1200" b="1"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Consistent approaches</a:t>
            </a:r>
          </a:p>
          <a:p>
            <a:pPr marL="342900" indent="-342900">
              <a:lnSpc>
                <a:spcPct val="107000"/>
              </a:lnSpc>
              <a:buFont typeface="Arial" panose="020B0604020202020204" pitchFamily="34" charset="0"/>
              <a:buChar char="•"/>
              <a:defRPr/>
            </a:pP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A consistent primary care approach to how men at high risk are checked for prostate cancer, the type of testing, and frequency of high-risk men testing. Promotion of PCUK Risk Checker and greater communication to promote understanding of PSA testing.</a:t>
            </a:r>
          </a:p>
          <a:p>
            <a:pPr>
              <a:lnSpc>
                <a:spcPct val="107000"/>
              </a:lnSpc>
              <a:defRPr/>
            </a:pPr>
            <a:endPar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endParaRPr>
          </a:p>
          <a:p>
            <a:pPr>
              <a:lnSpc>
                <a:spcPct val="107000"/>
              </a:lnSpc>
              <a:defRPr/>
            </a:pPr>
            <a:r>
              <a:rPr kumimoji="0" lang="en-GB" sz="1200" b="1"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Proactive approaches and reassurance</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rPr>
              <a:t>Listening to and acknowledging people’s embarrassment/fear and asking to understand.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rPr>
              <a:t>Reassurance that seeking help for concerns is a valid use of NHS time.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mn-ea"/>
                <a:cs typeface="Times New Roman" panose="02020603050405020304" pitchFamily="18" charset="0"/>
              </a:rPr>
              <a:t>Pro-active and consistent approach to asking about concerns such as use of the Jo’s Trust Concerns Checklist. </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endParaRPr kumimoji="0" lang="en-GB" sz="1200" b="0" i="0" u="none" strike="noStrike" kern="1200" cap="none" spc="0" normalizeH="0" baseline="0" noProof="0" dirty="0">
              <a:ln>
                <a:noFill/>
              </a:ln>
              <a:solidFill>
                <a:schemeClr val="tx2">
                  <a:lumMod val="50000"/>
                </a:schemeClr>
              </a:solidFill>
              <a:effectLst/>
              <a:uLnTx/>
              <a:uFillTx/>
              <a:latin typeface="Arial" panose="020B0604020202020204"/>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GB" dirty="0"/>
              <a:t>The Project Team has been working closely with colleagues across the system to inform local actions, strategies and resources based on the insights we have gathered. This includes informing the developing Cancer Strategy.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988B5-8DF1-004C-8A9B-B46A8364F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676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www.cancerchampions.co.uk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988B5-8DF1-004C-8A9B-B46A8364F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862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15</a:t>
            </a:fld>
            <a:endParaRPr lang="en-US"/>
          </a:p>
        </p:txBody>
      </p:sp>
    </p:spTree>
    <p:extLst>
      <p:ext uri="{BB962C8B-B14F-4D97-AF65-F5344CB8AC3E}">
        <p14:creationId xmlns:p14="http://schemas.microsoft.com/office/powerpoint/2010/main" val="145085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In support of the Core20PLUS5 Approach, NHS England developed the Core20PLUS Connectors Programme.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programme aims to develop networks of people within our community, known as Connectors, who are people from communities who often do not feel supported by existing services. Connectors can have a huge impact on the actions we take to improve health and reduce healthcare inequalities.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Shropshire, Telford &amp; Wrekin were successful in our bid to be one of the first sites to pilot the programme and we chose to focus on supporting early cancer diagnosis. The project would build on current programmes of work, such as local outreach teams and social prescribing networks, to develop our integrated working across programmes all with the similar aim of contributing to the % of cancers diagnosed at earlier stages. This was also an opportunity to build relationships with our community and understand what barriers there might be for people in accessing screening. </a:t>
            </a:r>
          </a:p>
          <a:p>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project is delivered in partnership between local NHS, Council’s and our delivery partners, </a:t>
            </a:r>
            <a:r>
              <a:rPr lang="en-GB" dirty="0" err="1"/>
              <a:t>Lingen</a:t>
            </a:r>
            <a:r>
              <a:rPr lang="en-GB" dirty="0"/>
              <a:t> Davies Cancer Fund and Qube Oswestry Community Action. We have two paid Champion Coordinators who promote, network and engage with local communities and organisations and recruit and offer ongoing support to our Champions.  </a:t>
            </a:r>
          </a:p>
          <a:p>
            <a:endParaRPr lang="en-GB" dirty="0"/>
          </a:p>
          <a:p>
            <a:r>
              <a:rPr lang="en-GB" dirty="0"/>
              <a:t>The project commenced in February 2022, publicly launched in August 2022 and has been training Cancer Champions since November 2022. Our original target was to have 50 Cancer Champions across the county but to date we have over 300.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988B5-8DF1-004C-8A9B-B46A8364F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643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Core20PLUS5 approach was designed by NHS England. It identifies target groups of the population where the NHS can make a real difference to health inequalities through targeted intervention. </a:t>
            </a:r>
          </a:p>
          <a:p>
            <a:endParaRPr lang="en-GB" dirty="0"/>
          </a:p>
          <a:p>
            <a:pPr marL="171450" indent="-171450">
              <a:buFont typeface="Arial" panose="020B0604020202020204" pitchFamily="34" charset="0"/>
              <a:buChar char="•"/>
            </a:pPr>
            <a:r>
              <a:rPr lang="en-GB" dirty="0"/>
              <a:t>Core20 refers to the 20% most deprived areas across the country. </a:t>
            </a:r>
          </a:p>
          <a:p>
            <a:pPr marL="171450" indent="-171450">
              <a:buFont typeface="Arial" panose="020B0604020202020204" pitchFamily="34" charset="0"/>
              <a:buChar char="•"/>
            </a:pPr>
            <a:r>
              <a:rPr lang="en-GB" dirty="0"/>
              <a:t>PLUS refers to additional locally identified groups or communities that might experience poorer healthcare access, experiences or health outcomes, such as those who are homeless, people </a:t>
            </a:r>
            <a:r>
              <a:rPr lang="en-GB" dirty="0" err="1"/>
              <a:t>people</a:t>
            </a:r>
            <a:r>
              <a:rPr lang="en-GB" dirty="0"/>
              <a:t> with learning disabilities, refugees or those living in rural areas. </a:t>
            </a:r>
          </a:p>
          <a:p>
            <a:pPr marL="171450" indent="-171450">
              <a:buFont typeface="Arial" panose="020B0604020202020204" pitchFamily="34" charset="0"/>
              <a:buChar char="•"/>
            </a:pPr>
            <a:r>
              <a:rPr lang="en-GB" dirty="0"/>
              <a:t>5 stands for the 5 key clinical areas where evidence suggests we could make considerable improvements in health inequalities. </a:t>
            </a:r>
          </a:p>
          <a:p>
            <a:endParaRPr lang="en-GB" b="1" dirty="0"/>
          </a:p>
          <a:p>
            <a:r>
              <a:rPr lang="en-GB" b="1" dirty="0"/>
              <a:t>Find out more:</a:t>
            </a:r>
          </a:p>
          <a:p>
            <a:r>
              <a:rPr lang="en-GB" b="1" dirty="0"/>
              <a:t>https://www.england.nhs.uk/about/equality/equality-hub/national-healthcare-inequalities-improvement-programme/core20plus5/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988B5-8DF1-004C-8A9B-B46A8364F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07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4</a:t>
            </a:fld>
            <a:endParaRPr lang="en-US"/>
          </a:p>
        </p:txBody>
      </p:sp>
    </p:spTree>
    <p:extLst>
      <p:ext uri="{BB962C8B-B14F-4D97-AF65-F5344CB8AC3E}">
        <p14:creationId xmlns:p14="http://schemas.microsoft.com/office/powerpoint/2010/main" val="56164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5</a:t>
            </a:fld>
            <a:endParaRPr lang="en-US"/>
          </a:p>
        </p:txBody>
      </p:sp>
    </p:spTree>
    <p:extLst>
      <p:ext uri="{BB962C8B-B14F-4D97-AF65-F5344CB8AC3E}">
        <p14:creationId xmlns:p14="http://schemas.microsoft.com/office/powerpoint/2010/main" val="101190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6</a:t>
            </a:fld>
            <a:endParaRPr lang="en-US"/>
          </a:p>
        </p:txBody>
      </p:sp>
    </p:spTree>
    <p:extLst>
      <p:ext uri="{BB962C8B-B14F-4D97-AF65-F5344CB8AC3E}">
        <p14:creationId xmlns:p14="http://schemas.microsoft.com/office/powerpoint/2010/main" val="1615602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7</a:t>
            </a:fld>
            <a:endParaRPr lang="en-US"/>
          </a:p>
        </p:txBody>
      </p:sp>
    </p:spTree>
    <p:extLst>
      <p:ext uri="{BB962C8B-B14F-4D97-AF65-F5344CB8AC3E}">
        <p14:creationId xmlns:p14="http://schemas.microsoft.com/office/powerpoint/2010/main" val="629929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8</a:t>
            </a:fld>
            <a:endParaRPr lang="en-US"/>
          </a:p>
        </p:txBody>
      </p:sp>
    </p:spTree>
    <p:extLst>
      <p:ext uri="{BB962C8B-B14F-4D97-AF65-F5344CB8AC3E}">
        <p14:creationId xmlns:p14="http://schemas.microsoft.com/office/powerpoint/2010/main" val="2967399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5E988B5-8DF1-004C-8A9B-B46A8364F1FD}" type="slidenum">
              <a:rPr lang="en-US" smtClean="0"/>
              <a:t>9</a:t>
            </a:fld>
            <a:endParaRPr lang="en-US"/>
          </a:p>
        </p:txBody>
      </p:sp>
    </p:spTree>
    <p:extLst>
      <p:ext uri="{BB962C8B-B14F-4D97-AF65-F5344CB8AC3E}">
        <p14:creationId xmlns:p14="http://schemas.microsoft.com/office/powerpoint/2010/main" val="1615011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86AEF3-1481-1D80-C9E5-8A961C484EC9}"/>
              </a:ext>
            </a:extLst>
          </p:cNvPr>
          <p:cNvPicPr>
            <a:picLocks noChangeAspect="1"/>
          </p:cNvPicPr>
          <p:nvPr userDrawn="1"/>
        </p:nvPicPr>
        <p:blipFill>
          <a:blip r:embed="rId2"/>
          <a:stretch>
            <a:fillRect/>
          </a:stretch>
        </p:blipFill>
        <p:spPr>
          <a:xfrm>
            <a:off x="277184" y="349405"/>
            <a:ext cx="7598003" cy="2945242"/>
          </a:xfrm>
          <a:prstGeom prst="rect">
            <a:avLst/>
          </a:prstGeom>
        </p:spPr>
      </p:pic>
      <p:sp>
        <p:nvSpPr>
          <p:cNvPr id="47" name="Text Placeholder 46">
            <a:extLst>
              <a:ext uri="{FF2B5EF4-FFF2-40B4-BE49-F238E27FC236}">
                <a16:creationId xmlns:a16="http://schemas.microsoft.com/office/drawing/2014/main" id="{785EC914-A207-21ED-D30A-1D055785FC2A}"/>
              </a:ext>
            </a:extLst>
          </p:cNvPr>
          <p:cNvSpPr>
            <a:spLocks noGrp="1"/>
          </p:cNvSpPr>
          <p:nvPr>
            <p:ph type="body" sz="quarter" idx="15" hasCustomPrompt="1"/>
          </p:nvPr>
        </p:nvSpPr>
        <p:spPr>
          <a:xfrm>
            <a:off x="577850" y="5973329"/>
            <a:ext cx="5203825" cy="437357"/>
          </a:xfrm>
          <a:prstGeom prst="rect">
            <a:avLst/>
          </a:prstGeom>
        </p:spPr>
        <p:txBody>
          <a:bodyPr>
            <a:normAutofit/>
          </a:bodyPr>
          <a:lstStyle>
            <a:lvl1pPr marL="0" indent="0">
              <a:buFontTx/>
              <a:buNone/>
              <a:defRPr sz="2000" b="1" i="0">
                <a:solidFill>
                  <a:srgbClr val="0072BC"/>
                </a:solidFill>
                <a:latin typeface="Franklin Gothic Demi" panose="020B0603020102020204" pitchFamily="34" charset="0"/>
                <a:cs typeface="Arial" panose="020B0604020202020204" pitchFamily="34" charset="0"/>
              </a:defRPr>
            </a:lvl1pPr>
          </a:lstStyle>
          <a:p>
            <a:pPr lvl="0"/>
            <a:r>
              <a:rPr lang="en-US" dirty="0"/>
              <a:t>Date Month Year</a:t>
            </a:r>
          </a:p>
        </p:txBody>
      </p:sp>
      <p:sp>
        <p:nvSpPr>
          <p:cNvPr id="19" name="Freeform 18">
            <a:extLst>
              <a:ext uri="{FF2B5EF4-FFF2-40B4-BE49-F238E27FC236}">
                <a16:creationId xmlns:a16="http://schemas.microsoft.com/office/drawing/2014/main" id="{A0C95993-5E7D-5368-FAD1-21E9F9005CA7}"/>
              </a:ext>
            </a:extLst>
          </p:cNvPr>
          <p:cNvSpPr/>
          <p:nvPr userDrawn="1"/>
        </p:nvSpPr>
        <p:spPr>
          <a:xfrm>
            <a:off x="8374322" y="5214720"/>
            <a:ext cx="3817678" cy="1652516"/>
          </a:xfrm>
          <a:custGeom>
            <a:avLst/>
            <a:gdLst>
              <a:gd name="connsiteX0" fmla="*/ 1310825 w 3817678"/>
              <a:gd name="connsiteY0" fmla="*/ 0 h 1652516"/>
              <a:gd name="connsiteX1" fmla="*/ 1334219 w 3817678"/>
              <a:gd name="connsiteY1" fmla="*/ 1034 h 1652516"/>
              <a:gd name="connsiteX2" fmla="*/ 1516030 w 3817678"/>
              <a:gd name="connsiteY2" fmla="*/ 1034 h 1652516"/>
              <a:gd name="connsiteX3" fmla="*/ 1539425 w 3817678"/>
              <a:gd name="connsiteY3" fmla="*/ 0 h 1652516"/>
              <a:gd name="connsiteX4" fmla="*/ 1562819 w 3817678"/>
              <a:gd name="connsiteY4" fmla="*/ 1034 h 1652516"/>
              <a:gd name="connsiteX5" fmla="*/ 3817678 w 3817678"/>
              <a:gd name="connsiteY5" fmla="*/ 1034 h 1652516"/>
              <a:gd name="connsiteX6" fmla="*/ 3817678 w 3817678"/>
              <a:gd name="connsiteY6" fmla="*/ 1652516 h 1652516"/>
              <a:gd name="connsiteX7" fmla="*/ 0 w 3817678"/>
              <a:gd name="connsiteY7" fmla="*/ 1652516 h 1652516"/>
              <a:gd name="connsiteX8" fmla="*/ 0 w 3817678"/>
              <a:gd name="connsiteY8" fmla="*/ 1310825 h 1652516"/>
              <a:gd name="connsiteX9" fmla="*/ 0 w 3817678"/>
              <a:gd name="connsiteY9" fmla="*/ 1252838 h 1652516"/>
              <a:gd name="connsiteX10" fmla="*/ 5846 w 3817678"/>
              <a:gd name="connsiteY10" fmla="*/ 1252838 h 1652516"/>
              <a:gd name="connsiteX11" fmla="*/ 26631 w 3817678"/>
              <a:gd name="connsiteY11" fmla="*/ 1046648 h 1652516"/>
              <a:gd name="connsiteX12" fmla="*/ 1310825 w 3817678"/>
              <a:gd name="connsiteY12" fmla="*/ 0 h 165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7678" h="1652516">
                <a:moveTo>
                  <a:pt x="1310825" y="0"/>
                </a:moveTo>
                <a:lnTo>
                  <a:pt x="1334219" y="1034"/>
                </a:lnTo>
                <a:lnTo>
                  <a:pt x="1516030" y="1034"/>
                </a:lnTo>
                <a:lnTo>
                  <a:pt x="1539425" y="0"/>
                </a:lnTo>
                <a:lnTo>
                  <a:pt x="1562819" y="1034"/>
                </a:lnTo>
                <a:lnTo>
                  <a:pt x="3817678" y="1034"/>
                </a:lnTo>
                <a:lnTo>
                  <a:pt x="3817678" y="1652516"/>
                </a:lnTo>
                <a:lnTo>
                  <a:pt x="0" y="1652516"/>
                </a:lnTo>
                <a:lnTo>
                  <a:pt x="0" y="1310825"/>
                </a:lnTo>
                <a:lnTo>
                  <a:pt x="0" y="1252838"/>
                </a:lnTo>
                <a:lnTo>
                  <a:pt x="5846" y="1252838"/>
                </a:lnTo>
                <a:lnTo>
                  <a:pt x="26631" y="1046648"/>
                </a:lnTo>
                <a:cubicBezTo>
                  <a:pt x="148861" y="449327"/>
                  <a:pt x="677369" y="0"/>
                  <a:pt x="1310825" y="0"/>
                </a:cubicBezTo>
                <a:close/>
              </a:path>
            </a:pathLst>
          </a:custGeom>
          <a:solidFill>
            <a:srgbClr val="FFCB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198B41E6-5664-C242-4284-2C66F33DAB1F}"/>
              </a:ext>
            </a:extLst>
          </p:cNvPr>
          <p:cNvSpPr/>
          <p:nvPr/>
        </p:nvSpPr>
        <p:spPr>
          <a:xfrm flipH="1" flipV="1">
            <a:off x="3179762" y="3590295"/>
            <a:ext cx="9054199" cy="3283640"/>
          </a:xfrm>
          <a:custGeom>
            <a:avLst/>
            <a:gdLst>
              <a:gd name="connsiteX0" fmla="*/ 0 w 9054199"/>
              <a:gd name="connsiteY0" fmla="*/ 0 h 3283640"/>
              <a:gd name="connsiteX1" fmla="*/ 228600 w 9054199"/>
              <a:gd name="connsiteY1" fmla="*/ 0 h 3283640"/>
              <a:gd name="connsiteX2" fmla="*/ 8825599 w 9054199"/>
              <a:gd name="connsiteY2" fmla="*/ 0 h 3283640"/>
              <a:gd name="connsiteX3" fmla="*/ 9054199 w 9054199"/>
              <a:gd name="connsiteY3" fmla="*/ 0 h 3283640"/>
              <a:gd name="connsiteX4" fmla="*/ 9054199 w 9054199"/>
              <a:gd name="connsiteY4" fmla="*/ 1972815 h 3283640"/>
              <a:gd name="connsiteX5" fmla="*/ 9054199 w 9054199"/>
              <a:gd name="connsiteY5" fmla="*/ 2030802 h 3283640"/>
              <a:gd name="connsiteX6" fmla="*/ 9048353 w 9054199"/>
              <a:gd name="connsiteY6" fmla="*/ 2030802 h 3283640"/>
              <a:gd name="connsiteX7" fmla="*/ 9027568 w 9054199"/>
              <a:gd name="connsiteY7" fmla="*/ 2236992 h 3283640"/>
              <a:gd name="connsiteX8" fmla="*/ 7743374 w 9054199"/>
              <a:gd name="connsiteY8" fmla="*/ 3283640 h 3283640"/>
              <a:gd name="connsiteX9" fmla="*/ 7719980 w 9054199"/>
              <a:gd name="connsiteY9" fmla="*/ 3282606 h 3283640"/>
              <a:gd name="connsiteX10" fmla="*/ 7538169 w 9054199"/>
              <a:gd name="connsiteY10" fmla="*/ 3282606 h 3283640"/>
              <a:gd name="connsiteX11" fmla="*/ 7514774 w 9054199"/>
              <a:gd name="connsiteY11" fmla="*/ 3283640 h 3283640"/>
              <a:gd name="connsiteX12" fmla="*/ 7491380 w 9054199"/>
              <a:gd name="connsiteY12" fmla="*/ 3282606 h 3283640"/>
              <a:gd name="connsiteX13" fmla="*/ 228602 w 9054199"/>
              <a:gd name="connsiteY13" fmla="*/ 3282606 h 3283640"/>
              <a:gd name="connsiteX14" fmla="*/ 2 w 9054199"/>
              <a:gd name="connsiteY14" fmla="*/ 3282606 h 3283640"/>
              <a:gd name="connsiteX15" fmla="*/ 2 w 9054199"/>
              <a:gd name="connsiteY15" fmla="*/ 2030802 h 3283640"/>
              <a:gd name="connsiteX16" fmla="*/ 0 w 9054199"/>
              <a:gd name="connsiteY16" fmla="*/ 2030802 h 32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54199" h="3283640">
                <a:moveTo>
                  <a:pt x="0" y="0"/>
                </a:moveTo>
                <a:lnTo>
                  <a:pt x="228600" y="0"/>
                </a:lnTo>
                <a:lnTo>
                  <a:pt x="8825599" y="0"/>
                </a:lnTo>
                <a:lnTo>
                  <a:pt x="9054199" y="0"/>
                </a:lnTo>
                <a:lnTo>
                  <a:pt x="9054199" y="1972815"/>
                </a:lnTo>
                <a:lnTo>
                  <a:pt x="9054199" y="2030802"/>
                </a:lnTo>
                <a:lnTo>
                  <a:pt x="9048353" y="2030802"/>
                </a:lnTo>
                <a:lnTo>
                  <a:pt x="9027568" y="2236992"/>
                </a:lnTo>
                <a:cubicBezTo>
                  <a:pt x="8905338" y="2834313"/>
                  <a:pt x="8376830" y="3283640"/>
                  <a:pt x="7743374" y="3283640"/>
                </a:cubicBezTo>
                <a:lnTo>
                  <a:pt x="7719980" y="3282606"/>
                </a:lnTo>
                <a:lnTo>
                  <a:pt x="7538169" y="3282606"/>
                </a:lnTo>
                <a:lnTo>
                  <a:pt x="7514774" y="3283640"/>
                </a:lnTo>
                <a:lnTo>
                  <a:pt x="7491380" y="3282606"/>
                </a:lnTo>
                <a:lnTo>
                  <a:pt x="228602" y="3282606"/>
                </a:lnTo>
                <a:lnTo>
                  <a:pt x="2" y="3282606"/>
                </a:lnTo>
                <a:lnTo>
                  <a:pt x="2" y="2030802"/>
                </a:lnTo>
                <a:lnTo>
                  <a:pt x="0" y="2030802"/>
                </a:lnTo>
                <a:close/>
              </a:path>
            </a:pathLst>
          </a:custGeom>
          <a:solidFill>
            <a:srgbClr val="66C1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40">
            <a:extLst>
              <a:ext uri="{FF2B5EF4-FFF2-40B4-BE49-F238E27FC236}">
                <a16:creationId xmlns:a16="http://schemas.microsoft.com/office/drawing/2014/main" id="{66BF9F12-E05F-3A5D-1911-553590F6289E}"/>
              </a:ext>
            </a:extLst>
          </p:cNvPr>
          <p:cNvSpPr>
            <a:spLocks noGrp="1"/>
          </p:cNvSpPr>
          <p:nvPr>
            <p:ph type="body" sz="quarter" idx="13" hasCustomPrompt="1"/>
          </p:nvPr>
        </p:nvSpPr>
        <p:spPr>
          <a:xfrm>
            <a:off x="3716324" y="4843422"/>
            <a:ext cx="8135472" cy="1652515"/>
          </a:xfrm>
          <a:prstGeom prst="rect">
            <a:avLst/>
          </a:prstGeom>
        </p:spPr>
        <p:txBody>
          <a:bodyPr>
            <a:normAutofit/>
          </a:bodyPr>
          <a:lstStyle>
            <a:lvl1pPr marL="0" indent="0">
              <a:buFontTx/>
              <a:buNone/>
              <a:defRPr sz="5000" b="0" i="0">
                <a:solidFill>
                  <a:schemeClr val="bg1"/>
                </a:solidFill>
                <a:latin typeface="Franklin Gothic Heavy" panose="020B0903020102020204" pitchFamily="34" charset="0"/>
                <a:cs typeface="Arial" panose="020B0604020202020204" pitchFamily="34" charset="0"/>
              </a:defRPr>
            </a:lvl1pPr>
          </a:lstStyle>
          <a:p>
            <a:pPr lvl="0"/>
            <a:r>
              <a:rPr lang="en-GB" dirty="0"/>
              <a:t>Main Title Here</a:t>
            </a:r>
          </a:p>
        </p:txBody>
      </p:sp>
    </p:spTree>
    <p:extLst>
      <p:ext uri="{BB962C8B-B14F-4D97-AF65-F5344CB8AC3E}">
        <p14:creationId xmlns:p14="http://schemas.microsoft.com/office/powerpoint/2010/main" val="86690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B3B063-2409-2659-5853-6C08F7DD8F0D}"/>
              </a:ext>
            </a:extLst>
          </p:cNvPr>
          <p:cNvPicPr>
            <a:picLocks noChangeAspect="1"/>
          </p:cNvPicPr>
          <p:nvPr userDrawn="1"/>
        </p:nvPicPr>
        <p:blipFill rotWithShape="1">
          <a:blip r:embed="rId2">
            <a:alphaModFix amt="11000"/>
          </a:blip>
          <a:srcRect l="22981" t="1" r="25375" b="27827"/>
          <a:stretch/>
        </p:blipFill>
        <p:spPr>
          <a:xfrm>
            <a:off x="0" y="1716835"/>
            <a:ext cx="12202160" cy="5141166"/>
          </a:xfrm>
          <a:prstGeom prst="rect">
            <a:avLst/>
          </a:prstGeom>
        </p:spPr>
      </p:pic>
      <p:sp>
        <p:nvSpPr>
          <p:cNvPr id="3" name="Media Placeholder 2">
            <a:extLst>
              <a:ext uri="{FF2B5EF4-FFF2-40B4-BE49-F238E27FC236}">
                <a16:creationId xmlns:a16="http://schemas.microsoft.com/office/drawing/2014/main" id="{CCAAE4C9-BDBC-3D88-5CA6-61FC521F96F6}"/>
              </a:ext>
            </a:extLst>
          </p:cNvPr>
          <p:cNvSpPr>
            <a:spLocks noGrp="1"/>
          </p:cNvSpPr>
          <p:nvPr>
            <p:ph type="media" sz="quarter" idx="15"/>
          </p:nvPr>
        </p:nvSpPr>
        <p:spPr>
          <a:xfrm>
            <a:off x="361608" y="1271017"/>
            <a:ext cx="11468784" cy="4441888"/>
          </a:xfrm>
          <a:prstGeom prst="rect">
            <a:avLst/>
          </a:prstGeom>
        </p:spPr>
        <p:txBody>
          <a:bodyPr/>
          <a:lstStyle>
            <a:lvl1pPr>
              <a:defRPr>
                <a:latin typeface="Franklin Gothic Book" panose="020B0503020102020204" pitchFamily="34" charset="0"/>
              </a:defRPr>
            </a:lvl1pPr>
          </a:lstStyle>
          <a:p>
            <a:r>
              <a:rPr lang="en-US"/>
              <a:t>Click icon to add media</a:t>
            </a:r>
            <a:endParaRPr lang="en-US" dirty="0"/>
          </a:p>
        </p:txBody>
      </p:sp>
      <p:sp>
        <p:nvSpPr>
          <p:cNvPr id="2" name="Footer Placeholder 1">
            <a:extLst>
              <a:ext uri="{FF2B5EF4-FFF2-40B4-BE49-F238E27FC236}">
                <a16:creationId xmlns:a16="http://schemas.microsoft.com/office/drawing/2014/main" id="{3D45276F-F0DD-6CFD-10F8-3560DA7C0F9E}"/>
              </a:ext>
            </a:extLst>
          </p:cNvPr>
          <p:cNvSpPr>
            <a:spLocks noGrp="1"/>
          </p:cNvSpPr>
          <p:nvPr>
            <p:ph type="ftr" sz="quarter" idx="16"/>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8B9C46-3775-EB6E-AEEB-8AC1F086A94D}"/>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5" name="Picture 14">
            <a:extLst>
              <a:ext uri="{FF2B5EF4-FFF2-40B4-BE49-F238E27FC236}">
                <a16:creationId xmlns:a16="http://schemas.microsoft.com/office/drawing/2014/main" id="{81A82492-E1EC-48B3-6753-6BBBD8612B35}"/>
              </a:ext>
            </a:extLst>
          </p:cNvPr>
          <p:cNvPicPr>
            <a:picLocks noChangeAspect="1"/>
          </p:cNvPicPr>
          <p:nvPr userDrawn="1"/>
        </p:nvPicPr>
        <p:blipFill>
          <a:blip r:embed="rId3"/>
          <a:stretch>
            <a:fillRect/>
          </a:stretch>
        </p:blipFill>
        <p:spPr>
          <a:xfrm>
            <a:off x="361608" y="5595358"/>
            <a:ext cx="1282176" cy="1179754"/>
          </a:xfrm>
          <a:prstGeom prst="rect">
            <a:avLst/>
          </a:prstGeom>
        </p:spPr>
      </p:pic>
      <p:sp>
        <p:nvSpPr>
          <p:cNvPr id="9" name="Freeform 11">
            <a:extLst>
              <a:ext uri="{FF2B5EF4-FFF2-40B4-BE49-F238E27FC236}">
                <a16:creationId xmlns:a16="http://schemas.microsoft.com/office/drawing/2014/main" id="{99A71A25-E897-4161-8F1F-4B6AEF19D3FD}"/>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Placeholder 15">
            <a:extLst>
              <a:ext uri="{FF2B5EF4-FFF2-40B4-BE49-F238E27FC236}">
                <a16:creationId xmlns:a16="http://schemas.microsoft.com/office/drawing/2014/main" id="{CC006B11-B33F-4176-8F26-7DCBFFD1AF9C}"/>
              </a:ext>
            </a:extLst>
          </p:cNvPr>
          <p:cNvSpPr>
            <a:spLocks noGrp="1"/>
          </p:cNvSpPr>
          <p:nvPr>
            <p:ph type="body" sz="quarter" idx="14"/>
          </p:nvPr>
        </p:nvSpPr>
        <p:spPr>
          <a:xfrm>
            <a:off x="361608" y="47318"/>
            <a:ext cx="8626887"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0763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ideo_NO Background">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CCAAE4C9-BDBC-3D88-5CA6-61FC521F96F6}"/>
              </a:ext>
            </a:extLst>
          </p:cNvPr>
          <p:cNvSpPr>
            <a:spLocks noGrp="1"/>
          </p:cNvSpPr>
          <p:nvPr>
            <p:ph type="media" sz="quarter" idx="15"/>
          </p:nvPr>
        </p:nvSpPr>
        <p:spPr>
          <a:xfrm>
            <a:off x="361608" y="1261872"/>
            <a:ext cx="11382979" cy="5199253"/>
          </a:xfrm>
          <a:prstGeom prst="rect">
            <a:avLst/>
          </a:prstGeom>
        </p:spPr>
        <p:txBody>
          <a:bodyPr/>
          <a:lstStyle>
            <a:lvl1pPr>
              <a:defRPr>
                <a:latin typeface="Franklin Gothic Book" panose="020B0503020102020204" pitchFamily="34" charset="0"/>
              </a:defRPr>
            </a:lvl1pPr>
          </a:lstStyle>
          <a:p>
            <a:r>
              <a:rPr lang="en-US"/>
              <a:t>Click icon to add media</a:t>
            </a:r>
            <a:endParaRPr lang="en-US" dirty="0"/>
          </a:p>
        </p:txBody>
      </p:sp>
      <p:sp>
        <p:nvSpPr>
          <p:cNvPr id="2" name="Footer Placeholder 1">
            <a:extLst>
              <a:ext uri="{FF2B5EF4-FFF2-40B4-BE49-F238E27FC236}">
                <a16:creationId xmlns:a16="http://schemas.microsoft.com/office/drawing/2014/main" id="{3D45276F-F0DD-6CFD-10F8-3560DA7C0F9E}"/>
              </a:ext>
            </a:extLst>
          </p:cNvPr>
          <p:cNvSpPr>
            <a:spLocks noGrp="1"/>
          </p:cNvSpPr>
          <p:nvPr>
            <p:ph type="ftr" sz="quarter" idx="16"/>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8B9C46-3775-EB6E-AEEB-8AC1F086A94D}"/>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3" name="Picture 12">
            <a:extLst>
              <a:ext uri="{FF2B5EF4-FFF2-40B4-BE49-F238E27FC236}">
                <a16:creationId xmlns:a16="http://schemas.microsoft.com/office/drawing/2014/main" id="{424CF7FE-988E-9675-F6A9-08435CB8DE1C}"/>
              </a:ext>
            </a:extLst>
          </p:cNvPr>
          <p:cNvPicPr>
            <a:picLocks noChangeAspect="1"/>
          </p:cNvPicPr>
          <p:nvPr userDrawn="1"/>
        </p:nvPicPr>
        <p:blipFill>
          <a:blip r:embed="rId2"/>
          <a:stretch>
            <a:fillRect/>
          </a:stretch>
        </p:blipFill>
        <p:spPr>
          <a:xfrm>
            <a:off x="361608" y="5595358"/>
            <a:ext cx="1282176" cy="1179754"/>
          </a:xfrm>
          <a:prstGeom prst="rect">
            <a:avLst/>
          </a:prstGeom>
        </p:spPr>
      </p:pic>
      <p:sp>
        <p:nvSpPr>
          <p:cNvPr id="8" name="Freeform 11">
            <a:extLst>
              <a:ext uri="{FF2B5EF4-FFF2-40B4-BE49-F238E27FC236}">
                <a16:creationId xmlns:a16="http://schemas.microsoft.com/office/drawing/2014/main" id="{FB7DB577-EA83-4109-9095-4AFDEA91570E}"/>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9" name="Text Placeholder 15">
            <a:extLst>
              <a:ext uri="{FF2B5EF4-FFF2-40B4-BE49-F238E27FC236}">
                <a16:creationId xmlns:a16="http://schemas.microsoft.com/office/drawing/2014/main" id="{8F1DCEF0-12D3-47D9-9F61-125BD2EE1EDF}"/>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93388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60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nodePh="1">
                  <p:stCondLst>
                    <p:cond delay="6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F19BA5B-51C3-2435-06DB-F762D3D713C7}"/>
              </a:ext>
            </a:extLst>
          </p:cNvPr>
          <p:cNvPicPr>
            <a:picLocks noChangeAspect="1"/>
          </p:cNvPicPr>
          <p:nvPr userDrawn="1"/>
        </p:nvPicPr>
        <p:blipFill rotWithShape="1">
          <a:blip r:embed="rId2">
            <a:alphaModFix amt="11000"/>
          </a:blip>
          <a:srcRect l="22981" t="1" r="25375" b="27827"/>
          <a:stretch/>
        </p:blipFill>
        <p:spPr>
          <a:xfrm>
            <a:off x="0" y="1716835"/>
            <a:ext cx="12202160" cy="5141166"/>
          </a:xfrm>
          <a:prstGeom prst="rect">
            <a:avLst/>
          </a:prstGeom>
        </p:spPr>
      </p:pic>
      <p:sp>
        <p:nvSpPr>
          <p:cNvPr id="10" name="Content Placeholder 2">
            <a:extLst>
              <a:ext uri="{FF2B5EF4-FFF2-40B4-BE49-F238E27FC236}">
                <a16:creationId xmlns:a16="http://schemas.microsoft.com/office/drawing/2014/main" id="{13E78785-3923-3DE1-1CF0-430E52EAF4F7}"/>
              </a:ext>
            </a:extLst>
          </p:cNvPr>
          <p:cNvSpPr>
            <a:spLocks noGrp="1"/>
          </p:cNvSpPr>
          <p:nvPr>
            <p:ph sz="half" idx="1" hasCustomPrompt="1"/>
          </p:nvPr>
        </p:nvSpPr>
        <p:spPr>
          <a:xfrm>
            <a:off x="1263720" y="2222943"/>
            <a:ext cx="4577231" cy="3954019"/>
          </a:xfrm>
          <a:prstGeom prst="rect">
            <a:avLst/>
          </a:prstGeom>
        </p:spPr>
        <p:txBody>
          <a:bodyPr>
            <a:normAutofit/>
          </a:bodyPr>
          <a:lstStyle>
            <a:lvl1pPr marL="0" indent="0">
              <a:lnSpc>
                <a:spcPts val="3200"/>
              </a:lnSpc>
              <a:buFontTx/>
              <a:buNone/>
              <a:defRPr sz="2100" b="0" i="0">
                <a:solidFill>
                  <a:srgbClr val="0072BC"/>
                </a:solidFill>
                <a:latin typeface="Franklin Gothic Book" panose="020B0503020102020204" pitchFamily="34" charset="0"/>
                <a:cs typeface="Arial" panose="020B0604020202020204" pitchFamily="34" charset="0"/>
              </a:defRPr>
            </a:lvl1pPr>
          </a:lstStyle>
          <a:p>
            <a:pPr lvl="0"/>
            <a:r>
              <a:rPr lang="en-US" dirty="0"/>
              <a:t>Body copy goes here</a:t>
            </a:r>
          </a:p>
        </p:txBody>
      </p:sp>
      <p:sp>
        <p:nvSpPr>
          <p:cNvPr id="15" name="Content Placeholder 2">
            <a:extLst>
              <a:ext uri="{FF2B5EF4-FFF2-40B4-BE49-F238E27FC236}">
                <a16:creationId xmlns:a16="http://schemas.microsoft.com/office/drawing/2014/main" id="{23A18A8B-6473-207B-F5A9-856C7FDBDF37}"/>
              </a:ext>
            </a:extLst>
          </p:cNvPr>
          <p:cNvSpPr>
            <a:spLocks noGrp="1"/>
          </p:cNvSpPr>
          <p:nvPr>
            <p:ph sz="half" idx="15"/>
          </p:nvPr>
        </p:nvSpPr>
        <p:spPr>
          <a:xfrm>
            <a:off x="6130360" y="2222943"/>
            <a:ext cx="4577231" cy="3954019"/>
          </a:xfrm>
          <a:prstGeom prst="rect">
            <a:avLst/>
          </a:prstGeom>
        </p:spPr>
        <p:txBody>
          <a:bodyPr/>
          <a:lstStyle>
            <a:lvl1pPr marL="0" marR="0" indent="0" algn="l" defTabSz="914400" rtl="0" eaLnBrk="1" fontAlgn="auto" latinLnBrk="0" hangingPunct="1">
              <a:lnSpc>
                <a:spcPts val="3200"/>
              </a:lnSpc>
              <a:spcBef>
                <a:spcPts val="1000"/>
              </a:spcBef>
              <a:spcAft>
                <a:spcPts val="0"/>
              </a:spcAft>
              <a:buClrTx/>
              <a:buSzTx/>
              <a:buFontTx/>
              <a:buNone/>
              <a:tabLst/>
              <a:defRPr sz="2100" b="0" i="0">
                <a:solidFill>
                  <a:srgbClr val="0072B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 name="Footer Placeholder 1">
            <a:extLst>
              <a:ext uri="{FF2B5EF4-FFF2-40B4-BE49-F238E27FC236}">
                <a16:creationId xmlns:a16="http://schemas.microsoft.com/office/drawing/2014/main" id="{DB97C55A-B82C-2CE7-8073-F9E2B75369DD}"/>
              </a:ext>
            </a:extLst>
          </p:cNvPr>
          <p:cNvSpPr>
            <a:spLocks noGrp="1"/>
          </p:cNvSpPr>
          <p:nvPr>
            <p:ph type="ftr" sz="quarter" idx="16"/>
          </p:nvPr>
        </p:nvSpPr>
        <p:spPr>
          <a:xfrm>
            <a:off x="4038600" y="6356350"/>
            <a:ext cx="4114800" cy="365125"/>
          </a:xfrm>
          <a:prstGeom prst="rect">
            <a:avLst/>
          </a:prstGeom>
        </p:spPr>
        <p:txBody>
          <a:bodyPr/>
          <a:lstStyle/>
          <a:p>
            <a:endParaRPr lang="en-US"/>
          </a:p>
        </p:txBody>
      </p:sp>
      <p:sp>
        <p:nvSpPr>
          <p:cNvPr id="3" name="Slide Number Placeholder 2">
            <a:extLst>
              <a:ext uri="{FF2B5EF4-FFF2-40B4-BE49-F238E27FC236}">
                <a16:creationId xmlns:a16="http://schemas.microsoft.com/office/drawing/2014/main" id="{7CB85698-A193-1AB3-FE68-6797F3341E23}"/>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22" name="Picture 21">
            <a:extLst>
              <a:ext uri="{FF2B5EF4-FFF2-40B4-BE49-F238E27FC236}">
                <a16:creationId xmlns:a16="http://schemas.microsoft.com/office/drawing/2014/main" id="{81D65ED8-5167-CD35-8C41-BA56769E808D}"/>
              </a:ext>
            </a:extLst>
          </p:cNvPr>
          <p:cNvPicPr>
            <a:picLocks noChangeAspect="1"/>
          </p:cNvPicPr>
          <p:nvPr userDrawn="1"/>
        </p:nvPicPr>
        <p:blipFill>
          <a:blip r:embed="rId3"/>
          <a:stretch>
            <a:fillRect/>
          </a:stretch>
        </p:blipFill>
        <p:spPr>
          <a:xfrm>
            <a:off x="361608" y="5595358"/>
            <a:ext cx="1282176" cy="1179754"/>
          </a:xfrm>
          <a:prstGeom prst="rect">
            <a:avLst/>
          </a:prstGeom>
        </p:spPr>
      </p:pic>
      <p:sp>
        <p:nvSpPr>
          <p:cNvPr id="11" name="Freeform 11">
            <a:extLst>
              <a:ext uri="{FF2B5EF4-FFF2-40B4-BE49-F238E27FC236}">
                <a16:creationId xmlns:a16="http://schemas.microsoft.com/office/drawing/2014/main" id="{2E9A9E0A-C5BE-4B79-A392-8676E0D879C1}"/>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12" name="Text Placeholder 15">
            <a:extLst>
              <a:ext uri="{FF2B5EF4-FFF2-40B4-BE49-F238E27FC236}">
                <a16:creationId xmlns:a16="http://schemas.microsoft.com/office/drawing/2014/main" id="{DADD6C8B-16BC-4E5F-BC15-9991B3427438}"/>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612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eneral layout_NO Backgroun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3E78785-3923-3DE1-1CF0-430E52EAF4F7}"/>
              </a:ext>
            </a:extLst>
          </p:cNvPr>
          <p:cNvSpPr>
            <a:spLocks noGrp="1"/>
          </p:cNvSpPr>
          <p:nvPr>
            <p:ph sz="half" idx="1" hasCustomPrompt="1"/>
          </p:nvPr>
        </p:nvSpPr>
        <p:spPr>
          <a:xfrm>
            <a:off x="1263720" y="2222943"/>
            <a:ext cx="4577231" cy="3954019"/>
          </a:xfrm>
          <a:prstGeom prst="rect">
            <a:avLst/>
          </a:prstGeom>
        </p:spPr>
        <p:txBody>
          <a:bodyPr>
            <a:normAutofit/>
          </a:bodyPr>
          <a:lstStyle>
            <a:lvl1pPr marL="0" indent="0">
              <a:lnSpc>
                <a:spcPts val="3200"/>
              </a:lnSpc>
              <a:buFontTx/>
              <a:buNone/>
              <a:defRPr sz="2100" b="0" i="0">
                <a:solidFill>
                  <a:srgbClr val="0072BC"/>
                </a:solidFill>
                <a:latin typeface="Franklin Gothic Book" panose="020B0503020102020204" pitchFamily="34" charset="0"/>
                <a:cs typeface="Arial" panose="020B0604020202020204" pitchFamily="34" charset="0"/>
              </a:defRPr>
            </a:lvl1pPr>
          </a:lstStyle>
          <a:p>
            <a:pPr lvl="0"/>
            <a:r>
              <a:rPr lang="en-US" dirty="0"/>
              <a:t>Body copy goes here</a:t>
            </a:r>
          </a:p>
        </p:txBody>
      </p:sp>
      <p:sp>
        <p:nvSpPr>
          <p:cNvPr id="15" name="Content Placeholder 2">
            <a:extLst>
              <a:ext uri="{FF2B5EF4-FFF2-40B4-BE49-F238E27FC236}">
                <a16:creationId xmlns:a16="http://schemas.microsoft.com/office/drawing/2014/main" id="{23A18A8B-6473-207B-F5A9-856C7FDBDF37}"/>
              </a:ext>
            </a:extLst>
          </p:cNvPr>
          <p:cNvSpPr>
            <a:spLocks noGrp="1"/>
          </p:cNvSpPr>
          <p:nvPr>
            <p:ph sz="half" idx="15"/>
          </p:nvPr>
        </p:nvSpPr>
        <p:spPr>
          <a:xfrm>
            <a:off x="6130360" y="2222943"/>
            <a:ext cx="4577231" cy="3954019"/>
          </a:xfrm>
          <a:prstGeom prst="rect">
            <a:avLst/>
          </a:prstGeom>
        </p:spPr>
        <p:txBody>
          <a:bodyPr/>
          <a:lstStyle>
            <a:lvl1pPr marL="0" marR="0" indent="0" algn="l" defTabSz="914400" rtl="0" eaLnBrk="1" fontAlgn="auto" latinLnBrk="0" hangingPunct="1">
              <a:lnSpc>
                <a:spcPts val="3200"/>
              </a:lnSpc>
              <a:spcBef>
                <a:spcPts val="1000"/>
              </a:spcBef>
              <a:spcAft>
                <a:spcPts val="0"/>
              </a:spcAft>
              <a:buClrTx/>
              <a:buSzTx/>
              <a:buFontTx/>
              <a:buNone/>
              <a:tabLst/>
              <a:defRPr sz="2100" b="0" i="0">
                <a:solidFill>
                  <a:srgbClr val="0072B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 name="Footer Placeholder 1">
            <a:extLst>
              <a:ext uri="{FF2B5EF4-FFF2-40B4-BE49-F238E27FC236}">
                <a16:creationId xmlns:a16="http://schemas.microsoft.com/office/drawing/2014/main" id="{DB97C55A-B82C-2CE7-8073-F9E2B75369DD}"/>
              </a:ext>
            </a:extLst>
          </p:cNvPr>
          <p:cNvSpPr>
            <a:spLocks noGrp="1"/>
          </p:cNvSpPr>
          <p:nvPr>
            <p:ph type="ftr" sz="quarter" idx="16"/>
          </p:nvPr>
        </p:nvSpPr>
        <p:spPr>
          <a:xfrm>
            <a:off x="4038600" y="6356350"/>
            <a:ext cx="4114800" cy="365125"/>
          </a:xfrm>
          <a:prstGeom prst="rect">
            <a:avLst/>
          </a:prstGeom>
        </p:spPr>
        <p:txBody>
          <a:bodyPr/>
          <a:lstStyle/>
          <a:p>
            <a:endParaRPr lang="en-US"/>
          </a:p>
        </p:txBody>
      </p:sp>
      <p:sp>
        <p:nvSpPr>
          <p:cNvPr id="3" name="Slide Number Placeholder 2">
            <a:extLst>
              <a:ext uri="{FF2B5EF4-FFF2-40B4-BE49-F238E27FC236}">
                <a16:creationId xmlns:a16="http://schemas.microsoft.com/office/drawing/2014/main" id="{7CB85698-A193-1AB3-FE68-6797F3341E23}"/>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7" name="Picture 16">
            <a:extLst>
              <a:ext uri="{FF2B5EF4-FFF2-40B4-BE49-F238E27FC236}">
                <a16:creationId xmlns:a16="http://schemas.microsoft.com/office/drawing/2014/main" id="{CA416824-5BD2-7B8F-05B7-117532C3D140}"/>
              </a:ext>
            </a:extLst>
          </p:cNvPr>
          <p:cNvPicPr>
            <a:picLocks noChangeAspect="1"/>
          </p:cNvPicPr>
          <p:nvPr userDrawn="1"/>
        </p:nvPicPr>
        <p:blipFill>
          <a:blip r:embed="rId2"/>
          <a:stretch>
            <a:fillRect/>
          </a:stretch>
        </p:blipFill>
        <p:spPr>
          <a:xfrm>
            <a:off x="361608" y="5595358"/>
            <a:ext cx="1282176" cy="1179754"/>
          </a:xfrm>
          <a:prstGeom prst="rect">
            <a:avLst/>
          </a:prstGeom>
        </p:spPr>
      </p:pic>
      <p:sp>
        <p:nvSpPr>
          <p:cNvPr id="9" name="Freeform 11">
            <a:extLst>
              <a:ext uri="{FF2B5EF4-FFF2-40B4-BE49-F238E27FC236}">
                <a16:creationId xmlns:a16="http://schemas.microsoft.com/office/drawing/2014/main" id="{513DAE68-2C13-48BA-B662-8325AB5C8216}"/>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11" name="Text Placeholder 15">
            <a:extLst>
              <a:ext uri="{FF2B5EF4-FFF2-40B4-BE49-F238E27FC236}">
                <a16:creationId xmlns:a16="http://schemas.microsoft.com/office/drawing/2014/main" id="{C5273079-A24F-42AD-92A5-4C03A7401FCC}"/>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446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ust Backgroun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37B89F-56FA-2D10-1411-195DB9745A08}"/>
              </a:ext>
            </a:extLst>
          </p:cNvPr>
          <p:cNvPicPr>
            <a:picLocks noChangeAspect="1"/>
          </p:cNvPicPr>
          <p:nvPr userDrawn="1"/>
        </p:nvPicPr>
        <p:blipFill rotWithShape="1">
          <a:blip r:embed="rId2">
            <a:alphaModFix amt="11000"/>
          </a:blip>
          <a:srcRect l="22981" t="1" r="25375" b="27827"/>
          <a:stretch/>
        </p:blipFill>
        <p:spPr>
          <a:xfrm>
            <a:off x="0" y="1716835"/>
            <a:ext cx="12202160" cy="5141166"/>
          </a:xfrm>
          <a:prstGeom prst="rect">
            <a:avLst/>
          </a:prstGeom>
        </p:spPr>
      </p:pic>
      <p:sp>
        <p:nvSpPr>
          <p:cNvPr id="3" name="Slide Number Placeholder 2">
            <a:extLst>
              <a:ext uri="{FF2B5EF4-FFF2-40B4-BE49-F238E27FC236}">
                <a16:creationId xmlns:a16="http://schemas.microsoft.com/office/drawing/2014/main" id="{7CB85698-A193-1AB3-FE68-6797F3341E23}"/>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3" name="Picture 12">
            <a:extLst>
              <a:ext uri="{FF2B5EF4-FFF2-40B4-BE49-F238E27FC236}">
                <a16:creationId xmlns:a16="http://schemas.microsoft.com/office/drawing/2014/main" id="{7D3219F2-9079-BCF0-6302-B5777EC03650}"/>
              </a:ext>
            </a:extLst>
          </p:cNvPr>
          <p:cNvPicPr>
            <a:picLocks noChangeAspect="1"/>
          </p:cNvPicPr>
          <p:nvPr userDrawn="1"/>
        </p:nvPicPr>
        <p:blipFill>
          <a:blip r:embed="rId3"/>
          <a:stretch>
            <a:fillRect/>
          </a:stretch>
        </p:blipFill>
        <p:spPr>
          <a:xfrm>
            <a:off x="361608" y="5595358"/>
            <a:ext cx="1282176" cy="1179754"/>
          </a:xfrm>
          <a:prstGeom prst="rect">
            <a:avLst/>
          </a:prstGeom>
        </p:spPr>
      </p:pic>
      <p:sp>
        <p:nvSpPr>
          <p:cNvPr id="7" name="Freeform 11">
            <a:extLst>
              <a:ext uri="{FF2B5EF4-FFF2-40B4-BE49-F238E27FC236}">
                <a16:creationId xmlns:a16="http://schemas.microsoft.com/office/drawing/2014/main" id="{E8C1536F-DAAB-4E58-AC24-9072248D5A19}"/>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8" name="Text Placeholder 15">
            <a:extLst>
              <a:ext uri="{FF2B5EF4-FFF2-40B4-BE49-F238E27FC236}">
                <a16:creationId xmlns:a16="http://schemas.microsoft.com/office/drawing/2014/main" id="{472DB4FA-2FAC-4A6B-8BC3-60EE2C7D8273}"/>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0411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Just Background_NO Backgroun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B85698-A193-1AB3-FE68-6797F3341E23}"/>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1" name="Picture 10">
            <a:extLst>
              <a:ext uri="{FF2B5EF4-FFF2-40B4-BE49-F238E27FC236}">
                <a16:creationId xmlns:a16="http://schemas.microsoft.com/office/drawing/2014/main" id="{CCE12BBD-3107-3555-CFDF-996C52006C78}"/>
              </a:ext>
            </a:extLst>
          </p:cNvPr>
          <p:cNvPicPr>
            <a:picLocks noChangeAspect="1"/>
          </p:cNvPicPr>
          <p:nvPr userDrawn="1"/>
        </p:nvPicPr>
        <p:blipFill>
          <a:blip r:embed="rId2"/>
          <a:stretch>
            <a:fillRect/>
          </a:stretch>
        </p:blipFill>
        <p:spPr>
          <a:xfrm>
            <a:off x="361608" y="5595358"/>
            <a:ext cx="1282176" cy="1179754"/>
          </a:xfrm>
          <a:prstGeom prst="rect">
            <a:avLst/>
          </a:prstGeom>
        </p:spPr>
      </p:pic>
      <p:sp>
        <p:nvSpPr>
          <p:cNvPr id="6" name="Freeform 11">
            <a:extLst>
              <a:ext uri="{FF2B5EF4-FFF2-40B4-BE49-F238E27FC236}">
                <a16:creationId xmlns:a16="http://schemas.microsoft.com/office/drawing/2014/main" id="{A0671A1F-FC05-440F-B4A2-511A20BB20F1}"/>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7" name="Text Placeholder 15">
            <a:extLst>
              <a:ext uri="{FF2B5EF4-FFF2-40B4-BE49-F238E27FC236}">
                <a16:creationId xmlns:a16="http://schemas.microsoft.com/office/drawing/2014/main" id="{5004811B-3B08-42FD-91B4-843F4ACEAAC6}"/>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89154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6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wipe(left)">
                      <p:cBhvr>
                        <p:cTn dur="600"/>
                        <p:tgtEl>
                          <p:spTgt spid="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Just Background_NO Backgroun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B85698-A193-1AB3-FE68-6797F3341E23}"/>
              </a:ext>
            </a:extLst>
          </p:cNvPr>
          <p:cNvSpPr>
            <a:spLocks noGrp="1"/>
          </p:cNvSpPr>
          <p:nvPr>
            <p:ph type="sldNum" sz="quarter" idx="17"/>
          </p:nvPr>
        </p:nvSpPr>
        <p:spPr/>
        <p:txBody>
          <a:bodyPr/>
          <a:lstStyle/>
          <a:p>
            <a:fld id="{561BC62F-29D4-3646-B8AE-ECD588CDD817}" type="slidenum">
              <a:rPr lang="en-US" smtClean="0"/>
              <a:pPr/>
              <a:t>‹#›</a:t>
            </a:fld>
            <a:endParaRPr lang="en-US" dirty="0"/>
          </a:p>
        </p:txBody>
      </p:sp>
      <p:sp>
        <p:nvSpPr>
          <p:cNvPr id="5" name="Freeform 11">
            <a:extLst>
              <a:ext uri="{FF2B5EF4-FFF2-40B4-BE49-F238E27FC236}">
                <a16:creationId xmlns:a16="http://schemas.microsoft.com/office/drawing/2014/main" id="{0B456B3F-07B6-4B94-8CB3-7B121CF753AF}"/>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6" name="Text Placeholder 15">
            <a:extLst>
              <a:ext uri="{FF2B5EF4-FFF2-40B4-BE49-F238E27FC236}">
                <a16:creationId xmlns:a16="http://schemas.microsoft.com/office/drawing/2014/main" id="{397F6DAC-EE1D-4648-8E62-1624D25AE37C}"/>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1580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B85698-A193-1AB3-FE68-6797F3341E23}"/>
              </a:ext>
            </a:extLst>
          </p:cNvPr>
          <p:cNvSpPr>
            <a:spLocks noGrp="1"/>
          </p:cNvSpPr>
          <p:nvPr>
            <p:ph type="sldNum" sz="quarter" idx="17"/>
          </p:nvPr>
        </p:nvSpPr>
        <p:spPr/>
        <p:txBody>
          <a:bodyPr/>
          <a:lstStyle/>
          <a:p>
            <a:fld id="{561BC62F-29D4-3646-B8AE-ECD588CDD817}" type="slidenum">
              <a:rPr lang="en-US" smtClean="0"/>
              <a:pPr/>
              <a:t>‹#›</a:t>
            </a:fld>
            <a:endParaRPr lang="en-US" dirty="0"/>
          </a:p>
        </p:txBody>
      </p:sp>
    </p:spTree>
    <p:extLst>
      <p:ext uri="{BB962C8B-B14F-4D97-AF65-F5344CB8AC3E}">
        <p14:creationId xmlns:p14="http://schemas.microsoft.com/office/powerpoint/2010/main" val="1831459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BC639AF8-88A5-F4B7-993D-D30945AD958A}"/>
              </a:ext>
            </a:extLst>
          </p:cNvPr>
          <p:cNvSpPr/>
          <p:nvPr/>
        </p:nvSpPr>
        <p:spPr>
          <a:xfrm>
            <a:off x="-10160" y="280468"/>
            <a:ext cx="11345987" cy="5164656"/>
          </a:xfrm>
          <a:custGeom>
            <a:avLst/>
            <a:gdLst>
              <a:gd name="connsiteX0" fmla="*/ 7514774 w 11345987"/>
              <a:gd name="connsiteY0" fmla="*/ 0 h 5164656"/>
              <a:gd name="connsiteX1" fmla="*/ 7538169 w 11345987"/>
              <a:gd name="connsiteY1" fmla="*/ 1034 h 5164656"/>
              <a:gd name="connsiteX2" fmla="*/ 7719980 w 11345987"/>
              <a:gd name="connsiteY2" fmla="*/ 1034 h 5164656"/>
              <a:gd name="connsiteX3" fmla="*/ 7743374 w 11345987"/>
              <a:gd name="connsiteY3" fmla="*/ 0 h 5164656"/>
              <a:gd name="connsiteX4" fmla="*/ 7766768 w 11345987"/>
              <a:gd name="connsiteY4" fmla="*/ 1034 h 5164656"/>
              <a:gd name="connsiteX5" fmla="*/ 9783168 w 11345987"/>
              <a:gd name="connsiteY5" fmla="*/ 1034 h 5164656"/>
              <a:gd name="connsiteX6" fmla="*/ 9806562 w 11345987"/>
              <a:gd name="connsiteY6" fmla="*/ 0 h 5164656"/>
              <a:gd name="connsiteX7" fmla="*/ 9829957 w 11345987"/>
              <a:gd name="connsiteY7" fmla="*/ 1034 h 5164656"/>
              <a:gd name="connsiteX8" fmla="*/ 10011768 w 11345987"/>
              <a:gd name="connsiteY8" fmla="*/ 1034 h 5164656"/>
              <a:gd name="connsiteX9" fmla="*/ 10035162 w 11345987"/>
              <a:gd name="connsiteY9" fmla="*/ 0 h 5164656"/>
              <a:gd name="connsiteX10" fmla="*/ 11319356 w 11345987"/>
              <a:gd name="connsiteY10" fmla="*/ 1046648 h 5164656"/>
              <a:gd name="connsiteX11" fmla="*/ 11340141 w 11345987"/>
              <a:gd name="connsiteY11" fmla="*/ 1252838 h 5164656"/>
              <a:gd name="connsiteX12" fmla="*/ 11345987 w 11345987"/>
              <a:gd name="connsiteY12" fmla="*/ 1252838 h 5164656"/>
              <a:gd name="connsiteX13" fmla="*/ 11345987 w 11345987"/>
              <a:gd name="connsiteY13" fmla="*/ 1310825 h 5164656"/>
              <a:gd name="connsiteX14" fmla="*/ 11345987 w 11345987"/>
              <a:gd name="connsiteY14" fmla="*/ 3022293 h 5164656"/>
              <a:gd name="connsiteX15" fmla="*/ 11345987 w 11345987"/>
              <a:gd name="connsiteY15" fmla="*/ 3080280 h 5164656"/>
              <a:gd name="connsiteX16" fmla="*/ 11345987 w 11345987"/>
              <a:gd name="connsiteY16" fmla="*/ 3283640 h 5164656"/>
              <a:gd name="connsiteX17" fmla="*/ 11345987 w 11345987"/>
              <a:gd name="connsiteY17" fmla="*/ 3463603 h 5164656"/>
              <a:gd name="connsiteX18" fmla="*/ 11345987 w 11345987"/>
              <a:gd name="connsiteY18" fmla="*/ 3521590 h 5164656"/>
              <a:gd name="connsiteX19" fmla="*/ 11345987 w 11345987"/>
              <a:gd name="connsiteY19" fmla="*/ 5053095 h 5164656"/>
              <a:gd name="connsiteX20" fmla="*/ 11345987 w 11345987"/>
              <a:gd name="connsiteY20" fmla="*/ 5164656 h 5164656"/>
              <a:gd name="connsiteX21" fmla="*/ 0 w 11345987"/>
              <a:gd name="connsiteY21" fmla="*/ 5164656 h 5164656"/>
              <a:gd name="connsiteX22" fmla="*/ 0 w 11345987"/>
              <a:gd name="connsiteY22" fmla="*/ 5053095 h 5164656"/>
              <a:gd name="connsiteX23" fmla="*/ 0 w 11345987"/>
              <a:gd name="connsiteY23" fmla="*/ 3463603 h 5164656"/>
              <a:gd name="connsiteX24" fmla="*/ 0 w 11345987"/>
              <a:gd name="connsiteY24" fmla="*/ 3283640 h 5164656"/>
              <a:gd name="connsiteX25" fmla="*/ 0 w 11345987"/>
              <a:gd name="connsiteY25" fmla="*/ 3022293 h 5164656"/>
              <a:gd name="connsiteX26" fmla="*/ 0 w 11345987"/>
              <a:gd name="connsiteY26" fmla="*/ 1252838 h 5164656"/>
              <a:gd name="connsiteX27" fmla="*/ 2 w 11345987"/>
              <a:gd name="connsiteY27" fmla="*/ 1252838 h 5164656"/>
              <a:gd name="connsiteX28" fmla="*/ 2 w 11345987"/>
              <a:gd name="connsiteY28" fmla="*/ 1034 h 5164656"/>
              <a:gd name="connsiteX29" fmla="*/ 228602 w 11345987"/>
              <a:gd name="connsiteY29" fmla="*/ 1034 h 5164656"/>
              <a:gd name="connsiteX30" fmla="*/ 2291790 w 11345987"/>
              <a:gd name="connsiteY30" fmla="*/ 1034 h 5164656"/>
              <a:gd name="connsiteX31" fmla="*/ 2520390 w 11345987"/>
              <a:gd name="connsiteY31" fmla="*/ 1034 h 5164656"/>
              <a:gd name="connsiteX32" fmla="*/ 7491380 w 11345987"/>
              <a:gd name="connsiteY32" fmla="*/ 1034 h 5164656"/>
              <a:gd name="connsiteX33" fmla="*/ 7514774 w 11345987"/>
              <a:gd name="connsiteY33" fmla="*/ 0 h 516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345987" h="5164656">
                <a:moveTo>
                  <a:pt x="7514774" y="0"/>
                </a:moveTo>
                <a:lnTo>
                  <a:pt x="7538169" y="1034"/>
                </a:lnTo>
                <a:lnTo>
                  <a:pt x="7719980" y="1034"/>
                </a:lnTo>
                <a:lnTo>
                  <a:pt x="7743374" y="0"/>
                </a:lnTo>
                <a:lnTo>
                  <a:pt x="7766768" y="1034"/>
                </a:lnTo>
                <a:lnTo>
                  <a:pt x="9783168" y="1034"/>
                </a:lnTo>
                <a:lnTo>
                  <a:pt x="9806562" y="0"/>
                </a:lnTo>
                <a:lnTo>
                  <a:pt x="9829957" y="1034"/>
                </a:lnTo>
                <a:lnTo>
                  <a:pt x="10011768" y="1034"/>
                </a:lnTo>
                <a:lnTo>
                  <a:pt x="10035162" y="0"/>
                </a:lnTo>
                <a:cubicBezTo>
                  <a:pt x="10668618" y="0"/>
                  <a:pt x="11197126" y="449327"/>
                  <a:pt x="11319356" y="1046648"/>
                </a:cubicBezTo>
                <a:lnTo>
                  <a:pt x="11340141" y="1252838"/>
                </a:lnTo>
                <a:lnTo>
                  <a:pt x="11345987" y="1252838"/>
                </a:lnTo>
                <a:lnTo>
                  <a:pt x="11345987" y="1310825"/>
                </a:lnTo>
                <a:lnTo>
                  <a:pt x="11345987" y="3022293"/>
                </a:lnTo>
                <a:lnTo>
                  <a:pt x="11345987" y="3080280"/>
                </a:lnTo>
                <a:lnTo>
                  <a:pt x="11345987" y="3283640"/>
                </a:lnTo>
                <a:lnTo>
                  <a:pt x="11345987" y="3463603"/>
                </a:lnTo>
                <a:lnTo>
                  <a:pt x="11345987" y="3521590"/>
                </a:lnTo>
                <a:lnTo>
                  <a:pt x="11345987" y="5053095"/>
                </a:lnTo>
                <a:lnTo>
                  <a:pt x="11345987" y="5164656"/>
                </a:lnTo>
                <a:lnTo>
                  <a:pt x="0" y="5164656"/>
                </a:lnTo>
                <a:lnTo>
                  <a:pt x="0" y="5053095"/>
                </a:lnTo>
                <a:lnTo>
                  <a:pt x="0" y="3463603"/>
                </a:lnTo>
                <a:lnTo>
                  <a:pt x="0" y="3283640"/>
                </a:lnTo>
                <a:lnTo>
                  <a:pt x="0" y="3022293"/>
                </a:lnTo>
                <a:lnTo>
                  <a:pt x="0" y="1252838"/>
                </a:lnTo>
                <a:lnTo>
                  <a:pt x="2" y="1252838"/>
                </a:lnTo>
                <a:lnTo>
                  <a:pt x="2" y="1034"/>
                </a:lnTo>
                <a:lnTo>
                  <a:pt x="228602" y="1034"/>
                </a:lnTo>
                <a:lnTo>
                  <a:pt x="2291790" y="1034"/>
                </a:lnTo>
                <a:lnTo>
                  <a:pt x="2520390" y="1034"/>
                </a:lnTo>
                <a:lnTo>
                  <a:pt x="7491380" y="1034"/>
                </a:lnTo>
                <a:lnTo>
                  <a:pt x="7514774" y="0"/>
                </a:lnTo>
                <a:close/>
              </a:path>
            </a:pathLst>
          </a:custGeom>
          <a:solidFill>
            <a:srgbClr val="61A1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EA6DAED-1EC0-EDA6-C6FD-BF39B7216134}"/>
              </a:ext>
            </a:extLst>
          </p:cNvPr>
          <p:cNvSpPr/>
          <p:nvPr/>
        </p:nvSpPr>
        <p:spPr>
          <a:xfrm>
            <a:off x="3295023" y="1716494"/>
            <a:ext cx="8896976" cy="5164656"/>
          </a:xfrm>
          <a:custGeom>
            <a:avLst/>
            <a:gdLst>
              <a:gd name="connsiteX0" fmla="*/ 1310825 w 8896976"/>
              <a:gd name="connsiteY0" fmla="*/ 0 h 5164656"/>
              <a:gd name="connsiteX1" fmla="*/ 1334219 w 8896976"/>
              <a:gd name="connsiteY1" fmla="*/ 1034 h 5164656"/>
              <a:gd name="connsiteX2" fmla="*/ 1516030 w 8896976"/>
              <a:gd name="connsiteY2" fmla="*/ 1034 h 5164656"/>
              <a:gd name="connsiteX3" fmla="*/ 1539425 w 8896976"/>
              <a:gd name="connsiteY3" fmla="*/ 0 h 5164656"/>
              <a:gd name="connsiteX4" fmla="*/ 1562819 w 8896976"/>
              <a:gd name="connsiteY4" fmla="*/ 1034 h 5164656"/>
              <a:gd name="connsiteX5" fmla="*/ 3579219 w 8896976"/>
              <a:gd name="connsiteY5" fmla="*/ 1034 h 5164656"/>
              <a:gd name="connsiteX6" fmla="*/ 3602613 w 8896976"/>
              <a:gd name="connsiteY6" fmla="*/ 0 h 5164656"/>
              <a:gd name="connsiteX7" fmla="*/ 3626007 w 8896976"/>
              <a:gd name="connsiteY7" fmla="*/ 1034 h 5164656"/>
              <a:gd name="connsiteX8" fmla="*/ 3807818 w 8896976"/>
              <a:gd name="connsiteY8" fmla="*/ 1034 h 5164656"/>
              <a:gd name="connsiteX9" fmla="*/ 3831213 w 8896976"/>
              <a:gd name="connsiteY9" fmla="*/ 0 h 5164656"/>
              <a:gd name="connsiteX10" fmla="*/ 3854607 w 8896976"/>
              <a:gd name="connsiteY10" fmla="*/ 1034 h 5164656"/>
              <a:gd name="connsiteX11" fmla="*/ 8825597 w 8896976"/>
              <a:gd name="connsiteY11" fmla="*/ 1034 h 5164656"/>
              <a:gd name="connsiteX12" fmla="*/ 8896976 w 8896976"/>
              <a:gd name="connsiteY12" fmla="*/ 1034 h 5164656"/>
              <a:gd name="connsiteX13" fmla="*/ 8896976 w 8896976"/>
              <a:gd name="connsiteY13" fmla="*/ 5164656 h 5164656"/>
              <a:gd name="connsiteX14" fmla="*/ 0 w 8896976"/>
              <a:gd name="connsiteY14" fmla="*/ 5164656 h 5164656"/>
              <a:gd name="connsiteX15" fmla="*/ 0 w 8896976"/>
              <a:gd name="connsiteY15" fmla="*/ 5053095 h 5164656"/>
              <a:gd name="connsiteX16" fmla="*/ 0 w 8896976"/>
              <a:gd name="connsiteY16" fmla="*/ 3521590 h 5164656"/>
              <a:gd name="connsiteX17" fmla="*/ 0 w 8896976"/>
              <a:gd name="connsiteY17" fmla="*/ 3463603 h 5164656"/>
              <a:gd name="connsiteX18" fmla="*/ 0 w 8896976"/>
              <a:gd name="connsiteY18" fmla="*/ 3283640 h 5164656"/>
              <a:gd name="connsiteX19" fmla="*/ 0 w 8896976"/>
              <a:gd name="connsiteY19" fmla="*/ 3080280 h 5164656"/>
              <a:gd name="connsiteX20" fmla="*/ 0 w 8896976"/>
              <a:gd name="connsiteY20" fmla="*/ 3022293 h 5164656"/>
              <a:gd name="connsiteX21" fmla="*/ 0 w 8896976"/>
              <a:gd name="connsiteY21" fmla="*/ 1310825 h 5164656"/>
              <a:gd name="connsiteX22" fmla="*/ 0 w 8896976"/>
              <a:gd name="connsiteY22" fmla="*/ 1252838 h 5164656"/>
              <a:gd name="connsiteX23" fmla="*/ 5846 w 8896976"/>
              <a:gd name="connsiteY23" fmla="*/ 1252838 h 5164656"/>
              <a:gd name="connsiteX24" fmla="*/ 26631 w 8896976"/>
              <a:gd name="connsiteY24" fmla="*/ 1046648 h 5164656"/>
              <a:gd name="connsiteX25" fmla="*/ 1310825 w 8896976"/>
              <a:gd name="connsiteY25" fmla="*/ 0 h 516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96976" h="5164656">
                <a:moveTo>
                  <a:pt x="1310825" y="0"/>
                </a:moveTo>
                <a:lnTo>
                  <a:pt x="1334219" y="1034"/>
                </a:lnTo>
                <a:lnTo>
                  <a:pt x="1516030" y="1034"/>
                </a:lnTo>
                <a:lnTo>
                  <a:pt x="1539425" y="0"/>
                </a:lnTo>
                <a:lnTo>
                  <a:pt x="1562819" y="1034"/>
                </a:lnTo>
                <a:lnTo>
                  <a:pt x="3579219" y="1034"/>
                </a:lnTo>
                <a:lnTo>
                  <a:pt x="3602613" y="0"/>
                </a:lnTo>
                <a:lnTo>
                  <a:pt x="3626007" y="1034"/>
                </a:lnTo>
                <a:lnTo>
                  <a:pt x="3807818" y="1034"/>
                </a:lnTo>
                <a:lnTo>
                  <a:pt x="3831213" y="0"/>
                </a:lnTo>
                <a:lnTo>
                  <a:pt x="3854607" y="1034"/>
                </a:lnTo>
                <a:lnTo>
                  <a:pt x="8825597" y="1034"/>
                </a:lnTo>
                <a:lnTo>
                  <a:pt x="8896976" y="1034"/>
                </a:lnTo>
                <a:lnTo>
                  <a:pt x="8896976" y="5164656"/>
                </a:lnTo>
                <a:lnTo>
                  <a:pt x="0" y="5164656"/>
                </a:lnTo>
                <a:lnTo>
                  <a:pt x="0" y="5053095"/>
                </a:lnTo>
                <a:lnTo>
                  <a:pt x="0" y="3521590"/>
                </a:lnTo>
                <a:lnTo>
                  <a:pt x="0" y="3463603"/>
                </a:lnTo>
                <a:lnTo>
                  <a:pt x="0" y="3283640"/>
                </a:lnTo>
                <a:lnTo>
                  <a:pt x="0" y="3080280"/>
                </a:lnTo>
                <a:lnTo>
                  <a:pt x="0" y="3022293"/>
                </a:lnTo>
                <a:lnTo>
                  <a:pt x="0" y="1310825"/>
                </a:lnTo>
                <a:lnTo>
                  <a:pt x="0" y="1252838"/>
                </a:lnTo>
                <a:lnTo>
                  <a:pt x="5846" y="1252838"/>
                </a:lnTo>
                <a:lnTo>
                  <a:pt x="26631" y="1046648"/>
                </a:lnTo>
                <a:cubicBezTo>
                  <a:pt x="148861" y="449327"/>
                  <a:pt x="677369" y="0"/>
                  <a:pt x="1310825" y="0"/>
                </a:cubicBezTo>
                <a:close/>
              </a:path>
            </a:pathLst>
          </a:custGeom>
          <a:solidFill>
            <a:srgbClr val="66C1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15">
            <a:extLst>
              <a:ext uri="{FF2B5EF4-FFF2-40B4-BE49-F238E27FC236}">
                <a16:creationId xmlns:a16="http://schemas.microsoft.com/office/drawing/2014/main" id="{D9D53C04-5F4A-D756-F0AC-C975CEC3FD6C}"/>
              </a:ext>
            </a:extLst>
          </p:cNvPr>
          <p:cNvSpPr>
            <a:spLocks noGrp="1"/>
          </p:cNvSpPr>
          <p:nvPr>
            <p:ph type="body" sz="quarter" idx="14" hasCustomPrompt="1"/>
          </p:nvPr>
        </p:nvSpPr>
        <p:spPr>
          <a:xfrm>
            <a:off x="3992171" y="2669664"/>
            <a:ext cx="7361629" cy="2593288"/>
          </a:xfrm>
          <a:prstGeom prst="rect">
            <a:avLst/>
          </a:prstGeom>
        </p:spPr>
        <p:txBody>
          <a:bodyPr>
            <a:noAutofit/>
          </a:bodyPr>
          <a:lstStyle>
            <a:lvl1pPr marL="0" indent="0">
              <a:lnSpc>
                <a:spcPts val="5500"/>
              </a:lnSpc>
              <a:buFontTx/>
              <a:buNone/>
              <a:defRPr sz="6000" b="1" i="0">
                <a:solidFill>
                  <a:schemeClr val="bg1"/>
                </a:solidFill>
                <a:latin typeface="Franklin Gothic Heavy" panose="020B0903020102020204" pitchFamily="34" charset="0"/>
                <a:cs typeface="Arial" panose="020B0604020202020204" pitchFamily="34" charset="0"/>
              </a:defRPr>
            </a:lvl1pPr>
          </a:lstStyle>
          <a:p>
            <a:pPr lvl="0"/>
            <a:r>
              <a:rPr lang="en-US" dirty="0"/>
              <a:t>Divider Page Headline</a:t>
            </a:r>
          </a:p>
        </p:txBody>
      </p:sp>
      <p:sp>
        <p:nvSpPr>
          <p:cNvPr id="14" name="Text Placeholder 13">
            <a:extLst>
              <a:ext uri="{FF2B5EF4-FFF2-40B4-BE49-F238E27FC236}">
                <a16:creationId xmlns:a16="http://schemas.microsoft.com/office/drawing/2014/main" id="{D5D27E0A-CDCE-6C70-7C1F-8B48A8ACEB59}"/>
              </a:ext>
            </a:extLst>
          </p:cNvPr>
          <p:cNvSpPr>
            <a:spLocks noGrp="1"/>
          </p:cNvSpPr>
          <p:nvPr>
            <p:ph type="body" sz="quarter" idx="13" hasCustomPrompt="1"/>
          </p:nvPr>
        </p:nvSpPr>
        <p:spPr>
          <a:xfrm>
            <a:off x="4017572" y="4252026"/>
            <a:ext cx="7361630" cy="2146268"/>
          </a:xfrm>
          <a:prstGeom prst="rect">
            <a:avLst/>
          </a:prstGeom>
          <a:noFill/>
        </p:spPr>
        <p:txBody>
          <a:bodyPr numCol="2">
            <a:noAutofit/>
          </a:bodyPr>
          <a:lstStyle>
            <a:lvl1pPr marL="0" indent="0">
              <a:lnSpc>
                <a:spcPts val="3200"/>
              </a:lnSpc>
              <a:buFontTx/>
              <a:buNone/>
              <a:defRPr lang="en-GB" b="0" i="0" u="none" strike="noStrike" smtClean="0">
                <a:solidFill>
                  <a:srgbClr val="0072BC"/>
                </a:solidFill>
                <a:effectLst/>
                <a:latin typeface="Franklin Gothic Book" panose="020B0503020102020204" pitchFamily="34" charset="0"/>
                <a:cs typeface="Arial" panose="020B0604020202020204" pitchFamily="34" charset="0"/>
              </a:defRPr>
            </a:lvl1pPr>
          </a:lstStyle>
          <a:p>
            <a:pPr lvl="0"/>
            <a:r>
              <a:rPr lang="en-US" dirty="0"/>
              <a:t>Sub head</a:t>
            </a:r>
          </a:p>
        </p:txBody>
      </p:sp>
      <p:pic>
        <p:nvPicPr>
          <p:cNvPr id="13" name="Picture 12">
            <a:extLst>
              <a:ext uri="{FF2B5EF4-FFF2-40B4-BE49-F238E27FC236}">
                <a16:creationId xmlns:a16="http://schemas.microsoft.com/office/drawing/2014/main" id="{E69CFF77-D771-629C-F642-AAA5FA70F412}"/>
              </a:ext>
            </a:extLst>
          </p:cNvPr>
          <p:cNvPicPr>
            <a:picLocks noChangeAspect="1"/>
          </p:cNvPicPr>
          <p:nvPr userDrawn="1"/>
        </p:nvPicPr>
        <p:blipFill>
          <a:blip r:embed="rId2"/>
          <a:stretch>
            <a:fillRect/>
          </a:stretch>
        </p:blipFill>
        <p:spPr>
          <a:xfrm>
            <a:off x="361608" y="5595358"/>
            <a:ext cx="1282176" cy="1179754"/>
          </a:xfrm>
          <a:prstGeom prst="rect">
            <a:avLst/>
          </a:prstGeom>
        </p:spPr>
      </p:pic>
      <p:pic>
        <p:nvPicPr>
          <p:cNvPr id="11" name="Picture 10">
            <a:extLst>
              <a:ext uri="{FF2B5EF4-FFF2-40B4-BE49-F238E27FC236}">
                <a16:creationId xmlns:a16="http://schemas.microsoft.com/office/drawing/2014/main" id="{84A93B7C-EF45-0FD3-118F-926F4472F463}"/>
              </a:ext>
            </a:extLst>
          </p:cNvPr>
          <p:cNvPicPr>
            <a:picLocks noChangeAspect="1"/>
          </p:cNvPicPr>
          <p:nvPr userDrawn="1"/>
        </p:nvPicPr>
        <p:blipFill rotWithShape="1">
          <a:blip r:embed="rId3">
            <a:alphaModFix amt="11000"/>
          </a:blip>
          <a:srcRect l="29675" t="1" r="56378" b="27827"/>
          <a:stretch/>
        </p:blipFill>
        <p:spPr>
          <a:xfrm>
            <a:off x="0" y="280468"/>
            <a:ext cx="3295023" cy="5141166"/>
          </a:xfrm>
          <a:prstGeom prst="rect">
            <a:avLst/>
          </a:prstGeom>
        </p:spPr>
      </p:pic>
    </p:spTree>
    <p:extLst>
      <p:ext uri="{BB962C8B-B14F-4D97-AF65-F5344CB8AC3E}">
        <p14:creationId xmlns:p14="http://schemas.microsoft.com/office/powerpoint/2010/main" val="358942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left)">
                                      <p:cBhvr>
                                        <p:cTn id="8" dur="500"/>
                                        <p:tgtEl>
                                          <p:spTgt spid="41"/>
                                        </p:tgtEl>
                                      </p:cBhvr>
                                    </p:animEffect>
                                  </p:childTnLst>
                                </p:cTn>
                              </p:par>
                              <p:par>
                                <p:cTn id="9" presetID="12" presetClass="entr" presetSubtype="2" fill="hold" grpId="0" nodeType="withEffect">
                                  <p:stCondLst>
                                    <p:cond delay="50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p:tgtEl>
                                          <p:spTgt spid="16">
                                            <p:txEl>
                                              <p:pRg st="0" end="0"/>
                                            </p:txEl>
                                          </p:spTgt>
                                        </p:tgtEl>
                                        <p:attrNameLst>
                                          <p:attrName>ppt_x</p:attrName>
                                        </p:attrNameLst>
                                      </p:cBhvr>
                                      <p:tavLst>
                                        <p:tav tm="0">
                                          <p:val>
                                            <p:strVal val="#ppt_x+#ppt_w*1.125000"/>
                                          </p:val>
                                        </p:tav>
                                        <p:tav tm="100000">
                                          <p:val>
                                            <p:strVal val="#ppt_x"/>
                                          </p:val>
                                        </p:tav>
                                      </p:tavLst>
                                    </p:anim>
                                    <p:animEffect transition="in" filter="wipe(left)">
                                      <p:cBhvr>
                                        <p:cTn id="12" dur="500"/>
                                        <p:tgtEl>
                                          <p:spTgt spid="16">
                                            <p:txEl>
                                              <p:pRg st="0" end="0"/>
                                            </p:txEl>
                                          </p:spTgt>
                                        </p:tgtEl>
                                      </p:cBhvr>
                                    </p:animEffect>
                                  </p:childTnLst>
                                </p:cTn>
                              </p:par>
                              <p:par>
                                <p:cTn id="13" presetID="12" presetClass="entr" presetSubtype="2" fill="hold" grpId="0" nodeType="withEffect">
                                  <p:stCondLst>
                                    <p:cond delay="50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additive="base">
                                        <p:cTn id="15" dur="500"/>
                                        <p:tgtEl>
                                          <p:spTgt spid="14">
                                            <p:txEl>
                                              <p:pRg st="0" end="0"/>
                                            </p:txEl>
                                          </p:spTgt>
                                        </p:tgtEl>
                                        <p:attrNameLst>
                                          <p:attrName>ppt_x</p:attrName>
                                        </p:attrNameLst>
                                      </p:cBhvr>
                                      <p:tavLst>
                                        <p:tav tm="0">
                                          <p:val>
                                            <p:strVal val="#ppt_x+#ppt_w*1.125000"/>
                                          </p:val>
                                        </p:tav>
                                        <p:tav tm="100000">
                                          <p:val>
                                            <p:strVal val="#ppt_x"/>
                                          </p:val>
                                        </p:tav>
                                      </p:tavLst>
                                    </p:anim>
                                    <p:animEffect transition="in" filter="wipe(left)">
                                      <p:cBhvr>
                                        <p:cTn id="1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6" grpId="0" build="p">
        <p:tmplLst>
          <p:tmpl lvl="1">
            <p:tnLst>
              <p:par>
                <p:cTn presetID="12" presetClass="entr" presetSubtype="2"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ppt_x</p:attrName>
                        </p:attrNameLst>
                      </p:cBhvr>
                      <p:tavLst>
                        <p:tav tm="0">
                          <p:val>
                            <p:strVal val="#ppt_x+#ppt_w*1.125000"/>
                          </p:val>
                        </p:tav>
                        <p:tav tm="100000">
                          <p:val>
                            <p:strVal val="#ppt_x"/>
                          </p:val>
                        </p:tav>
                      </p:tavLst>
                    </p:anim>
                    <p:animEffect transition="in" filter="wipe(left)">
                      <p:cBhvr>
                        <p:cTn dur="500"/>
                        <p:tgtEl>
                          <p:spTgt spid="16"/>
                        </p:tgtEl>
                      </p:cBhvr>
                    </p:animEffect>
                  </p:childTnLst>
                </p:cTn>
              </p:par>
            </p:tnLst>
          </p:tmpl>
        </p:tmplLst>
      </p:bldP>
      <p:bldP spid="14" grpId="0" build="p">
        <p:tmplLst>
          <p:tmpl lvl="1">
            <p:tnLst>
              <p:par>
                <p:cTn presetID="12" presetClass="entr" presetSubtype="2"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ppt_x</p:attrName>
                        </p:attrNameLst>
                      </p:cBhvr>
                      <p:tavLst>
                        <p:tav tm="0">
                          <p:val>
                            <p:strVal val="#ppt_x+#ppt_w*1.125000"/>
                          </p:val>
                        </p:tav>
                        <p:tav tm="100000">
                          <p:val>
                            <p:strVal val="#ppt_x"/>
                          </p:val>
                        </p:tav>
                      </p:tavLst>
                    </p:anim>
                    <p:animEffect transition="in" filter="wipe(left)">
                      <p:cBhvr>
                        <p:cTn dur="500"/>
                        <p:tgtEl>
                          <p:spTgt spid="14"/>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Divider page_NO Background">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BC639AF8-88A5-F4B7-993D-D30945AD958A}"/>
              </a:ext>
            </a:extLst>
          </p:cNvPr>
          <p:cNvSpPr/>
          <p:nvPr/>
        </p:nvSpPr>
        <p:spPr>
          <a:xfrm>
            <a:off x="-10160" y="280468"/>
            <a:ext cx="11345987" cy="5164656"/>
          </a:xfrm>
          <a:custGeom>
            <a:avLst/>
            <a:gdLst>
              <a:gd name="connsiteX0" fmla="*/ 7514774 w 11345987"/>
              <a:gd name="connsiteY0" fmla="*/ 0 h 5164656"/>
              <a:gd name="connsiteX1" fmla="*/ 7538169 w 11345987"/>
              <a:gd name="connsiteY1" fmla="*/ 1034 h 5164656"/>
              <a:gd name="connsiteX2" fmla="*/ 7719980 w 11345987"/>
              <a:gd name="connsiteY2" fmla="*/ 1034 h 5164656"/>
              <a:gd name="connsiteX3" fmla="*/ 7743374 w 11345987"/>
              <a:gd name="connsiteY3" fmla="*/ 0 h 5164656"/>
              <a:gd name="connsiteX4" fmla="*/ 7766768 w 11345987"/>
              <a:gd name="connsiteY4" fmla="*/ 1034 h 5164656"/>
              <a:gd name="connsiteX5" fmla="*/ 9783168 w 11345987"/>
              <a:gd name="connsiteY5" fmla="*/ 1034 h 5164656"/>
              <a:gd name="connsiteX6" fmla="*/ 9806562 w 11345987"/>
              <a:gd name="connsiteY6" fmla="*/ 0 h 5164656"/>
              <a:gd name="connsiteX7" fmla="*/ 9829957 w 11345987"/>
              <a:gd name="connsiteY7" fmla="*/ 1034 h 5164656"/>
              <a:gd name="connsiteX8" fmla="*/ 10011768 w 11345987"/>
              <a:gd name="connsiteY8" fmla="*/ 1034 h 5164656"/>
              <a:gd name="connsiteX9" fmla="*/ 10035162 w 11345987"/>
              <a:gd name="connsiteY9" fmla="*/ 0 h 5164656"/>
              <a:gd name="connsiteX10" fmla="*/ 11319356 w 11345987"/>
              <a:gd name="connsiteY10" fmla="*/ 1046648 h 5164656"/>
              <a:gd name="connsiteX11" fmla="*/ 11340141 w 11345987"/>
              <a:gd name="connsiteY11" fmla="*/ 1252838 h 5164656"/>
              <a:gd name="connsiteX12" fmla="*/ 11345987 w 11345987"/>
              <a:gd name="connsiteY12" fmla="*/ 1252838 h 5164656"/>
              <a:gd name="connsiteX13" fmla="*/ 11345987 w 11345987"/>
              <a:gd name="connsiteY13" fmla="*/ 1310825 h 5164656"/>
              <a:gd name="connsiteX14" fmla="*/ 11345987 w 11345987"/>
              <a:gd name="connsiteY14" fmla="*/ 3022293 h 5164656"/>
              <a:gd name="connsiteX15" fmla="*/ 11345987 w 11345987"/>
              <a:gd name="connsiteY15" fmla="*/ 3080280 h 5164656"/>
              <a:gd name="connsiteX16" fmla="*/ 11345987 w 11345987"/>
              <a:gd name="connsiteY16" fmla="*/ 3283640 h 5164656"/>
              <a:gd name="connsiteX17" fmla="*/ 11345987 w 11345987"/>
              <a:gd name="connsiteY17" fmla="*/ 3463603 h 5164656"/>
              <a:gd name="connsiteX18" fmla="*/ 11345987 w 11345987"/>
              <a:gd name="connsiteY18" fmla="*/ 3521590 h 5164656"/>
              <a:gd name="connsiteX19" fmla="*/ 11345987 w 11345987"/>
              <a:gd name="connsiteY19" fmla="*/ 5053095 h 5164656"/>
              <a:gd name="connsiteX20" fmla="*/ 11345987 w 11345987"/>
              <a:gd name="connsiteY20" fmla="*/ 5164656 h 5164656"/>
              <a:gd name="connsiteX21" fmla="*/ 0 w 11345987"/>
              <a:gd name="connsiteY21" fmla="*/ 5164656 h 5164656"/>
              <a:gd name="connsiteX22" fmla="*/ 0 w 11345987"/>
              <a:gd name="connsiteY22" fmla="*/ 5053095 h 5164656"/>
              <a:gd name="connsiteX23" fmla="*/ 0 w 11345987"/>
              <a:gd name="connsiteY23" fmla="*/ 3463603 h 5164656"/>
              <a:gd name="connsiteX24" fmla="*/ 0 w 11345987"/>
              <a:gd name="connsiteY24" fmla="*/ 3283640 h 5164656"/>
              <a:gd name="connsiteX25" fmla="*/ 0 w 11345987"/>
              <a:gd name="connsiteY25" fmla="*/ 3022293 h 5164656"/>
              <a:gd name="connsiteX26" fmla="*/ 0 w 11345987"/>
              <a:gd name="connsiteY26" fmla="*/ 1252838 h 5164656"/>
              <a:gd name="connsiteX27" fmla="*/ 2 w 11345987"/>
              <a:gd name="connsiteY27" fmla="*/ 1252838 h 5164656"/>
              <a:gd name="connsiteX28" fmla="*/ 2 w 11345987"/>
              <a:gd name="connsiteY28" fmla="*/ 1034 h 5164656"/>
              <a:gd name="connsiteX29" fmla="*/ 228602 w 11345987"/>
              <a:gd name="connsiteY29" fmla="*/ 1034 h 5164656"/>
              <a:gd name="connsiteX30" fmla="*/ 2291790 w 11345987"/>
              <a:gd name="connsiteY30" fmla="*/ 1034 h 5164656"/>
              <a:gd name="connsiteX31" fmla="*/ 2520390 w 11345987"/>
              <a:gd name="connsiteY31" fmla="*/ 1034 h 5164656"/>
              <a:gd name="connsiteX32" fmla="*/ 7491380 w 11345987"/>
              <a:gd name="connsiteY32" fmla="*/ 1034 h 5164656"/>
              <a:gd name="connsiteX33" fmla="*/ 7514774 w 11345987"/>
              <a:gd name="connsiteY33" fmla="*/ 0 h 516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345987" h="5164656">
                <a:moveTo>
                  <a:pt x="7514774" y="0"/>
                </a:moveTo>
                <a:lnTo>
                  <a:pt x="7538169" y="1034"/>
                </a:lnTo>
                <a:lnTo>
                  <a:pt x="7719980" y="1034"/>
                </a:lnTo>
                <a:lnTo>
                  <a:pt x="7743374" y="0"/>
                </a:lnTo>
                <a:lnTo>
                  <a:pt x="7766768" y="1034"/>
                </a:lnTo>
                <a:lnTo>
                  <a:pt x="9783168" y="1034"/>
                </a:lnTo>
                <a:lnTo>
                  <a:pt x="9806562" y="0"/>
                </a:lnTo>
                <a:lnTo>
                  <a:pt x="9829957" y="1034"/>
                </a:lnTo>
                <a:lnTo>
                  <a:pt x="10011768" y="1034"/>
                </a:lnTo>
                <a:lnTo>
                  <a:pt x="10035162" y="0"/>
                </a:lnTo>
                <a:cubicBezTo>
                  <a:pt x="10668618" y="0"/>
                  <a:pt x="11197126" y="449327"/>
                  <a:pt x="11319356" y="1046648"/>
                </a:cubicBezTo>
                <a:lnTo>
                  <a:pt x="11340141" y="1252838"/>
                </a:lnTo>
                <a:lnTo>
                  <a:pt x="11345987" y="1252838"/>
                </a:lnTo>
                <a:lnTo>
                  <a:pt x="11345987" y="1310825"/>
                </a:lnTo>
                <a:lnTo>
                  <a:pt x="11345987" y="3022293"/>
                </a:lnTo>
                <a:lnTo>
                  <a:pt x="11345987" y="3080280"/>
                </a:lnTo>
                <a:lnTo>
                  <a:pt x="11345987" y="3283640"/>
                </a:lnTo>
                <a:lnTo>
                  <a:pt x="11345987" y="3463603"/>
                </a:lnTo>
                <a:lnTo>
                  <a:pt x="11345987" y="3521590"/>
                </a:lnTo>
                <a:lnTo>
                  <a:pt x="11345987" y="5053095"/>
                </a:lnTo>
                <a:lnTo>
                  <a:pt x="11345987" y="5164656"/>
                </a:lnTo>
                <a:lnTo>
                  <a:pt x="0" y="5164656"/>
                </a:lnTo>
                <a:lnTo>
                  <a:pt x="0" y="5053095"/>
                </a:lnTo>
                <a:lnTo>
                  <a:pt x="0" y="3463603"/>
                </a:lnTo>
                <a:lnTo>
                  <a:pt x="0" y="3283640"/>
                </a:lnTo>
                <a:lnTo>
                  <a:pt x="0" y="3022293"/>
                </a:lnTo>
                <a:lnTo>
                  <a:pt x="0" y="1252838"/>
                </a:lnTo>
                <a:lnTo>
                  <a:pt x="2" y="1252838"/>
                </a:lnTo>
                <a:lnTo>
                  <a:pt x="2" y="1034"/>
                </a:lnTo>
                <a:lnTo>
                  <a:pt x="228602" y="1034"/>
                </a:lnTo>
                <a:lnTo>
                  <a:pt x="2291790" y="1034"/>
                </a:lnTo>
                <a:lnTo>
                  <a:pt x="2520390" y="1034"/>
                </a:lnTo>
                <a:lnTo>
                  <a:pt x="7491380" y="1034"/>
                </a:lnTo>
                <a:lnTo>
                  <a:pt x="7514774" y="0"/>
                </a:lnTo>
                <a:close/>
              </a:path>
            </a:pathLst>
          </a:custGeom>
          <a:solidFill>
            <a:srgbClr val="61A1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EA6DAED-1EC0-EDA6-C6FD-BF39B7216134}"/>
              </a:ext>
            </a:extLst>
          </p:cNvPr>
          <p:cNvSpPr/>
          <p:nvPr/>
        </p:nvSpPr>
        <p:spPr>
          <a:xfrm>
            <a:off x="3295023" y="1716494"/>
            <a:ext cx="8896976" cy="5164656"/>
          </a:xfrm>
          <a:custGeom>
            <a:avLst/>
            <a:gdLst>
              <a:gd name="connsiteX0" fmla="*/ 1310825 w 8896976"/>
              <a:gd name="connsiteY0" fmla="*/ 0 h 5164656"/>
              <a:gd name="connsiteX1" fmla="*/ 1334219 w 8896976"/>
              <a:gd name="connsiteY1" fmla="*/ 1034 h 5164656"/>
              <a:gd name="connsiteX2" fmla="*/ 1516030 w 8896976"/>
              <a:gd name="connsiteY2" fmla="*/ 1034 h 5164656"/>
              <a:gd name="connsiteX3" fmla="*/ 1539425 w 8896976"/>
              <a:gd name="connsiteY3" fmla="*/ 0 h 5164656"/>
              <a:gd name="connsiteX4" fmla="*/ 1562819 w 8896976"/>
              <a:gd name="connsiteY4" fmla="*/ 1034 h 5164656"/>
              <a:gd name="connsiteX5" fmla="*/ 3579219 w 8896976"/>
              <a:gd name="connsiteY5" fmla="*/ 1034 h 5164656"/>
              <a:gd name="connsiteX6" fmla="*/ 3602613 w 8896976"/>
              <a:gd name="connsiteY6" fmla="*/ 0 h 5164656"/>
              <a:gd name="connsiteX7" fmla="*/ 3626007 w 8896976"/>
              <a:gd name="connsiteY7" fmla="*/ 1034 h 5164656"/>
              <a:gd name="connsiteX8" fmla="*/ 3807818 w 8896976"/>
              <a:gd name="connsiteY8" fmla="*/ 1034 h 5164656"/>
              <a:gd name="connsiteX9" fmla="*/ 3831213 w 8896976"/>
              <a:gd name="connsiteY9" fmla="*/ 0 h 5164656"/>
              <a:gd name="connsiteX10" fmla="*/ 3854607 w 8896976"/>
              <a:gd name="connsiteY10" fmla="*/ 1034 h 5164656"/>
              <a:gd name="connsiteX11" fmla="*/ 8825597 w 8896976"/>
              <a:gd name="connsiteY11" fmla="*/ 1034 h 5164656"/>
              <a:gd name="connsiteX12" fmla="*/ 8896976 w 8896976"/>
              <a:gd name="connsiteY12" fmla="*/ 1034 h 5164656"/>
              <a:gd name="connsiteX13" fmla="*/ 8896976 w 8896976"/>
              <a:gd name="connsiteY13" fmla="*/ 5164656 h 5164656"/>
              <a:gd name="connsiteX14" fmla="*/ 0 w 8896976"/>
              <a:gd name="connsiteY14" fmla="*/ 5164656 h 5164656"/>
              <a:gd name="connsiteX15" fmla="*/ 0 w 8896976"/>
              <a:gd name="connsiteY15" fmla="*/ 5053095 h 5164656"/>
              <a:gd name="connsiteX16" fmla="*/ 0 w 8896976"/>
              <a:gd name="connsiteY16" fmla="*/ 3521590 h 5164656"/>
              <a:gd name="connsiteX17" fmla="*/ 0 w 8896976"/>
              <a:gd name="connsiteY17" fmla="*/ 3463603 h 5164656"/>
              <a:gd name="connsiteX18" fmla="*/ 0 w 8896976"/>
              <a:gd name="connsiteY18" fmla="*/ 3283640 h 5164656"/>
              <a:gd name="connsiteX19" fmla="*/ 0 w 8896976"/>
              <a:gd name="connsiteY19" fmla="*/ 3080280 h 5164656"/>
              <a:gd name="connsiteX20" fmla="*/ 0 w 8896976"/>
              <a:gd name="connsiteY20" fmla="*/ 3022293 h 5164656"/>
              <a:gd name="connsiteX21" fmla="*/ 0 w 8896976"/>
              <a:gd name="connsiteY21" fmla="*/ 1310825 h 5164656"/>
              <a:gd name="connsiteX22" fmla="*/ 0 w 8896976"/>
              <a:gd name="connsiteY22" fmla="*/ 1252838 h 5164656"/>
              <a:gd name="connsiteX23" fmla="*/ 5846 w 8896976"/>
              <a:gd name="connsiteY23" fmla="*/ 1252838 h 5164656"/>
              <a:gd name="connsiteX24" fmla="*/ 26631 w 8896976"/>
              <a:gd name="connsiteY24" fmla="*/ 1046648 h 5164656"/>
              <a:gd name="connsiteX25" fmla="*/ 1310825 w 8896976"/>
              <a:gd name="connsiteY25" fmla="*/ 0 h 516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96976" h="5164656">
                <a:moveTo>
                  <a:pt x="1310825" y="0"/>
                </a:moveTo>
                <a:lnTo>
                  <a:pt x="1334219" y="1034"/>
                </a:lnTo>
                <a:lnTo>
                  <a:pt x="1516030" y="1034"/>
                </a:lnTo>
                <a:lnTo>
                  <a:pt x="1539425" y="0"/>
                </a:lnTo>
                <a:lnTo>
                  <a:pt x="1562819" y="1034"/>
                </a:lnTo>
                <a:lnTo>
                  <a:pt x="3579219" y="1034"/>
                </a:lnTo>
                <a:lnTo>
                  <a:pt x="3602613" y="0"/>
                </a:lnTo>
                <a:lnTo>
                  <a:pt x="3626007" y="1034"/>
                </a:lnTo>
                <a:lnTo>
                  <a:pt x="3807818" y="1034"/>
                </a:lnTo>
                <a:lnTo>
                  <a:pt x="3831213" y="0"/>
                </a:lnTo>
                <a:lnTo>
                  <a:pt x="3854607" y="1034"/>
                </a:lnTo>
                <a:lnTo>
                  <a:pt x="8825597" y="1034"/>
                </a:lnTo>
                <a:lnTo>
                  <a:pt x="8896976" y="1034"/>
                </a:lnTo>
                <a:lnTo>
                  <a:pt x="8896976" y="5164656"/>
                </a:lnTo>
                <a:lnTo>
                  <a:pt x="0" y="5164656"/>
                </a:lnTo>
                <a:lnTo>
                  <a:pt x="0" y="5053095"/>
                </a:lnTo>
                <a:lnTo>
                  <a:pt x="0" y="3521590"/>
                </a:lnTo>
                <a:lnTo>
                  <a:pt x="0" y="3463603"/>
                </a:lnTo>
                <a:lnTo>
                  <a:pt x="0" y="3283640"/>
                </a:lnTo>
                <a:lnTo>
                  <a:pt x="0" y="3080280"/>
                </a:lnTo>
                <a:lnTo>
                  <a:pt x="0" y="3022293"/>
                </a:lnTo>
                <a:lnTo>
                  <a:pt x="0" y="1310825"/>
                </a:lnTo>
                <a:lnTo>
                  <a:pt x="0" y="1252838"/>
                </a:lnTo>
                <a:lnTo>
                  <a:pt x="5846" y="1252838"/>
                </a:lnTo>
                <a:lnTo>
                  <a:pt x="26631" y="1046648"/>
                </a:lnTo>
                <a:cubicBezTo>
                  <a:pt x="148861" y="449327"/>
                  <a:pt x="677369" y="0"/>
                  <a:pt x="1310825" y="0"/>
                </a:cubicBezTo>
                <a:close/>
              </a:path>
            </a:pathLst>
          </a:custGeom>
          <a:solidFill>
            <a:srgbClr val="66C1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15">
            <a:extLst>
              <a:ext uri="{FF2B5EF4-FFF2-40B4-BE49-F238E27FC236}">
                <a16:creationId xmlns:a16="http://schemas.microsoft.com/office/drawing/2014/main" id="{D9D53C04-5F4A-D756-F0AC-C975CEC3FD6C}"/>
              </a:ext>
            </a:extLst>
          </p:cNvPr>
          <p:cNvSpPr>
            <a:spLocks noGrp="1"/>
          </p:cNvSpPr>
          <p:nvPr>
            <p:ph type="body" sz="quarter" idx="14" hasCustomPrompt="1"/>
          </p:nvPr>
        </p:nvSpPr>
        <p:spPr>
          <a:xfrm>
            <a:off x="3992171" y="2669664"/>
            <a:ext cx="7361629" cy="2593288"/>
          </a:xfrm>
          <a:prstGeom prst="rect">
            <a:avLst/>
          </a:prstGeom>
        </p:spPr>
        <p:txBody>
          <a:bodyPr>
            <a:noAutofit/>
          </a:bodyPr>
          <a:lstStyle>
            <a:lvl1pPr marL="0" indent="0">
              <a:lnSpc>
                <a:spcPts val="5500"/>
              </a:lnSpc>
              <a:buFontTx/>
              <a:buNone/>
              <a:defRPr sz="6000" b="0" i="0">
                <a:solidFill>
                  <a:schemeClr val="bg1"/>
                </a:solidFill>
                <a:latin typeface="Franklin Gothic Heavy" panose="020B0903020102020204" pitchFamily="34" charset="0"/>
                <a:cs typeface="Arial" panose="020B0604020202020204" pitchFamily="34" charset="0"/>
              </a:defRPr>
            </a:lvl1pPr>
          </a:lstStyle>
          <a:p>
            <a:pPr lvl="0"/>
            <a:r>
              <a:rPr lang="en-US" dirty="0"/>
              <a:t>Divider Page Headline</a:t>
            </a:r>
          </a:p>
        </p:txBody>
      </p:sp>
      <p:sp>
        <p:nvSpPr>
          <p:cNvPr id="14" name="Text Placeholder 13">
            <a:extLst>
              <a:ext uri="{FF2B5EF4-FFF2-40B4-BE49-F238E27FC236}">
                <a16:creationId xmlns:a16="http://schemas.microsoft.com/office/drawing/2014/main" id="{D5D27E0A-CDCE-6C70-7C1F-8B48A8ACEB59}"/>
              </a:ext>
            </a:extLst>
          </p:cNvPr>
          <p:cNvSpPr>
            <a:spLocks noGrp="1"/>
          </p:cNvSpPr>
          <p:nvPr>
            <p:ph type="body" sz="quarter" idx="13" hasCustomPrompt="1"/>
          </p:nvPr>
        </p:nvSpPr>
        <p:spPr>
          <a:xfrm>
            <a:off x="4017572" y="4252026"/>
            <a:ext cx="7361630" cy="2146268"/>
          </a:xfrm>
          <a:prstGeom prst="rect">
            <a:avLst/>
          </a:prstGeom>
          <a:noFill/>
        </p:spPr>
        <p:txBody>
          <a:bodyPr numCol="2">
            <a:noAutofit/>
          </a:bodyPr>
          <a:lstStyle>
            <a:lvl1pPr marL="0" indent="0">
              <a:lnSpc>
                <a:spcPts val="3200"/>
              </a:lnSpc>
              <a:buFontTx/>
              <a:buNone/>
              <a:defRPr lang="en-GB" b="0" i="0" u="none" strike="noStrike" smtClean="0">
                <a:solidFill>
                  <a:srgbClr val="0072BC"/>
                </a:solidFill>
                <a:effectLst/>
                <a:latin typeface="Franklin Gothic Book" panose="020B0503020102020204" pitchFamily="34" charset="0"/>
                <a:cs typeface="Arial" panose="020B0604020202020204" pitchFamily="34" charset="0"/>
              </a:defRPr>
            </a:lvl1pPr>
          </a:lstStyle>
          <a:p>
            <a:pPr lvl="0"/>
            <a:r>
              <a:rPr lang="en-US" dirty="0"/>
              <a:t>Sub head</a:t>
            </a:r>
          </a:p>
        </p:txBody>
      </p:sp>
      <p:pic>
        <p:nvPicPr>
          <p:cNvPr id="10" name="Picture 9">
            <a:extLst>
              <a:ext uri="{FF2B5EF4-FFF2-40B4-BE49-F238E27FC236}">
                <a16:creationId xmlns:a16="http://schemas.microsoft.com/office/drawing/2014/main" id="{C3EC1971-519C-AE68-C16C-0C2CA9B89840}"/>
              </a:ext>
            </a:extLst>
          </p:cNvPr>
          <p:cNvPicPr>
            <a:picLocks noChangeAspect="1"/>
          </p:cNvPicPr>
          <p:nvPr userDrawn="1"/>
        </p:nvPicPr>
        <p:blipFill>
          <a:blip r:embed="rId2"/>
          <a:stretch>
            <a:fillRect/>
          </a:stretch>
        </p:blipFill>
        <p:spPr>
          <a:xfrm>
            <a:off x="361608" y="5595358"/>
            <a:ext cx="1282176" cy="1179754"/>
          </a:xfrm>
          <a:prstGeom prst="rect">
            <a:avLst/>
          </a:prstGeom>
        </p:spPr>
      </p:pic>
    </p:spTree>
    <p:extLst>
      <p:ext uri="{BB962C8B-B14F-4D97-AF65-F5344CB8AC3E}">
        <p14:creationId xmlns:p14="http://schemas.microsoft.com/office/powerpoint/2010/main" val="34556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left)">
                                      <p:cBhvr>
                                        <p:cTn id="8" dur="500"/>
                                        <p:tgtEl>
                                          <p:spTgt spid="41"/>
                                        </p:tgtEl>
                                      </p:cBhvr>
                                    </p:animEffect>
                                  </p:childTnLst>
                                </p:cTn>
                              </p:par>
                              <p:par>
                                <p:cTn id="9" presetID="12" presetClass="entr" presetSubtype="2" fill="hold" grpId="0" nodeType="withEffect">
                                  <p:stCondLst>
                                    <p:cond delay="50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p:tgtEl>
                                          <p:spTgt spid="16">
                                            <p:txEl>
                                              <p:pRg st="0" end="0"/>
                                            </p:txEl>
                                          </p:spTgt>
                                        </p:tgtEl>
                                        <p:attrNameLst>
                                          <p:attrName>ppt_x</p:attrName>
                                        </p:attrNameLst>
                                      </p:cBhvr>
                                      <p:tavLst>
                                        <p:tav tm="0">
                                          <p:val>
                                            <p:strVal val="#ppt_x+#ppt_w*1.125000"/>
                                          </p:val>
                                        </p:tav>
                                        <p:tav tm="100000">
                                          <p:val>
                                            <p:strVal val="#ppt_x"/>
                                          </p:val>
                                        </p:tav>
                                      </p:tavLst>
                                    </p:anim>
                                    <p:animEffect transition="in" filter="wipe(left)">
                                      <p:cBhvr>
                                        <p:cTn id="12" dur="500"/>
                                        <p:tgtEl>
                                          <p:spTgt spid="16">
                                            <p:txEl>
                                              <p:pRg st="0" end="0"/>
                                            </p:txEl>
                                          </p:spTgt>
                                        </p:tgtEl>
                                      </p:cBhvr>
                                    </p:animEffect>
                                  </p:childTnLst>
                                </p:cTn>
                              </p:par>
                              <p:par>
                                <p:cTn id="13" presetID="12" presetClass="entr" presetSubtype="2" fill="hold" grpId="0" nodeType="withEffect">
                                  <p:stCondLst>
                                    <p:cond delay="50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additive="base">
                                        <p:cTn id="15" dur="500"/>
                                        <p:tgtEl>
                                          <p:spTgt spid="14">
                                            <p:txEl>
                                              <p:pRg st="0" end="0"/>
                                            </p:txEl>
                                          </p:spTgt>
                                        </p:tgtEl>
                                        <p:attrNameLst>
                                          <p:attrName>ppt_x</p:attrName>
                                        </p:attrNameLst>
                                      </p:cBhvr>
                                      <p:tavLst>
                                        <p:tav tm="0">
                                          <p:val>
                                            <p:strVal val="#ppt_x+#ppt_w*1.125000"/>
                                          </p:val>
                                        </p:tav>
                                        <p:tav tm="100000">
                                          <p:val>
                                            <p:strVal val="#ppt_x"/>
                                          </p:val>
                                        </p:tav>
                                      </p:tavLst>
                                    </p:anim>
                                    <p:animEffect transition="in" filter="wipe(left)">
                                      <p:cBhvr>
                                        <p:cTn id="1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6" grpId="0" build="p">
        <p:tmplLst>
          <p:tmpl lvl="1">
            <p:tnLst>
              <p:par>
                <p:cTn presetID="12" presetClass="entr" presetSubtype="2"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ppt_x</p:attrName>
                        </p:attrNameLst>
                      </p:cBhvr>
                      <p:tavLst>
                        <p:tav tm="0">
                          <p:val>
                            <p:strVal val="#ppt_x+#ppt_w*1.125000"/>
                          </p:val>
                        </p:tav>
                        <p:tav tm="100000">
                          <p:val>
                            <p:strVal val="#ppt_x"/>
                          </p:val>
                        </p:tav>
                      </p:tavLst>
                    </p:anim>
                    <p:animEffect transition="in" filter="wipe(left)">
                      <p:cBhvr>
                        <p:cTn dur="500"/>
                        <p:tgtEl>
                          <p:spTgt spid="16"/>
                        </p:tgtEl>
                      </p:cBhvr>
                    </p:animEffect>
                  </p:childTnLst>
                </p:cTn>
              </p:par>
            </p:tnLst>
          </p:tmpl>
        </p:tmplLst>
      </p:bldP>
      <p:bldP spid="14" grpId="0" build="p">
        <p:tmplLst>
          <p:tmpl lvl="1">
            <p:tnLst>
              <p:par>
                <p:cTn presetID="12" presetClass="entr" presetSubtype="2"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ppt_x</p:attrName>
                        </p:attrNameLst>
                      </p:cBhvr>
                      <p:tavLst>
                        <p:tav tm="0">
                          <p:val>
                            <p:strVal val="#ppt_x+#ppt_w*1.125000"/>
                          </p:val>
                        </p:tav>
                        <p:tav tm="100000">
                          <p:val>
                            <p:strVal val="#ppt_x"/>
                          </p:val>
                        </p:tav>
                      </p:tavLst>
                    </p:anim>
                    <p:animEffect transition="in" filter="wipe(left)">
                      <p:cBhvr>
                        <p:cTn dur="500"/>
                        <p:tgtEl>
                          <p:spTgt spid="1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D89C88-AA26-9B2C-0EA8-CBEADDB99B8E}"/>
              </a:ext>
            </a:extLst>
          </p:cNvPr>
          <p:cNvPicPr>
            <a:picLocks noChangeAspect="1"/>
          </p:cNvPicPr>
          <p:nvPr userDrawn="1"/>
        </p:nvPicPr>
        <p:blipFill rotWithShape="1">
          <a:blip r:embed="rId2">
            <a:alphaModFix amt="11000"/>
          </a:blip>
          <a:srcRect l="22981" t="1" r="25375" b="27827"/>
          <a:stretch/>
        </p:blipFill>
        <p:spPr>
          <a:xfrm>
            <a:off x="-10160" y="1789987"/>
            <a:ext cx="12202160" cy="5141166"/>
          </a:xfrm>
          <a:prstGeom prst="rect">
            <a:avLst/>
          </a:prstGeom>
        </p:spPr>
      </p:pic>
      <p:pic>
        <p:nvPicPr>
          <p:cNvPr id="4" name="Picture 3">
            <a:extLst>
              <a:ext uri="{FF2B5EF4-FFF2-40B4-BE49-F238E27FC236}">
                <a16:creationId xmlns:a16="http://schemas.microsoft.com/office/drawing/2014/main" id="{B5D5D7C3-F082-4AA7-A593-569E86EF5CF7}"/>
              </a:ext>
            </a:extLst>
          </p:cNvPr>
          <p:cNvPicPr>
            <a:picLocks noChangeAspect="1"/>
          </p:cNvPicPr>
          <p:nvPr userDrawn="1"/>
        </p:nvPicPr>
        <p:blipFill>
          <a:blip r:embed="rId3"/>
          <a:stretch>
            <a:fillRect/>
          </a:stretch>
        </p:blipFill>
        <p:spPr>
          <a:xfrm>
            <a:off x="361608" y="5595358"/>
            <a:ext cx="1282176" cy="1179754"/>
          </a:xfrm>
          <a:prstGeom prst="rect">
            <a:avLst/>
          </a:prstGeom>
        </p:spPr>
      </p:pic>
      <p:sp>
        <p:nvSpPr>
          <p:cNvPr id="26" name="Picture Placeholder 25">
            <a:extLst>
              <a:ext uri="{FF2B5EF4-FFF2-40B4-BE49-F238E27FC236}">
                <a16:creationId xmlns:a16="http://schemas.microsoft.com/office/drawing/2014/main" id="{4D142862-1DAD-5779-4F40-5762D6D408D7}"/>
              </a:ext>
            </a:extLst>
          </p:cNvPr>
          <p:cNvSpPr>
            <a:spLocks noGrp="1"/>
          </p:cNvSpPr>
          <p:nvPr>
            <p:ph type="pic" sz="quarter" idx="15"/>
          </p:nvPr>
        </p:nvSpPr>
        <p:spPr>
          <a:xfrm>
            <a:off x="6291610" y="1538522"/>
            <a:ext cx="5828693" cy="3480340"/>
          </a:xfrm>
          <a:custGeom>
            <a:avLst/>
            <a:gdLst>
              <a:gd name="connsiteX0" fmla="*/ 1406567 w 5822951"/>
              <a:gd name="connsiteY0" fmla="*/ 0 h 3436938"/>
              <a:gd name="connsiteX1" fmla="*/ 5747648 w 5822951"/>
              <a:gd name="connsiteY1" fmla="*/ 0 h 3436938"/>
              <a:gd name="connsiteX2" fmla="*/ 5822951 w 5822951"/>
              <a:gd name="connsiteY2" fmla="*/ 75303 h 3436938"/>
              <a:gd name="connsiteX3" fmla="*/ 5822951 w 5822951"/>
              <a:gd name="connsiteY3" fmla="*/ 3436938 h 3436938"/>
              <a:gd name="connsiteX4" fmla="*/ 0 w 5822951"/>
              <a:gd name="connsiteY4" fmla="*/ 3436938 h 3436938"/>
              <a:gd name="connsiteX5" fmla="*/ 0 w 5822951"/>
              <a:gd name="connsiteY5" fmla="*/ 1406567 h 3436938"/>
              <a:gd name="connsiteX6" fmla="*/ 1406567 w 5822951"/>
              <a:gd name="connsiteY6" fmla="*/ 0 h 3436938"/>
              <a:gd name="connsiteX0" fmla="*/ 1406567 w 5849845"/>
              <a:gd name="connsiteY0" fmla="*/ 0 h 3436938"/>
              <a:gd name="connsiteX1" fmla="*/ 5747648 w 5849845"/>
              <a:gd name="connsiteY1" fmla="*/ 0 h 3436938"/>
              <a:gd name="connsiteX2" fmla="*/ 5849845 w 5849845"/>
              <a:gd name="connsiteY2" fmla="*/ 209774 h 3436938"/>
              <a:gd name="connsiteX3" fmla="*/ 5822951 w 5849845"/>
              <a:gd name="connsiteY3" fmla="*/ 3436938 h 3436938"/>
              <a:gd name="connsiteX4" fmla="*/ 0 w 5849845"/>
              <a:gd name="connsiteY4" fmla="*/ 3436938 h 3436938"/>
              <a:gd name="connsiteX5" fmla="*/ 0 w 5849845"/>
              <a:gd name="connsiteY5" fmla="*/ 1406567 h 3436938"/>
              <a:gd name="connsiteX6" fmla="*/ 1406567 w 5849845"/>
              <a:gd name="connsiteY6" fmla="*/ 0 h 3436938"/>
              <a:gd name="connsiteX0" fmla="*/ 1406567 w 5855224"/>
              <a:gd name="connsiteY0" fmla="*/ 13447 h 3450385"/>
              <a:gd name="connsiteX1" fmla="*/ 5855224 w 5855224"/>
              <a:gd name="connsiteY1" fmla="*/ 0 h 3450385"/>
              <a:gd name="connsiteX2" fmla="*/ 5849845 w 5855224"/>
              <a:gd name="connsiteY2" fmla="*/ 223221 h 3450385"/>
              <a:gd name="connsiteX3" fmla="*/ 5822951 w 5855224"/>
              <a:gd name="connsiteY3" fmla="*/ 3450385 h 3450385"/>
              <a:gd name="connsiteX4" fmla="*/ 0 w 5855224"/>
              <a:gd name="connsiteY4" fmla="*/ 3450385 h 3450385"/>
              <a:gd name="connsiteX5" fmla="*/ 0 w 5855224"/>
              <a:gd name="connsiteY5" fmla="*/ 1420014 h 3450385"/>
              <a:gd name="connsiteX6" fmla="*/ 1406567 w 5855224"/>
              <a:gd name="connsiteY6" fmla="*/ 13447 h 3450385"/>
              <a:gd name="connsiteX0" fmla="*/ 1406567 w 5849845"/>
              <a:gd name="connsiteY0" fmla="*/ 7872 h 3444810"/>
              <a:gd name="connsiteX1" fmla="*/ 5827346 w 5849845"/>
              <a:gd name="connsiteY1" fmla="*/ 0 h 3444810"/>
              <a:gd name="connsiteX2" fmla="*/ 5849845 w 5849845"/>
              <a:gd name="connsiteY2" fmla="*/ 217646 h 3444810"/>
              <a:gd name="connsiteX3" fmla="*/ 5822951 w 5849845"/>
              <a:gd name="connsiteY3" fmla="*/ 3444810 h 3444810"/>
              <a:gd name="connsiteX4" fmla="*/ 0 w 5849845"/>
              <a:gd name="connsiteY4" fmla="*/ 3444810 h 3444810"/>
              <a:gd name="connsiteX5" fmla="*/ 0 w 5849845"/>
              <a:gd name="connsiteY5" fmla="*/ 1414439 h 3444810"/>
              <a:gd name="connsiteX6" fmla="*/ 1406567 w 5849845"/>
              <a:gd name="connsiteY6" fmla="*/ 7872 h 3444810"/>
              <a:gd name="connsiteX0" fmla="*/ 1406567 w 5844270"/>
              <a:gd name="connsiteY0" fmla="*/ 7872 h 3444810"/>
              <a:gd name="connsiteX1" fmla="*/ 5827346 w 5844270"/>
              <a:gd name="connsiteY1" fmla="*/ 0 h 3444810"/>
              <a:gd name="connsiteX2" fmla="*/ 5844270 w 5844270"/>
              <a:gd name="connsiteY2" fmla="*/ 351460 h 3444810"/>
              <a:gd name="connsiteX3" fmla="*/ 5822951 w 5844270"/>
              <a:gd name="connsiteY3" fmla="*/ 3444810 h 3444810"/>
              <a:gd name="connsiteX4" fmla="*/ 0 w 5844270"/>
              <a:gd name="connsiteY4" fmla="*/ 3444810 h 3444810"/>
              <a:gd name="connsiteX5" fmla="*/ 0 w 5844270"/>
              <a:gd name="connsiteY5" fmla="*/ 1414439 h 3444810"/>
              <a:gd name="connsiteX6" fmla="*/ 1406567 w 5844270"/>
              <a:gd name="connsiteY6" fmla="*/ 7872 h 3444810"/>
              <a:gd name="connsiteX0" fmla="*/ 1406567 w 5844270"/>
              <a:gd name="connsiteY0" fmla="*/ 7872 h 3444810"/>
              <a:gd name="connsiteX1" fmla="*/ 5827346 w 5844270"/>
              <a:gd name="connsiteY1" fmla="*/ 0 h 3444810"/>
              <a:gd name="connsiteX2" fmla="*/ 5844270 w 5844270"/>
              <a:gd name="connsiteY2" fmla="*/ 351460 h 3444810"/>
              <a:gd name="connsiteX3" fmla="*/ 5822951 w 5844270"/>
              <a:gd name="connsiteY3" fmla="*/ 3444810 h 3444810"/>
              <a:gd name="connsiteX4" fmla="*/ 0 w 5844270"/>
              <a:gd name="connsiteY4" fmla="*/ 3444810 h 3444810"/>
              <a:gd name="connsiteX5" fmla="*/ 0 w 5844270"/>
              <a:gd name="connsiteY5" fmla="*/ 1414439 h 3444810"/>
              <a:gd name="connsiteX6" fmla="*/ 1406567 w 5844270"/>
              <a:gd name="connsiteY6" fmla="*/ 7872 h 3444810"/>
              <a:gd name="connsiteX0" fmla="*/ 1406567 w 5854603"/>
              <a:gd name="connsiteY0" fmla="*/ 7872 h 3455435"/>
              <a:gd name="connsiteX1" fmla="*/ 5827346 w 5854603"/>
              <a:gd name="connsiteY1" fmla="*/ 0 h 3455435"/>
              <a:gd name="connsiteX2" fmla="*/ 5844270 w 5854603"/>
              <a:gd name="connsiteY2" fmla="*/ 351460 h 3455435"/>
              <a:gd name="connsiteX3" fmla="*/ 5853232 w 5854603"/>
              <a:gd name="connsiteY3" fmla="*/ 3455435 h 3455435"/>
              <a:gd name="connsiteX4" fmla="*/ 0 w 5854603"/>
              <a:gd name="connsiteY4" fmla="*/ 3444810 h 3455435"/>
              <a:gd name="connsiteX5" fmla="*/ 0 w 5854603"/>
              <a:gd name="connsiteY5" fmla="*/ 1414439 h 3455435"/>
              <a:gd name="connsiteX6" fmla="*/ 1406567 w 5854603"/>
              <a:gd name="connsiteY6" fmla="*/ 7872 h 3455435"/>
              <a:gd name="connsiteX0" fmla="*/ 1406567 w 5854603"/>
              <a:gd name="connsiteY0" fmla="*/ 7872 h 3455435"/>
              <a:gd name="connsiteX1" fmla="*/ 5852580 w 5854603"/>
              <a:gd name="connsiteY1" fmla="*/ 0 h 3455435"/>
              <a:gd name="connsiteX2" fmla="*/ 5844270 w 5854603"/>
              <a:gd name="connsiteY2" fmla="*/ 351460 h 3455435"/>
              <a:gd name="connsiteX3" fmla="*/ 5853232 w 5854603"/>
              <a:gd name="connsiteY3" fmla="*/ 3455435 h 3455435"/>
              <a:gd name="connsiteX4" fmla="*/ 0 w 5854603"/>
              <a:gd name="connsiteY4" fmla="*/ 3444810 h 3455435"/>
              <a:gd name="connsiteX5" fmla="*/ 0 w 5854603"/>
              <a:gd name="connsiteY5" fmla="*/ 1414439 h 3455435"/>
              <a:gd name="connsiteX6" fmla="*/ 1406567 w 5854603"/>
              <a:gd name="connsiteY6" fmla="*/ 7872 h 3455435"/>
              <a:gd name="connsiteX0" fmla="*/ 1406567 w 5854916"/>
              <a:gd name="connsiteY0" fmla="*/ 7872 h 3455435"/>
              <a:gd name="connsiteX1" fmla="*/ 5852580 w 5854916"/>
              <a:gd name="connsiteY1" fmla="*/ 0 h 3455435"/>
              <a:gd name="connsiteX2" fmla="*/ 5849317 w 5854916"/>
              <a:gd name="connsiteY2" fmla="*/ 1589350 h 3455435"/>
              <a:gd name="connsiteX3" fmla="*/ 5853232 w 5854916"/>
              <a:gd name="connsiteY3" fmla="*/ 3455435 h 3455435"/>
              <a:gd name="connsiteX4" fmla="*/ 0 w 5854916"/>
              <a:gd name="connsiteY4" fmla="*/ 3444810 h 3455435"/>
              <a:gd name="connsiteX5" fmla="*/ 0 w 5854916"/>
              <a:gd name="connsiteY5" fmla="*/ 1414439 h 3455435"/>
              <a:gd name="connsiteX6" fmla="*/ 1406567 w 5854916"/>
              <a:gd name="connsiteY6" fmla="*/ 7872 h 34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916" h="3455435">
                <a:moveTo>
                  <a:pt x="1406567" y="7872"/>
                </a:moveTo>
                <a:lnTo>
                  <a:pt x="5852580" y="0"/>
                </a:lnTo>
                <a:cubicBezTo>
                  <a:pt x="5851492" y="529783"/>
                  <a:pt x="5850405" y="1059567"/>
                  <a:pt x="5849317" y="1589350"/>
                </a:cubicBezTo>
                <a:cubicBezTo>
                  <a:pt x="5842211" y="2637194"/>
                  <a:pt x="5860338" y="2424318"/>
                  <a:pt x="5853232" y="3455435"/>
                </a:cubicBezTo>
                <a:lnTo>
                  <a:pt x="0" y="3444810"/>
                </a:lnTo>
                <a:lnTo>
                  <a:pt x="0" y="1414439"/>
                </a:lnTo>
                <a:cubicBezTo>
                  <a:pt x="0" y="637613"/>
                  <a:pt x="629741" y="7872"/>
                  <a:pt x="1406567" y="7872"/>
                </a:cubicBezTo>
                <a:close/>
              </a:path>
            </a:pathLst>
          </a:custGeo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D5D27E0A-CDCE-6C70-7C1F-8B48A8ACEB59}"/>
              </a:ext>
            </a:extLst>
          </p:cNvPr>
          <p:cNvSpPr>
            <a:spLocks noGrp="1"/>
          </p:cNvSpPr>
          <p:nvPr>
            <p:ph type="body" sz="quarter" idx="13" hasCustomPrompt="1"/>
          </p:nvPr>
        </p:nvSpPr>
        <p:spPr>
          <a:xfrm>
            <a:off x="361608" y="1289305"/>
            <a:ext cx="5640263" cy="4415028"/>
          </a:xfrm>
          <a:prstGeom prst="rect">
            <a:avLst/>
          </a:prstGeom>
        </p:spPr>
        <p:txBody>
          <a:bodyPr>
            <a:noAutofit/>
          </a:bodyPr>
          <a:lstStyle>
            <a:lvl1pPr marL="0" indent="0">
              <a:lnSpc>
                <a:spcPts val="3200"/>
              </a:lnSpc>
              <a:buFontTx/>
              <a:buNone/>
              <a:defRPr lang="en-GB" sz="2100" b="0" i="0" u="none" strike="noStrike" smtClean="0">
                <a:solidFill>
                  <a:srgbClr val="0072BC"/>
                </a:solidFill>
                <a:effectLst/>
                <a:latin typeface="Franklin Gothic Book" panose="020B0503020102020204" pitchFamily="34" charset="0"/>
              </a:defRPr>
            </a:lvl1pPr>
          </a:lstStyle>
          <a:p>
            <a:pPr lvl="0"/>
            <a:r>
              <a:rPr lang="en-US" dirty="0"/>
              <a:t>Body copy goes here</a:t>
            </a:r>
          </a:p>
        </p:txBody>
      </p:sp>
      <p:sp>
        <p:nvSpPr>
          <p:cNvPr id="2" name="Slide Number Placeholder 1">
            <a:extLst>
              <a:ext uri="{FF2B5EF4-FFF2-40B4-BE49-F238E27FC236}">
                <a16:creationId xmlns:a16="http://schemas.microsoft.com/office/drawing/2014/main" id="{EAA0A7EF-0F24-E4B4-6A3B-3F57AB176A37}"/>
              </a:ext>
            </a:extLst>
          </p:cNvPr>
          <p:cNvSpPr>
            <a:spLocks noGrp="1"/>
          </p:cNvSpPr>
          <p:nvPr>
            <p:ph type="sldNum" sz="quarter" idx="16"/>
          </p:nvPr>
        </p:nvSpPr>
        <p:spPr>
          <a:xfrm>
            <a:off x="8632722" y="6221786"/>
            <a:ext cx="2848077" cy="365125"/>
          </a:xfrm>
        </p:spPr>
        <p:txBody>
          <a:bodyPr/>
          <a:lstStyle/>
          <a:p>
            <a:fld id="{561BC62F-29D4-3646-B8AE-ECD588CDD817}" type="slidenum">
              <a:rPr lang="en-US" smtClean="0"/>
              <a:pPr/>
              <a:t>‹#›</a:t>
            </a:fld>
            <a:endParaRPr lang="en-US" dirty="0"/>
          </a:p>
        </p:txBody>
      </p:sp>
      <p:sp>
        <p:nvSpPr>
          <p:cNvPr id="9" name="Freeform 11">
            <a:extLst>
              <a:ext uri="{FF2B5EF4-FFF2-40B4-BE49-F238E27FC236}">
                <a16:creationId xmlns:a16="http://schemas.microsoft.com/office/drawing/2014/main" id="{4E335F1F-8AAB-412D-8462-0F4B51C3F6C8}"/>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10" name="Text Placeholder 15">
            <a:extLst>
              <a:ext uri="{FF2B5EF4-FFF2-40B4-BE49-F238E27FC236}">
                <a16:creationId xmlns:a16="http://schemas.microsoft.com/office/drawing/2014/main" id="{4D6F10B5-8EF9-4042-9AA8-22AF2E6B4943}"/>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0850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par>
                                <p:cTn id="8" presetID="22" presetClass="entr" presetSubtype="8" fill="hold" grpId="0" nodeType="withEffect" nodePh="1">
                                  <p:stCondLst>
                                    <p:cond delay="500"/>
                                  </p:stCondLst>
                                  <p:endCondLst>
                                    <p:cond evt="begin" delay="0">
                                      <p:tn val="8"/>
                                    </p:cond>
                                  </p:end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22" presetClass="entr" presetSubtype="8"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0"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inal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8231F3-8C52-52ED-951C-2275129DD941}"/>
              </a:ext>
            </a:extLst>
          </p:cNvPr>
          <p:cNvPicPr>
            <a:picLocks noChangeAspect="1"/>
          </p:cNvPicPr>
          <p:nvPr userDrawn="1"/>
        </p:nvPicPr>
        <p:blipFill>
          <a:blip r:embed="rId2"/>
          <a:stretch>
            <a:fillRect/>
          </a:stretch>
        </p:blipFill>
        <p:spPr>
          <a:xfrm>
            <a:off x="8869264" y="323386"/>
            <a:ext cx="3038123" cy="1177679"/>
          </a:xfrm>
          <a:prstGeom prst="rect">
            <a:avLst/>
          </a:prstGeom>
        </p:spPr>
      </p:pic>
      <p:sp>
        <p:nvSpPr>
          <p:cNvPr id="13" name="Freeform 12">
            <a:extLst>
              <a:ext uri="{FF2B5EF4-FFF2-40B4-BE49-F238E27FC236}">
                <a16:creationId xmlns:a16="http://schemas.microsoft.com/office/drawing/2014/main" id="{BD19576F-F531-AF8B-DB01-5247D2A1EB25}"/>
              </a:ext>
            </a:extLst>
          </p:cNvPr>
          <p:cNvSpPr/>
          <p:nvPr/>
        </p:nvSpPr>
        <p:spPr>
          <a:xfrm>
            <a:off x="0" y="1576160"/>
            <a:ext cx="9054199" cy="4186465"/>
          </a:xfrm>
          <a:custGeom>
            <a:avLst/>
            <a:gdLst>
              <a:gd name="connsiteX0" fmla="*/ 0 w 9054199"/>
              <a:gd name="connsiteY0" fmla="*/ 0 h 4186465"/>
              <a:gd name="connsiteX1" fmla="*/ 228600 w 9054199"/>
              <a:gd name="connsiteY1" fmla="*/ 0 h 4186465"/>
              <a:gd name="connsiteX2" fmla="*/ 8825599 w 9054199"/>
              <a:gd name="connsiteY2" fmla="*/ 0 h 4186465"/>
              <a:gd name="connsiteX3" fmla="*/ 9054199 w 9054199"/>
              <a:gd name="connsiteY3" fmla="*/ 0 h 4186465"/>
              <a:gd name="connsiteX4" fmla="*/ 9054199 w 9054199"/>
              <a:gd name="connsiteY4" fmla="*/ 902825 h 4186465"/>
              <a:gd name="connsiteX5" fmla="*/ 9054199 w 9054199"/>
              <a:gd name="connsiteY5" fmla="*/ 1972815 h 4186465"/>
              <a:gd name="connsiteX6" fmla="*/ 9054199 w 9054199"/>
              <a:gd name="connsiteY6" fmla="*/ 2030802 h 4186465"/>
              <a:gd name="connsiteX7" fmla="*/ 9054199 w 9054199"/>
              <a:gd name="connsiteY7" fmla="*/ 2875640 h 4186465"/>
              <a:gd name="connsiteX8" fmla="*/ 9054199 w 9054199"/>
              <a:gd name="connsiteY8" fmla="*/ 2933627 h 4186465"/>
              <a:gd name="connsiteX9" fmla="*/ 9048353 w 9054199"/>
              <a:gd name="connsiteY9" fmla="*/ 2933627 h 4186465"/>
              <a:gd name="connsiteX10" fmla="*/ 9027568 w 9054199"/>
              <a:gd name="connsiteY10" fmla="*/ 3139817 h 4186465"/>
              <a:gd name="connsiteX11" fmla="*/ 7743374 w 9054199"/>
              <a:gd name="connsiteY11" fmla="*/ 4186465 h 4186465"/>
              <a:gd name="connsiteX12" fmla="*/ 7719980 w 9054199"/>
              <a:gd name="connsiteY12" fmla="*/ 4185431 h 4186465"/>
              <a:gd name="connsiteX13" fmla="*/ 7538169 w 9054199"/>
              <a:gd name="connsiteY13" fmla="*/ 4185431 h 4186465"/>
              <a:gd name="connsiteX14" fmla="*/ 7514774 w 9054199"/>
              <a:gd name="connsiteY14" fmla="*/ 4186465 h 4186465"/>
              <a:gd name="connsiteX15" fmla="*/ 7491380 w 9054199"/>
              <a:gd name="connsiteY15" fmla="*/ 4185431 h 4186465"/>
              <a:gd name="connsiteX16" fmla="*/ 228602 w 9054199"/>
              <a:gd name="connsiteY16" fmla="*/ 4185431 h 4186465"/>
              <a:gd name="connsiteX17" fmla="*/ 2 w 9054199"/>
              <a:gd name="connsiteY17" fmla="*/ 4185431 h 4186465"/>
              <a:gd name="connsiteX18" fmla="*/ 2 w 9054199"/>
              <a:gd name="connsiteY18" fmla="*/ 3282606 h 4186465"/>
              <a:gd name="connsiteX19" fmla="*/ 2 w 9054199"/>
              <a:gd name="connsiteY19" fmla="*/ 2933627 h 4186465"/>
              <a:gd name="connsiteX20" fmla="*/ 0 w 9054199"/>
              <a:gd name="connsiteY20" fmla="*/ 2933627 h 4186465"/>
              <a:gd name="connsiteX21" fmla="*/ 0 w 9054199"/>
              <a:gd name="connsiteY21" fmla="*/ 2030802 h 4186465"/>
              <a:gd name="connsiteX22" fmla="*/ 0 w 9054199"/>
              <a:gd name="connsiteY22" fmla="*/ 902825 h 418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54199" h="4186465">
                <a:moveTo>
                  <a:pt x="0" y="0"/>
                </a:moveTo>
                <a:lnTo>
                  <a:pt x="228600" y="0"/>
                </a:lnTo>
                <a:lnTo>
                  <a:pt x="8825599" y="0"/>
                </a:lnTo>
                <a:lnTo>
                  <a:pt x="9054199" y="0"/>
                </a:lnTo>
                <a:lnTo>
                  <a:pt x="9054199" y="902825"/>
                </a:lnTo>
                <a:lnTo>
                  <a:pt x="9054199" y="1972815"/>
                </a:lnTo>
                <a:lnTo>
                  <a:pt x="9054199" y="2030802"/>
                </a:lnTo>
                <a:lnTo>
                  <a:pt x="9054199" y="2875640"/>
                </a:lnTo>
                <a:lnTo>
                  <a:pt x="9054199" y="2933627"/>
                </a:lnTo>
                <a:lnTo>
                  <a:pt x="9048353" y="2933627"/>
                </a:lnTo>
                <a:lnTo>
                  <a:pt x="9027568" y="3139817"/>
                </a:lnTo>
                <a:cubicBezTo>
                  <a:pt x="8905338" y="3737138"/>
                  <a:pt x="8376830" y="4186465"/>
                  <a:pt x="7743374" y="4186465"/>
                </a:cubicBezTo>
                <a:lnTo>
                  <a:pt x="7719980" y="4185431"/>
                </a:lnTo>
                <a:lnTo>
                  <a:pt x="7538169" y="4185431"/>
                </a:lnTo>
                <a:lnTo>
                  <a:pt x="7514774" y="4186465"/>
                </a:lnTo>
                <a:lnTo>
                  <a:pt x="7491380" y="4185431"/>
                </a:lnTo>
                <a:lnTo>
                  <a:pt x="228602" y="4185431"/>
                </a:lnTo>
                <a:lnTo>
                  <a:pt x="2" y="4185431"/>
                </a:lnTo>
                <a:lnTo>
                  <a:pt x="2" y="3282606"/>
                </a:lnTo>
                <a:lnTo>
                  <a:pt x="2" y="2933627"/>
                </a:lnTo>
                <a:lnTo>
                  <a:pt x="0" y="2933627"/>
                </a:lnTo>
                <a:lnTo>
                  <a:pt x="0" y="2030802"/>
                </a:lnTo>
                <a:lnTo>
                  <a:pt x="0" y="902825"/>
                </a:lnTo>
                <a:close/>
              </a:path>
            </a:pathLst>
          </a:custGeom>
          <a:solidFill>
            <a:srgbClr val="61A1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40">
            <a:extLst>
              <a:ext uri="{FF2B5EF4-FFF2-40B4-BE49-F238E27FC236}">
                <a16:creationId xmlns:a16="http://schemas.microsoft.com/office/drawing/2014/main" id="{66BF9F12-E05F-3A5D-1911-553590F6289E}"/>
              </a:ext>
            </a:extLst>
          </p:cNvPr>
          <p:cNvSpPr>
            <a:spLocks noGrp="1"/>
          </p:cNvSpPr>
          <p:nvPr>
            <p:ph type="body" sz="quarter" idx="13" hasCustomPrompt="1"/>
          </p:nvPr>
        </p:nvSpPr>
        <p:spPr>
          <a:xfrm>
            <a:off x="2407023" y="2813200"/>
            <a:ext cx="5967299" cy="1606400"/>
          </a:xfrm>
          <a:prstGeom prst="rect">
            <a:avLst/>
          </a:prstGeom>
        </p:spPr>
        <p:txBody>
          <a:bodyPr>
            <a:noAutofit/>
          </a:bodyPr>
          <a:lstStyle>
            <a:lvl1pPr marL="0" indent="0">
              <a:buFontTx/>
              <a:buNone/>
              <a:defRPr sz="8000" b="1" i="0">
                <a:solidFill>
                  <a:schemeClr val="bg1"/>
                </a:solidFill>
                <a:latin typeface="Franklin Gothic Demi" panose="020B0603020102020204" pitchFamily="34" charset="0"/>
                <a:cs typeface="Arial" panose="020B0604020202020204" pitchFamily="34" charset="0"/>
              </a:defRPr>
            </a:lvl1pPr>
          </a:lstStyle>
          <a:p>
            <a:pPr lvl="0"/>
            <a:r>
              <a:rPr lang="en-GB" dirty="0"/>
              <a:t>Thank you</a:t>
            </a:r>
          </a:p>
        </p:txBody>
      </p:sp>
      <p:sp>
        <p:nvSpPr>
          <p:cNvPr id="12" name="Freeform 11">
            <a:extLst>
              <a:ext uri="{FF2B5EF4-FFF2-40B4-BE49-F238E27FC236}">
                <a16:creationId xmlns:a16="http://schemas.microsoft.com/office/drawing/2014/main" id="{C9273969-EFE7-5593-ABFB-2E40CCDF1D17}"/>
              </a:ext>
            </a:extLst>
          </p:cNvPr>
          <p:cNvSpPr/>
          <p:nvPr userDrawn="1"/>
        </p:nvSpPr>
        <p:spPr>
          <a:xfrm>
            <a:off x="8374322" y="5228634"/>
            <a:ext cx="3817678" cy="1652516"/>
          </a:xfrm>
          <a:custGeom>
            <a:avLst/>
            <a:gdLst>
              <a:gd name="connsiteX0" fmla="*/ 1310825 w 3817678"/>
              <a:gd name="connsiteY0" fmla="*/ 0 h 1652516"/>
              <a:gd name="connsiteX1" fmla="*/ 1334219 w 3817678"/>
              <a:gd name="connsiteY1" fmla="*/ 1034 h 1652516"/>
              <a:gd name="connsiteX2" fmla="*/ 1516030 w 3817678"/>
              <a:gd name="connsiteY2" fmla="*/ 1034 h 1652516"/>
              <a:gd name="connsiteX3" fmla="*/ 1539425 w 3817678"/>
              <a:gd name="connsiteY3" fmla="*/ 0 h 1652516"/>
              <a:gd name="connsiteX4" fmla="*/ 1562819 w 3817678"/>
              <a:gd name="connsiteY4" fmla="*/ 1034 h 1652516"/>
              <a:gd name="connsiteX5" fmla="*/ 3817678 w 3817678"/>
              <a:gd name="connsiteY5" fmla="*/ 1034 h 1652516"/>
              <a:gd name="connsiteX6" fmla="*/ 3817678 w 3817678"/>
              <a:gd name="connsiteY6" fmla="*/ 1652516 h 1652516"/>
              <a:gd name="connsiteX7" fmla="*/ 0 w 3817678"/>
              <a:gd name="connsiteY7" fmla="*/ 1652516 h 1652516"/>
              <a:gd name="connsiteX8" fmla="*/ 0 w 3817678"/>
              <a:gd name="connsiteY8" fmla="*/ 1310825 h 1652516"/>
              <a:gd name="connsiteX9" fmla="*/ 0 w 3817678"/>
              <a:gd name="connsiteY9" fmla="*/ 1252838 h 1652516"/>
              <a:gd name="connsiteX10" fmla="*/ 5846 w 3817678"/>
              <a:gd name="connsiteY10" fmla="*/ 1252838 h 1652516"/>
              <a:gd name="connsiteX11" fmla="*/ 26631 w 3817678"/>
              <a:gd name="connsiteY11" fmla="*/ 1046648 h 1652516"/>
              <a:gd name="connsiteX12" fmla="*/ 1310825 w 3817678"/>
              <a:gd name="connsiteY12" fmla="*/ 0 h 165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7678" h="1652516">
                <a:moveTo>
                  <a:pt x="1310825" y="0"/>
                </a:moveTo>
                <a:lnTo>
                  <a:pt x="1334219" y="1034"/>
                </a:lnTo>
                <a:lnTo>
                  <a:pt x="1516030" y="1034"/>
                </a:lnTo>
                <a:lnTo>
                  <a:pt x="1539425" y="0"/>
                </a:lnTo>
                <a:lnTo>
                  <a:pt x="1562819" y="1034"/>
                </a:lnTo>
                <a:lnTo>
                  <a:pt x="3817678" y="1034"/>
                </a:lnTo>
                <a:lnTo>
                  <a:pt x="3817678" y="1652516"/>
                </a:lnTo>
                <a:lnTo>
                  <a:pt x="0" y="1652516"/>
                </a:lnTo>
                <a:lnTo>
                  <a:pt x="0" y="1310825"/>
                </a:lnTo>
                <a:lnTo>
                  <a:pt x="0" y="1252838"/>
                </a:lnTo>
                <a:lnTo>
                  <a:pt x="5846" y="1252838"/>
                </a:lnTo>
                <a:lnTo>
                  <a:pt x="26631" y="1046648"/>
                </a:lnTo>
                <a:cubicBezTo>
                  <a:pt x="148861" y="449327"/>
                  <a:pt x="677369" y="0"/>
                  <a:pt x="131082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3567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 calcmode="lin" valueType="num">
                                      <p:cBhvr additive="base">
                                        <p:cTn id="11" dur="500"/>
                                        <p:tgtEl>
                                          <p:spTgt spid="41">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41">
                                            <p:txEl>
                                              <p:pRg st="0" end="0"/>
                                            </p:txEl>
                                          </p:spTgt>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ppt_x</p:attrName>
                                        </p:attrNameLst>
                                      </p:cBhvr>
                                      <p:tavLst>
                                        <p:tav tm="0">
                                          <p:val>
                                            <p:strVal val="#ppt_x-#ppt_w*1.125000"/>
                                          </p:val>
                                        </p:tav>
                                        <p:tav tm="100000">
                                          <p:val>
                                            <p:strVal val="#ppt_x"/>
                                          </p:val>
                                        </p:tav>
                                      </p:tavLst>
                                    </p:anim>
                                    <p:animEffect transition="in" filter="wipe(righ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41" grpId="0" build="p">
        <p:tmplLst>
          <p:tmpl lvl="1">
            <p:tnLst>
              <p:par>
                <p:cTn presetID="12" presetClass="entr" presetSubtype="8"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p:tgtEl>
                          <p:spTgt spid="41"/>
                        </p:tgtEl>
                        <p:attrNameLst>
                          <p:attrName>ppt_x</p:attrName>
                        </p:attrNameLst>
                      </p:cBhvr>
                      <p:tavLst>
                        <p:tav tm="0">
                          <p:val>
                            <p:strVal val="#ppt_x-#ppt_w*1.125000"/>
                          </p:val>
                        </p:tav>
                        <p:tav tm="100000">
                          <p:val>
                            <p:strVal val="#ppt_x"/>
                          </p:val>
                        </p:tav>
                      </p:tavLst>
                    </p:anim>
                    <p:animEffect transition="in" filter="wipe(right)">
                      <p:cBhvr>
                        <p:cTn dur="500"/>
                        <p:tgtEl>
                          <p:spTgt spid="4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genda Slide_1">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521C5879-0240-8248-9AAA-8B852302C185}"/>
              </a:ext>
            </a:extLst>
          </p:cNvPr>
          <p:cNvSpPr>
            <a:spLocks noGrp="1"/>
          </p:cNvSpPr>
          <p:nvPr>
            <p:ph type="body" sz="quarter" idx="10" hasCustomPrompt="1"/>
          </p:nvPr>
        </p:nvSpPr>
        <p:spPr>
          <a:xfrm>
            <a:off x="719667" y="3429001"/>
            <a:ext cx="5376333"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i="0">
                <a:latin typeface="Cera Pro Macmillan"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Agenda subtitle</a:t>
            </a:r>
          </a:p>
        </p:txBody>
      </p:sp>
      <p:sp>
        <p:nvSpPr>
          <p:cNvPr id="6" name="Text Placeholder 8">
            <a:extLst>
              <a:ext uri="{FF2B5EF4-FFF2-40B4-BE49-F238E27FC236}">
                <a16:creationId xmlns:a16="http://schemas.microsoft.com/office/drawing/2014/main" id="{40817A61-905C-6240-9A49-88942C5FA9C9}"/>
              </a:ext>
            </a:extLst>
          </p:cNvPr>
          <p:cNvSpPr>
            <a:spLocks noGrp="1"/>
          </p:cNvSpPr>
          <p:nvPr>
            <p:ph type="body" sz="quarter" idx="11" hasCustomPrompt="1"/>
          </p:nvPr>
        </p:nvSpPr>
        <p:spPr>
          <a:xfrm>
            <a:off x="7958616" y="2525290"/>
            <a:ext cx="2926401" cy="1011767"/>
          </a:xfrm>
          <a:prstGeom prst="rect">
            <a:avLst/>
          </a:prstGeom>
        </p:spPr>
        <p:txBody>
          <a:bodyPr/>
          <a:lstStyle>
            <a:lvl1pPr marL="0" indent="0" algn="l">
              <a:buNone/>
              <a:defRPr sz="2133" b="0" i="0">
                <a:latin typeface="Cera Pro Macmillan Light" pitchFamily="2" charset="0"/>
              </a:defRPr>
            </a:lvl1pPr>
          </a:lstStyle>
          <a:p>
            <a:pPr lvl="0"/>
            <a:r>
              <a:rPr lang="en-US" dirty="0"/>
              <a:t>Agenda items</a:t>
            </a:r>
          </a:p>
        </p:txBody>
      </p:sp>
      <p:sp>
        <p:nvSpPr>
          <p:cNvPr id="7" name="Slide Number Placeholder 5">
            <a:extLst>
              <a:ext uri="{FF2B5EF4-FFF2-40B4-BE49-F238E27FC236}">
                <a16:creationId xmlns:a16="http://schemas.microsoft.com/office/drawing/2014/main" id="{A2DDEB20-3869-3847-898B-BCA24CEFEE45}"/>
              </a:ext>
            </a:extLst>
          </p:cNvPr>
          <p:cNvSpPr>
            <a:spLocks noGrp="1"/>
          </p:cNvSpPr>
          <p:nvPr>
            <p:ph type="sldNum" sz="quarter" idx="4"/>
          </p:nvPr>
        </p:nvSpPr>
        <p:spPr>
          <a:xfrm>
            <a:off x="9843436" y="6419975"/>
            <a:ext cx="2176379" cy="289680"/>
          </a:xfrm>
          <a:prstGeom prst="rect">
            <a:avLst/>
          </a:prstGeom>
        </p:spPr>
        <p:txBody>
          <a:bodyPr/>
          <a:lstStyle>
            <a:lvl1pPr algn="r">
              <a:defRPr sz="1333" baseline="0">
                <a:solidFill>
                  <a:srgbClr val="008A26"/>
                </a:solidFill>
              </a:defRPr>
            </a:lvl1pPr>
          </a:lstStyle>
          <a:p>
            <a:fld id="{EAD1CAA2-85BA-9A44-88A0-508439A2FD79}" type="slidenum">
              <a:rPr lang="en-US" smtClean="0"/>
              <a:pPr/>
              <a:t>‹#›</a:t>
            </a:fld>
            <a:endParaRPr lang="en-US" dirty="0"/>
          </a:p>
        </p:txBody>
      </p:sp>
      <p:sp>
        <p:nvSpPr>
          <p:cNvPr id="5" name="Title 2">
            <a:extLst>
              <a:ext uri="{FF2B5EF4-FFF2-40B4-BE49-F238E27FC236}">
                <a16:creationId xmlns:a16="http://schemas.microsoft.com/office/drawing/2014/main" id="{277B1D0B-5430-184C-8333-A0FD641C1220}"/>
              </a:ext>
            </a:extLst>
          </p:cNvPr>
          <p:cNvSpPr txBox="1">
            <a:spLocks/>
          </p:cNvSpPr>
          <p:nvPr userDrawn="1"/>
        </p:nvSpPr>
        <p:spPr>
          <a:xfrm>
            <a:off x="737893" y="2525467"/>
            <a:ext cx="5358108" cy="829773"/>
          </a:xfrm>
          <a:prstGeom prst="rect">
            <a:avLst/>
          </a:prstGeom>
        </p:spPr>
        <p:txBody>
          <a:bodyPr/>
          <a:lstStyle>
            <a:lvl1pPr algn="l" defTabSz="685800" rtl="0" eaLnBrk="1" latinLnBrk="0" hangingPunct="1">
              <a:lnSpc>
                <a:spcPct val="90000"/>
              </a:lnSpc>
              <a:spcBef>
                <a:spcPct val="0"/>
              </a:spcBef>
              <a:buNone/>
              <a:defRPr sz="3200" b="0" i="0" kern="1200">
                <a:solidFill>
                  <a:schemeClr val="bg1"/>
                </a:solidFill>
                <a:latin typeface="Cera Pro Macmillan Black" pitchFamily="2" charset="0"/>
                <a:ea typeface="+mj-ea"/>
                <a:cs typeface="+mj-cs"/>
              </a:defRPr>
            </a:lvl1pPr>
          </a:lstStyle>
          <a:p>
            <a:r>
              <a:rPr lang="en-US" sz="4267" dirty="0"/>
              <a:t>Agenda</a:t>
            </a:r>
          </a:p>
        </p:txBody>
      </p:sp>
    </p:spTree>
    <p:extLst>
      <p:ext uri="{BB962C8B-B14F-4D97-AF65-F5344CB8AC3E}">
        <p14:creationId xmlns:p14="http://schemas.microsoft.com/office/powerpoint/2010/main" val="127312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BB3B012-73F3-E14D-A0A0-EAAC3C8AA513}"/>
              </a:ext>
            </a:extLst>
          </p:cNvPr>
          <p:cNvSpPr txBox="1">
            <a:spLocks/>
          </p:cNvSpPr>
          <p:nvPr userDrawn="1"/>
        </p:nvSpPr>
        <p:spPr>
          <a:xfrm>
            <a:off x="2118198" y="3717033"/>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dirty="0">
              <a:latin typeface="Cera Pro Macmillan Light" pitchFamily="2" charset="0"/>
            </a:endParaRPr>
          </a:p>
        </p:txBody>
      </p:sp>
      <p:sp>
        <p:nvSpPr>
          <p:cNvPr id="9" name="Text Placeholder 8">
            <a:extLst>
              <a:ext uri="{FF2B5EF4-FFF2-40B4-BE49-F238E27FC236}">
                <a16:creationId xmlns:a16="http://schemas.microsoft.com/office/drawing/2014/main" id="{57A04DE5-B3D4-B148-B5A6-642834B44404}"/>
              </a:ext>
            </a:extLst>
          </p:cNvPr>
          <p:cNvSpPr>
            <a:spLocks noGrp="1"/>
          </p:cNvSpPr>
          <p:nvPr>
            <p:ph type="body" sz="quarter" idx="10" hasCustomPrompt="1"/>
          </p:nvPr>
        </p:nvSpPr>
        <p:spPr>
          <a:xfrm>
            <a:off x="3018367" y="3242060"/>
            <a:ext cx="6155267" cy="556219"/>
          </a:xfrm>
          <a:prstGeom prst="rect">
            <a:avLst/>
          </a:prstGeom>
        </p:spPr>
        <p:txBody>
          <a:bodyPr/>
          <a:lstStyle>
            <a:lvl1pPr marL="0" indent="0" algn="ctr">
              <a:buNone/>
              <a:defRPr b="1" i="0">
                <a:latin typeface="Cera Pro Macmillan" pitchFamily="2" charset="0"/>
              </a:defRPr>
            </a:lvl1pPr>
          </a:lstStyle>
          <a:p>
            <a:pPr lvl="0"/>
            <a:r>
              <a:rPr lang="en-US" dirty="0"/>
              <a:t>Presentation sub-title if required</a:t>
            </a:r>
          </a:p>
        </p:txBody>
      </p:sp>
      <p:sp>
        <p:nvSpPr>
          <p:cNvPr id="5" name="Text Placeholder 8">
            <a:extLst>
              <a:ext uri="{FF2B5EF4-FFF2-40B4-BE49-F238E27FC236}">
                <a16:creationId xmlns:a16="http://schemas.microsoft.com/office/drawing/2014/main" id="{FEBA8BA3-223C-1A47-B8D6-5B1D0D1B52E2}"/>
              </a:ext>
            </a:extLst>
          </p:cNvPr>
          <p:cNvSpPr>
            <a:spLocks noGrp="1"/>
          </p:cNvSpPr>
          <p:nvPr>
            <p:ph type="body" sz="quarter" idx="11" hasCustomPrompt="1"/>
          </p:nvPr>
        </p:nvSpPr>
        <p:spPr>
          <a:xfrm>
            <a:off x="4632798" y="4119630"/>
            <a:ext cx="2926401" cy="482517"/>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bg1"/>
                </a:solidFill>
                <a:latin typeface="Cera Pro Macmillan Light" pitchFamily="2" charset="0"/>
              </a:defRPr>
            </a:lvl1pPr>
          </a:lstStyle>
          <a:p>
            <a:r>
              <a:rPr lang="en-US" dirty="0"/>
              <a:t>Presentation date</a:t>
            </a:r>
          </a:p>
        </p:txBody>
      </p:sp>
      <p:sp>
        <p:nvSpPr>
          <p:cNvPr id="8" name="Title 2">
            <a:extLst>
              <a:ext uri="{FF2B5EF4-FFF2-40B4-BE49-F238E27FC236}">
                <a16:creationId xmlns:a16="http://schemas.microsoft.com/office/drawing/2014/main" id="{536C497E-179C-C44B-95B9-FC6453A8A743}"/>
              </a:ext>
            </a:extLst>
          </p:cNvPr>
          <p:cNvSpPr>
            <a:spLocks noGrp="1"/>
          </p:cNvSpPr>
          <p:nvPr>
            <p:ph type="title" hasCustomPrompt="1"/>
          </p:nvPr>
        </p:nvSpPr>
        <p:spPr>
          <a:xfrm>
            <a:off x="2118198" y="2112841"/>
            <a:ext cx="7955604" cy="1112420"/>
          </a:xfrm>
          <a:prstGeom prst="rect">
            <a:avLst/>
          </a:prstGeom>
        </p:spPr>
        <p:txBody>
          <a:bodyPr/>
          <a:lstStyle>
            <a:lvl1pPr algn="ctr">
              <a:defRPr sz="6400" b="0" i="0">
                <a:solidFill>
                  <a:schemeClr val="bg1"/>
                </a:solidFill>
                <a:latin typeface="Cera Pro Macmillan Black" pitchFamily="2" charset="0"/>
              </a:defRPr>
            </a:lvl1pPr>
          </a:lstStyle>
          <a:p>
            <a:r>
              <a:rPr lang="en-US" dirty="0"/>
              <a:t>Presentation title</a:t>
            </a:r>
          </a:p>
        </p:txBody>
      </p:sp>
      <p:sp>
        <p:nvSpPr>
          <p:cNvPr id="7" name="Slide Number Placeholder 5">
            <a:extLst>
              <a:ext uri="{FF2B5EF4-FFF2-40B4-BE49-F238E27FC236}">
                <a16:creationId xmlns:a16="http://schemas.microsoft.com/office/drawing/2014/main" id="{73DBEC70-DC9E-6C45-82B8-B10F98C068A9}"/>
              </a:ext>
            </a:extLst>
          </p:cNvPr>
          <p:cNvSpPr>
            <a:spLocks noGrp="1"/>
          </p:cNvSpPr>
          <p:nvPr>
            <p:ph type="sldNum" sz="quarter" idx="4"/>
          </p:nvPr>
        </p:nvSpPr>
        <p:spPr>
          <a:xfrm>
            <a:off x="9843436" y="6419975"/>
            <a:ext cx="2176379" cy="289680"/>
          </a:xfrm>
          <a:prstGeom prst="rect">
            <a:avLst/>
          </a:prstGeom>
        </p:spPr>
        <p:txBody>
          <a:bodyPr/>
          <a:lstStyle>
            <a:lvl1pPr algn="r">
              <a:defRPr sz="1333" baseline="0">
                <a:solidFill>
                  <a:schemeClr val="bg1"/>
                </a:solidFill>
              </a:defRPr>
            </a:lvl1pPr>
          </a:lstStyle>
          <a:p>
            <a:fld id="{EAD1CAA2-85BA-9A44-88A0-508439A2FD79}" type="slidenum">
              <a:rPr lang="en-US" smtClean="0"/>
              <a:pPr/>
              <a:t>‹#›</a:t>
            </a:fld>
            <a:endParaRPr lang="en-US" dirty="0"/>
          </a:p>
        </p:txBody>
      </p:sp>
      <p:sp>
        <p:nvSpPr>
          <p:cNvPr id="10" name="Text Placeholder 8">
            <a:extLst>
              <a:ext uri="{FF2B5EF4-FFF2-40B4-BE49-F238E27FC236}">
                <a16:creationId xmlns:a16="http://schemas.microsoft.com/office/drawing/2014/main" id="{B606F587-702D-9E4E-9773-5464FE21026B}"/>
              </a:ext>
            </a:extLst>
          </p:cNvPr>
          <p:cNvSpPr>
            <a:spLocks noGrp="1"/>
          </p:cNvSpPr>
          <p:nvPr>
            <p:ph type="body" sz="quarter" idx="15" hasCustomPrompt="1"/>
          </p:nvPr>
        </p:nvSpPr>
        <p:spPr>
          <a:xfrm>
            <a:off x="2306475" y="5934384"/>
            <a:ext cx="7579045" cy="556219"/>
          </a:xfrm>
          <a:prstGeom prst="rect">
            <a:avLst/>
          </a:prstGeom>
        </p:spPr>
        <p:txBody>
          <a:bodyPr/>
          <a:lstStyle>
            <a:lvl1pPr marL="0" indent="0" algn="l">
              <a:lnSpc>
                <a:spcPct val="100000"/>
              </a:lnSpc>
              <a:spcBef>
                <a:spcPts val="0"/>
              </a:spcBef>
              <a:buNone/>
              <a:defRPr sz="1467" b="1" i="0">
                <a:solidFill>
                  <a:schemeClr val="bg1"/>
                </a:solidFill>
                <a:latin typeface="Cera Pro Macmillan" pitchFamily="2" charset="0"/>
              </a:defRPr>
            </a:lvl1pPr>
          </a:lstStyle>
          <a:p>
            <a:pPr lvl="0"/>
            <a:r>
              <a:rPr lang="en-US" dirty="0"/>
              <a:t>Confidential/Restricted/Internal/Public. Remember to label your presentation. Search for ‘classification labelling’ on Green Rooms for guidance.</a:t>
            </a:r>
          </a:p>
        </p:txBody>
      </p:sp>
    </p:spTree>
    <p:extLst>
      <p:ext uri="{BB962C8B-B14F-4D97-AF65-F5344CB8AC3E}">
        <p14:creationId xmlns:p14="http://schemas.microsoft.com/office/powerpoint/2010/main" val="2540194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and Image_NO Backgroun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A0A7EF-0F24-E4B4-6A3B-3F57AB176A37}"/>
              </a:ext>
            </a:extLst>
          </p:cNvPr>
          <p:cNvSpPr>
            <a:spLocks noGrp="1"/>
          </p:cNvSpPr>
          <p:nvPr>
            <p:ph type="sldNum" sz="quarter" idx="16"/>
          </p:nvPr>
        </p:nvSpPr>
        <p:spPr>
          <a:xfrm>
            <a:off x="8632722" y="6221786"/>
            <a:ext cx="2848077" cy="365125"/>
          </a:xfrm>
        </p:spPr>
        <p:txBody>
          <a:bodyPr/>
          <a:lstStyle/>
          <a:p>
            <a:fld id="{561BC62F-29D4-3646-B8AE-ECD588CDD817}" type="slidenum">
              <a:rPr lang="en-US" smtClean="0"/>
              <a:pPr/>
              <a:t>‹#›</a:t>
            </a:fld>
            <a:endParaRPr lang="en-US" dirty="0"/>
          </a:p>
        </p:txBody>
      </p:sp>
      <p:pic>
        <p:nvPicPr>
          <p:cNvPr id="11" name="Picture 10">
            <a:extLst>
              <a:ext uri="{FF2B5EF4-FFF2-40B4-BE49-F238E27FC236}">
                <a16:creationId xmlns:a16="http://schemas.microsoft.com/office/drawing/2014/main" id="{99B68B77-A110-B51D-E6CC-1AB9C98B219B}"/>
              </a:ext>
            </a:extLst>
          </p:cNvPr>
          <p:cNvPicPr>
            <a:picLocks noChangeAspect="1"/>
          </p:cNvPicPr>
          <p:nvPr userDrawn="1"/>
        </p:nvPicPr>
        <p:blipFill>
          <a:blip r:embed="rId2"/>
          <a:stretch>
            <a:fillRect/>
          </a:stretch>
        </p:blipFill>
        <p:spPr>
          <a:xfrm>
            <a:off x="361608" y="5595358"/>
            <a:ext cx="1282176" cy="1179754"/>
          </a:xfrm>
          <a:prstGeom prst="rect">
            <a:avLst/>
          </a:prstGeom>
        </p:spPr>
      </p:pic>
      <p:sp>
        <p:nvSpPr>
          <p:cNvPr id="8" name="Picture Placeholder 25">
            <a:extLst>
              <a:ext uri="{FF2B5EF4-FFF2-40B4-BE49-F238E27FC236}">
                <a16:creationId xmlns:a16="http://schemas.microsoft.com/office/drawing/2014/main" id="{4E016A3C-0019-4442-A42D-6CE36C26E1FF}"/>
              </a:ext>
            </a:extLst>
          </p:cNvPr>
          <p:cNvSpPr>
            <a:spLocks noGrp="1"/>
          </p:cNvSpPr>
          <p:nvPr>
            <p:ph type="pic" sz="quarter" idx="15"/>
          </p:nvPr>
        </p:nvSpPr>
        <p:spPr>
          <a:xfrm>
            <a:off x="6373906" y="2223992"/>
            <a:ext cx="5828693" cy="3480340"/>
          </a:xfrm>
          <a:custGeom>
            <a:avLst/>
            <a:gdLst>
              <a:gd name="connsiteX0" fmla="*/ 1406567 w 5822951"/>
              <a:gd name="connsiteY0" fmla="*/ 0 h 3436938"/>
              <a:gd name="connsiteX1" fmla="*/ 5747648 w 5822951"/>
              <a:gd name="connsiteY1" fmla="*/ 0 h 3436938"/>
              <a:gd name="connsiteX2" fmla="*/ 5822951 w 5822951"/>
              <a:gd name="connsiteY2" fmla="*/ 75303 h 3436938"/>
              <a:gd name="connsiteX3" fmla="*/ 5822951 w 5822951"/>
              <a:gd name="connsiteY3" fmla="*/ 3436938 h 3436938"/>
              <a:gd name="connsiteX4" fmla="*/ 0 w 5822951"/>
              <a:gd name="connsiteY4" fmla="*/ 3436938 h 3436938"/>
              <a:gd name="connsiteX5" fmla="*/ 0 w 5822951"/>
              <a:gd name="connsiteY5" fmla="*/ 1406567 h 3436938"/>
              <a:gd name="connsiteX6" fmla="*/ 1406567 w 5822951"/>
              <a:gd name="connsiteY6" fmla="*/ 0 h 3436938"/>
              <a:gd name="connsiteX0" fmla="*/ 1406567 w 5849845"/>
              <a:gd name="connsiteY0" fmla="*/ 0 h 3436938"/>
              <a:gd name="connsiteX1" fmla="*/ 5747648 w 5849845"/>
              <a:gd name="connsiteY1" fmla="*/ 0 h 3436938"/>
              <a:gd name="connsiteX2" fmla="*/ 5849845 w 5849845"/>
              <a:gd name="connsiteY2" fmla="*/ 209774 h 3436938"/>
              <a:gd name="connsiteX3" fmla="*/ 5822951 w 5849845"/>
              <a:gd name="connsiteY3" fmla="*/ 3436938 h 3436938"/>
              <a:gd name="connsiteX4" fmla="*/ 0 w 5849845"/>
              <a:gd name="connsiteY4" fmla="*/ 3436938 h 3436938"/>
              <a:gd name="connsiteX5" fmla="*/ 0 w 5849845"/>
              <a:gd name="connsiteY5" fmla="*/ 1406567 h 3436938"/>
              <a:gd name="connsiteX6" fmla="*/ 1406567 w 5849845"/>
              <a:gd name="connsiteY6" fmla="*/ 0 h 3436938"/>
              <a:gd name="connsiteX0" fmla="*/ 1406567 w 5855224"/>
              <a:gd name="connsiteY0" fmla="*/ 13447 h 3450385"/>
              <a:gd name="connsiteX1" fmla="*/ 5855224 w 5855224"/>
              <a:gd name="connsiteY1" fmla="*/ 0 h 3450385"/>
              <a:gd name="connsiteX2" fmla="*/ 5849845 w 5855224"/>
              <a:gd name="connsiteY2" fmla="*/ 223221 h 3450385"/>
              <a:gd name="connsiteX3" fmla="*/ 5822951 w 5855224"/>
              <a:gd name="connsiteY3" fmla="*/ 3450385 h 3450385"/>
              <a:gd name="connsiteX4" fmla="*/ 0 w 5855224"/>
              <a:gd name="connsiteY4" fmla="*/ 3450385 h 3450385"/>
              <a:gd name="connsiteX5" fmla="*/ 0 w 5855224"/>
              <a:gd name="connsiteY5" fmla="*/ 1420014 h 3450385"/>
              <a:gd name="connsiteX6" fmla="*/ 1406567 w 5855224"/>
              <a:gd name="connsiteY6" fmla="*/ 13447 h 3450385"/>
              <a:gd name="connsiteX0" fmla="*/ 1406567 w 5849845"/>
              <a:gd name="connsiteY0" fmla="*/ 7872 h 3444810"/>
              <a:gd name="connsiteX1" fmla="*/ 5827346 w 5849845"/>
              <a:gd name="connsiteY1" fmla="*/ 0 h 3444810"/>
              <a:gd name="connsiteX2" fmla="*/ 5849845 w 5849845"/>
              <a:gd name="connsiteY2" fmla="*/ 217646 h 3444810"/>
              <a:gd name="connsiteX3" fmla="*/ 5822951 w 5849845"/>
              <a:gd name="connsiteY3" fmla="*/ 3444810 h 3444810"/>
              <a:gd name="connsiteX4" fmla="*/ 0 w 5849845"/>
              <a:gd name="connsiteY4" fmla="*/ 3444810 h 3444810"/>
              <a:gd name="connsiteX5" fmla="*/ 0 w 5849845"/>
              <a:gd name="connsiteY5" fmla="*/ 1414439 h 3444810"/>
              <a:gd name="connsiteX6" fmla="*/ 1406567 w 5849845"/>
              <a:gd name="connsiteY6" fmla="*/ 7872 h 3444810"/>
              <a:gd name="connsiteX0" fmla="*/ 1406567 w 5844270"/>
              <a:gd name="connsiteY0" fmla="*/ 7872 h 3444810"/>
              <a:gd name="connsiteX1" fmla="*/ 5827346 w 5844270"/>
              <a:gd name="connsiteY1" fmla="*/ 0 h 3444810"/>
              <a:gd name="connsiteX2" fmla="*/ 5844270 w 5844270"/>
              <a:gd name="connsiteY2" fmla="*/ 351460 h 3444810"/>
              <a:gd name="connsiteX3" fmla="*/ 5822951 w 5844270"/>
              <a:gd name="connsiteY3" fmla="*/ 3444810 h 3444810"/>
              <a:gd name="connsiteX4" fmla="*/ 0 w 5844270"/>
              <a:gd name="connsiteY4" fmla="*/ 3444810 h 3444810"/>
              <a:gd name="connsiteX5" fmla="*/ 0 w 5844270"/>
              <a:gd name="connsiteY5" fmla="*/ 1414439 h 3444810"/>
              <a:gd name="connsiteX6" fmla="*/ 1406567 w 5844270"/>
              <a:gd name="connsiteY6" fmla="*/ 7872 h 3444810"/>
              <a:gd name="connsiteX0" fmla="*/ 1406567 w 5844270"/>
              <a:gd name="connsiteY0" fmla="*/ 7872 h 3444810"/>
              <a:gd name="connsiteX1" fmla="*/ 5827346 w 5844270"/>
              <a:gd name="connsiteY1" fmla="*/ 0 h 3444810"/>
              <a:gd name="connsiteX2" fmla="*/ 5844270 w 5844270"/>
              <a:gd name="connsiteY2" fmla="*/ 351460 h 3444810"/>
              <a:gd name="connsiteX3" fmla="*/ 5822951 w 5844270"/>
              <a:gd name="connsiteY3" fmla="*/ 3444810 h 3444810"/>
              <a:gd name="connsiteX4" fmla="*/ 0 w 5844270"/>
              <a:gd name="connsiteY4" fmla="*/ 3444810 h 3444810"/>
              <a:gd name="connsiteX5" fmla="*/ 0 w 5844270"/>
              <a:gd name="connsiteY5" fmla="*/ 1414439 h 3444810"/>
              <a:gd name="connsiteX6" fmla="*/ 1406567 w 5844270"/>
              <a:gd name="connsiteY6" fmla="*/ 7872 h 3444810"/>
              <a:gd name="connsiteX0" fmla="*/ 1406567 w 5854603"/>
              <a:gd name="connsiteY0" fmla="*/ 7872 h 3455435"/>
              <a:gd name="connsiteX1" fmla="*/ 5827346 w 5854603"/>
              <a:gd name="connsiteY1" fmla="*/ 0 h 3455435"/>
              <a:gd name="connsiteX2" fmla="*/ 5844270 w 5854603"/>
              <a:gd name="connsiteY2" fmla="*/ 351460 h 3455435"/>
              <a:gd name="connsiteX3" fmla="*/ 5853232 w 5854603"/>
              <a:gd name="connsiteY3" fmla="*/ 3455435 h 3455435"/>
              <a:gd name="connsiteX4" fmla="*/ 0 w 5854603"/>
              <a:gd name="connsiteY4" fmla="*/ 3444810 h 3455435"/>
              <a:gd name="connsiteX5" fmla="*/ 0 w 5854603"/>
              <a:gd name="connsiteY5" fmla="*/ 1414439 h 3455435"/>
              <a:gd name="connsiteX6" fmla="*/ 1406567 w 5854603"/>
              <a:gd name="connsiteY6" fmla="*/ 7872 h 3455435"/>
              <a:gd name="connsiteX0" fmla="*/ 1406567 w 5854603"/>
              <a:gd name="connsiteY0" fmla="*/ 7872 h 3455435"/>
              <a:gd name="connsiteX1" fmla="*/ 5852580 w 5854603"/>
              <a:gd name="connsiteY1" fmla="*/ 0 h 3455435"/>
              <a:gd name="connsiteX2" fmla="*/ 5844270 w 5854603"/>
              <a:gd name="connsiteY2" fmla="*/ 351460 h 3455435"/>
              <a:gd name="connsiteX3" fmla="*/ 5853232 w 5854603"/>
              <a:gd name="connsiteY3" fmla="*/ 3455435 h 3455435"/>
              <a:gd name="connsiteX4" fmla="*/ 0 w 5854603"/>
              <a:gd name="connsiteY4" fmla="*/ 3444810 h 3455435"/>
              <a:gd name="connsiteX5" fmla="*/ 0 w 5854603"/>
              <a:gd name="connsiteY5" fmla="*/ 1414439 h 3455435"/>
              <a:gd name="connsiteX6" fmla="*/ 1406567 w 5854603"/>
              <a:gd name="connsiteY6" fmla="*/ 7872 h 3455435"/>
              <a:gd name="connsiteX0" fmla="*/ 1406567 w 5854916"/>
              <a:gd name="connsiteY0" fmla="*/ 7872 h 3455435"/>
              <a:gd name="connsiteX1" fmla="*/ 5852580 w 5854916"/>
              <a:gd name="connsiteY1" fmla="*/ 0 h 3455435"/>
              <a:gd name="connsiteX2" fmla="*/ 5849317 w 5854916"/>
              <a:gd name="connsiteY2" fmla="*/ 1589350 h 3455435"/>
              <a:gd name="connsiteX3" fmla="*/ 5853232 w 5854916"/>
              <a:gd name="connsiteY3" fmla="*/ 3455435 h 3455435"/>
              <a:gd name="connsiteX4" fmla="*/ 0 w 5854916"/>
              <a:gd name="connsiteY4" fmla="*/ 3444810 h 3455435"/>
              <a:gd name="connsiteX5" fmla="*/ 0 w 5854916"/>
              <a:gd name="connsiteY5" fmla="*/ 1414439 h 3455435"/>
              <a:gd name="connsiteX6" fmla="*/ 1406567 w 5854916"/>
              <a:gd name="connsiteY6" fmla="*/ 7872 h 34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916" h="3455435">
                <a:moveTo>
                  <a:pt x="1406567" y="7872"/>
                </a:moveTo>
                <a:lnTo>
                  <a:pt x="5852580" y="0"/>
                </a:lnTo>
                <a:cubicBezTo>
                  <a:pt x="5851492" y="529783"/>
                  <a:pt x="5850405" y="1059567"/>
                  <a:pt x="5849317" y="1589350"/>
                </a:cubicBezTo>
                <a:cubicBezTo>
                  <a:pt x="5842211" y="2637194"/>
                  <a:pt x="5860338" y="2424318"/>
                  <a:pt x="5853232" y="3455435"/>
                </a:cubicBezTo>
                <a:lnTo>
                  <a:pt x="0" y="3444810"/>
                </a:lnTo>
                <a:lnTo>
                  <a:pt x="0" y="1414439"/>
                </a:lnTo>
                <a:cubicBezTo>
                  <a:pt x="0" y="637613"/>
                  <a:pt x="629741" y="7872"/>
                  <a:pt x="1406567" y="7872"/>
                </a:cubicBezTo>
                <a:close/>
              </a:path>
            </a:pathLst>
          </a:custGeom>
        </p:spPr>
        <p:txBody>
          <a:bodyPr/>
          <a:lstStyle>
            <a:lvl1pPr>
              <a:defRPr>
                <a:latin typeface="Franklin Gothic Book" panose="020B0503020102020204" pitchFamily="34" charset="0"/>
              </a:defRPr>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E4EC9AA1-A493-4151-A1A0-2E28C7321F05}"/>
              </a:ext>
            </a:extLst>
          </p:cNvPr>
          <p:cNvSpPr>
            <a:spLocks noGrp="1"/>
          </p:cNvSpPr>
          <p:nvPr>
            <p:ph type="body" sz="quarter" idx="13" hasCustomPrompt="1"/>
          </p:nvPr>
        </p:nvSpPr>
        <p:spPr>
          <a:xfrm>
            <a:off x="361608" y="1252729"/>
            <a:ext cx="5734392" cy="4451604"/>
          </a:xfrm>
          <a:prstGeom prst="rect">
            <a:avLst/>
          </a:prstGeom>
        </p:spPr>
        <p:txBody>
          <a:bodyPr>
            <a:noAutofit/>
          </a:bodyPr>
          <a:lstStyle>
            <a:lvl1pPr marL="0" indent="0">
              <a:lnSpc>
                <a:spcPts val="3200"/>
              </a:lnSpc>
              <a:buFontTx/>
              <a:buNone/>
              <a:defRPr lang="en-GB" sz="2100" b="0" i="0" u="none" strike="noStrike" smtClean="0">
                <a:solidFill>
                  <a:srgbClr val="0072BC"/>
                </a:solidFill>
                <a:effectLst/>
                <a:latin typeface="Franklin Gothic Book" panose="020B0503020102020204" pitchFamily="34" charset="0"/>
              </a:defRPr>
            </a:lvl1pPr>
          </a:lstStyle>
          <a:p>
            <a:pPr lvl="0"/>
            <a:r>
              <a:rPr lang="en-US" dirty="0"/>
              <a:t>Body copy goes here</a:t>
            </a:r>
          </a:p>
        </p:txBody>
      </p:sp>
      <p:sp>
        <p:nvSpPr>
          <p:cNvPr id="15" name="Freeform 11">
            <a:extLst>
              <a:ext uri="{FF2B5EF4-FFF2-40B4-BE49-F238E27FC236}">
                <a16:creationId xmlns:a16="http://schemas.microsoft.com/office/drawing/2014/main" id="{14BD726C-6541-408A-806E-7DC9E9759553}"/>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16" name="Text Placeholder 15">
            <a:extLst>
              <a:ext uri="{FF2B5EF4-FFF2-40B4-BE49-F238E27FC236}">
                <a16:creationId xmlns:a16="http://schemas.microsoft.com/office/drawing/2014/main" id="{BFC9D011-8558-4D9A-9F0F-C0AAE4EDF96A}"/>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4615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grpId="0" nodeType="withEffect" nodePh="1">
                                  <p:stCondLst>
                                    <p:cond delay="50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6"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lumn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E17AEC-E317-6DAA-E321-B8E14E744911}"/>
              </a:ext>
            </a:extLst>
          </p:cNvPr>
          <p:cNvPicPr>
            <a:picLocks noChangeAspect="1"/>
          </p:cNvPicPr>
          <p:nvPr userDrawn="1"/>
        </p:nvPicPr>
        <p:blipFill rotWithShape="1">
          <a:blip r:embed="rId2">
            <a:alphaModFix amt="11000"/>
          </a:blip>
          <a:srcRect l="22981" t="1" r="25375" b="27827"/>
          <a:stretch/>
        </p:blipFill>
        <p:spPr>
          <a:xfrm>
            <a:off x="-10160" y="1716835"/>
            <a:ext cx="12202160" cy="5141166"/>
          </a:xfrm>
          <a:prstGeom prst="rect">
            <a:avLst/>
          </a:prstGeom>
        </p:spPr>
      </p:pic>
      <p:pic>
        <p:nvPicPr>
          <p:cNvPr id="6" name="Picture 5">
            <a:extLst>
              <a:ext uri="{FF2B5EF4-FFF2-40B4-BE49-F238E27FC236}">
                <a16:creationId xmlns:a16="http://schemas.microsoft.com/office/drawing/2014/main" id="{995DB6DA-AD17-92AE-B3C5-6DDD0B906EC3}"/>
              </a:ext>
            </a:extLst>
          </p:cNvPr>
          <p:cNvPicPr>
            <a:picLocks noChangeAspect="1"/>
          </p:cNvPicPr>
          <p:nvPr/>
        </p:nvPicPr>
        <p:blipFill rotWithShape="1">
          <a:blip r:embed="rId2">
            <a:alphaModFix amt="1000"/>
          </a:blip>
          <a:srcRect l="22981" r="25375" b="26302"/>
          <a:stretch/>
        </p:blipFill>
        <p:spPr>
          <a:xfrm>
            <a:off x="-3293688" y="2879938"/>
            <a:ext cx="12202160" cy="5249863"/>
          </a:xfrm>
          <a:prstGeom prst="rect">
            <a:avLst/>
          </a:prstGeom>
        </p:spPr>
      </p:pic>
      <p:sp>
        <p:nvSpPr>
          <p:cNvPr id="14" name="Text Placeholder 13">
            <a:extLst>
              <a:ext uri="{FF2B5EF4-FFF2-40B4-BE49-F238E27FC236}">
                <a16:creationId xmlns:a16="http://schemas.microsoft.com/office/drawing/2014/main" id="{D5D27E0A-CDCE-6C70-7C1F-8B48A8ACEB59}"/>
              </a:ext>
            </a:extLst>
          </p:cNvPr>
          <p:cNvSpPr>
            <a:spLocks noGrp="1"/>
          </p:cNvSpPr>
          <p:nvPr>
            <p:ph type="body" sz="quarter" idx="13"/>
          </p:nvPr>
        </p:nvSpPr>
        <p:spPr>
          <a:xfrm>
            <a:off x="361608" y="1250303"/>
            <a:ext cx="11468784" cy="4454030"/>
          </a:xfrm>
          <a:prstGeom prst="rect">
            <a:avLst/>
          </a:prstGeom>
          <a:noFill/>
        </p:spPr>
        <p:txBody>
          <a:bodyPr numCol="1">
            <a:noAutofit/>
          </a:bodyPr>
          <a:lstStyle>
            <a:lvl1pPr marL="342900" indent="-342900">
              <a:lnSpc>
                <a:spcPts val="3200"/>
              </a:lnSpc>
              <a:buFont typeface="Arial" panose="020B0604020202020204" pitchFamily="34" charset="0"/>
              <a:buChar char="•"/>
              <a:defRPr lang="en-GB" sz="2100" b="0" i="0" u="none" strike="noStrike" smtClean="0">
                <a:solidFill>
                  <a:schemeClr val="tx2"/>
                </a:solidFill>
                <a:effectLst/>
                <a:latin typeface="Franklin Gothic Book" panose="020B0503020102020204" pitchFamily="34" charset="0"/>
                <a:cs typeface="Arial" panose="020B0604020202020204" pitchFamily="34" charset="0"/>
              </a:defRPr>
            </a:lvl1pPr>
          </a:lstStyle>
          <a:p>
            <a:pPr lvl="0"/>
            <a:r>
              <a:rPr lang="en-US"/>
              <a:t>Click to edit Master text styles</a:t>
            </a:r>
          </a:p>
        </p:txBody>
      </p:sp>
      <p:sp>
        <p:nvSpPr>
          <p:cNvPr id="2" name="Footer Placeholder 1">
            <a:extLst>
              <a:ext uri="{FF2B5EF4-FFF2-40B4-BE49-F238E27FC236}">
                <a16:creationId xmlns:a16="http://schemas.microsoft.com/office/drawing/2014/main" id="{53A09B5F-227F-9B17-996C-90D616209C90}"/>
              </a:ext>
            </a:extLst>
          </p:cNvPr>
          <p:cNvSpPr>
            <a:spLocks noGrp="1"/>
          </p:cNvSpPr>
          <p:nvPr>
            <p:ph type="ftr" sz="quarter" idx="15"/>
          </p:nvPr>
        </p:nvSpPr>
        <p:spPr>
          <a:xfrm>
            <a:off x="4038600" y="6356350"/>
            <a:ext cx="4114800" cy="365125"/>
          </a:xfrm>
          <a:prstGeom prst="rect">
            <a:avLst/>
          </a:prstGeom>
        </p:spPr>
        <p:txBody>
          <a:bodyPr/>
          <a:lstStyle/>
          <a:p>
            <a:endParaRPr lang="en-US"/>
          </a:p>
        </p:txBody>
      </p:sp>
      <p:sp>
        <p:nvSpPr>
          <p:cNvPr id="3" name="Slide Number Placeholder 2">
            <a:extLst>
              <a:ext uri="{FF2B5EF4-FFF2-40B4-BE49-F238E27FC236}">
                <a16:creationId xmlns:a16="http://schemas.microsoft.com/office/drawing/2014/main" id="{95EA754A-2401-0B09-2845-1375E07E3197}"/>
              </a:ext>
            </a:extLst>
          </p:cNvPr>
          <p:cNvSpPr>
            <a:spLocks noGrp="1"/>
          </p:cNvSpPr>
          <p:nvPr>
            <p:ph type="sldNum" sz="quarter" idx="16"/>
          </p:nvPr>
        </p:nvSpPr>
        <p:spPr/>
        <p:txBody>
          <a:bodyPr/>
          <a:lstStyle/>
          <a:p>
            <a:fld id="{561BC62F-29D4-3646-B8AE-ECD588CDD817}" type="slidenum">
              <a:rPr lang="en-US" smtClean="0"/>
              <a:pPr/>
              <a:t>‹#›</a:t>
            </a:fld>
            <a:endParaRPr lang="en-US" dirty="0"/>
          </a:p>
        </p:txBody>
      </p:sp>
      <p:pic>
        <p:nvPicPr>
          <p:cNvPr id="15" name="Picture 14">
            <a:extLst>
              <a:ext uri="{FF2B5EF4-FFF2-40B4-BE49-F238E27FC236}">
                <a16:creationId xmlns:a16="http://schemas.microsoft.com/office/drawing/2014/main" id="{D68491A8-9624-89A5-C465-12998916B7D2}"/>
              </a:ext>
            </a:extLst>
          </p:cNvPr>
          <p:cNvPicPr>
            <a:picLocks noChangeAspect="1"/>
          </p:cNvPicPr>
          <p:nvPr userDrawn="1"/>
        </p:nvPicPr>
        <p:blipFill>
          <a:blip r:embed="rId3"/>
          <a:stretch>
            <a:fillRect/>
          </a:stretch>
        </p:blipFill>
        <p:spPr>
          <a:xfrm>
            <a:off x="361608" y="5595358"/>
            <a:ext cx="1282176" cy="1179754"/>
          </a:xfrm>
          <a:prstGeom prst="rect">
            <a:avLst/>
          </a:prstGeom>
        </p:spPr>
      </p:pic>
      <p:sp>
        <p:nvSpPr>
          <p:cNvPr id="17" name="Freeform 11">
            <a:extLst>
              <a:ext uri="{FF2B5EF4-FFF2-40B4-BE49-F238E27FC236}">
                <a16:creationId xmlns:a16="http://schemas.microsoft.com/office/drawing/2014/main" id="{C6F24FDC-1C44-4FC9-B788-267669B6AD13}"/>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18" name="Text Placeholder 15">
            <a:extLst>
              <a:ext uri="{FF2B5EF4-FFF2-40B4-BE49-F238E27FC236}">
                <a16:creationId xmlns:a16="http://schemas.microsoft.com/office/drawing/2014/main" id="{0DABBC13-4C5B-4575-94F5-DEABA86E172E}"/>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64394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lumn text_NO Backgroun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D5D27E0A-CDCE-6C70-7C1F-8B48A8ACEB59}"/>
              </a:ext>
            </a:extLst>
          </p:cNvPr>
          <p:cNvSpPr>
            <a:spLocks noGrp="1"/>
          </p:cNvSpPr>
          <p:nvPr>
            <p:ph type="body" sz="quarter" idx="13"/>
          </p:nvPr>
        </p:nvSpPr>
        <p:spPr>
          <a:xfrm>
            <a:off x="361608" y="1280160"/>
            <a:ext cx="11468784" cy="4424172"/>
          </a:xfrm>
          <a:prstGeom prst="rect">
            <a:avLst/>
          </a:prstGeom>
          <a:noFill/>
        </p:spPr>
        <p:txBody>
          <a:bodyPr numCol="1">
            <a:noAutofit/>
          </a:bodyPr>
          <a:lstStyle>
            <a:lvl1pPr marL="342900" indent="-342900">
              <a:lnSpc>
                <a:spcPts val="3200"/>
              </a:lnSpc>
              <a:buFont typeface="Arial" panose="020B0604020202020204" pitchFamily="34" charset="0"/>
              <a:buChar char="•"/>
              <a:defRPr lang="en-GB" sz="2100" b="0" i="0" u="none" strike="noStrike" smtClean="0">
                <a:solidFill>
                  <a:schemeClr val="tx2"/>
                </a:solidFill>
                <a:effectLst/>
                <a:latin typeface="Franklin Gothic Book" panose="020B0503020102020204" pitchFamily="34" charset="0"/>
                <a:cs typeface="Arial" panose="020B0604020202020204" pitchFamily="34" charset="0"/>
              </a:defRPr>
            </a:lvl1pPr>
          </a:lstStyle>
          <a:p>
            <a:pPr lvl="0"/>
            <a:r>
              <a:rPr lang="en-US"/>
              <a:t>Click to edit Master text styles</a:t>
            </a:r>
          </a:p>
        </p:txBody>
      </p:sp>
      <p:sp>
        <p:nvSpPr>
          <p:cNvPr id="2" name="Footer Placeholder 1">
            <a:extLst>
              <a:ext uri="{FF2B5EF4-FFF2-40B4-BE49-F238E27FC236}">
                <a16:creationId xmlns:a16="http://schemas.microsoft.com/office/drawing/2014/main" id="{53A09B5F-227F-9B17-996C-90D616209C90}"/>
              </a:ext>
            </a:extLst>
          </p:cNvPr>
          <p:cNvSpPr>
            <a:spLocks noGrp="1"/>
          </p:cNvSpPr>
          <p:nvPr>
            <p:ph type="ftr" sz="quarter" idx="15"/>
          </p:nvPr>
        </p:nvSpPr>
        <p:spPr>
          <a:xfrm>
            <a:off x="4038600" y="6356350"/>
            <a:ext cx="4114800" cy="365125"/>
          </a:xfrm>
          <a:prstGeom prst="rect">
            <a:avLst/>
          </a:prstGeom>
        </p:spPr>
        <p:txBody>
          <a:bodyPr/>
          <a:lstStyle/>
          <a:p>
            <a:endParaRPr lang="en-US"/>
          </a:p>
        </p:txBody>
      </p:sp>
      <p:sp>
        <p:nvSpPr>
          <p:cNvPr id="3" name="Slide Number Placeholder 2">
            <a:extLst>
              <a:ext uri="{FF2B5EF4-FFF2-40B4-BE49-F238E27FC236}">
                <a16:creationId xmlns:a16="http://schemas.microsoft.com/office/drawing/2014/main" id="{95EA754A-2401-0B09-2845-1375E07E3197}"/>
              </a:ext>
            </a:extLst>
          </p:cNvPr>
          <p:cNvSpPr>
            <a:spLocks noGrp="1"/>
          </p:cNvSpPr>
          <p:nvPr>
            <p:ph type="sldNum" sz="quarter" idx="16"/>
          </p:nvPr>
        </p:nvSpPr>
        <p:spPr/>
        <p:txBody>
          <a:bodyPr/>
          <a:lstStyle/>
          <a:p>
            <a:fld id="{561BC62F-29D4-3646-B8AE-ECD588CDD817}" type="slidenum">
              <a:rPr lang="en-US" smtClean="0"/>
              <a:pPr/>
              <a:t>‹#›</a:t>
            </a:fld>
            <a:endParaRPr lang="en-US" dirty="0"/>
          </a:p>
        </p:txBody>
      </p:sp>
      <p:pic>
        <p:nvPicPr>
          <p:cNvPr id="11" name="Picture 10">
            <a:extLst>
              <a:ext uri="{FF2B5EF4-FFF2-40B4-BE49-F238E27FC236}">
                <a16:creationId xmlns:a16="http://schemas.microsoft.com/office/drawing/2014/main" id="{BDB50F4E-B167-138E-E290-14C0EBE3E2BB}"/>
              </a:ext>
            </a:extLst>
          </p:cNvPr>
          <p:cNvPicPr>
            <a:picLocks noChangeAspect="1"/>
          </p:cNvPicPr>
          <p:nvPr userDrawn="1"/>
        </p:nvPicPr>
        <p:blipFill>
          <a:blip r:embed="rId2"/>
          <a:stretch>
            <a:fillRect/>
          </a:stretch>
        </p:blipFill>
        <p:spPr>
          <a:xfrm>
            <a:off x="361608" y="5595358"/>
            <a:ext cx="1282176" cy="1179754"/>
          </a:xfrm>
          <a:prstGeom prst="rect">
            <a:avLst/>
          </a:prstGeom>
        </p:spPr>
      </p:pic>
      <p:sp>
        <p:nvSpPr>
          <p:cNvPr id="12" name="Freeform 11">
            <a:extLst>
              <a:ext uri="{FF2B5EF4-FFF2-40B4-BE49-F238E27FC236}">
                <a16:creationId xmlns:a16="http://schemas.microsoft.com/office/drawing/2014/main" id="{30AF7F1B-B82F-48E7-97C8-F02430CC5BD9}"/>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15" name="Text Placeholder 15">
            <a:extLst>
              <a:ext uri="{FF2B5EF4-FFF2-40B4-BE49-F238E27FC236}">
                <a16:creationId xmlns:a16="http://schemas.microsoft.com/office/drawing/2014/main" id="{45F27C7D-8059-4048-AEEA-8B58B0531D19}"/>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7929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par>
                                <p:cTn id="8" presetID="22" presetClass="entr" presetSubtype="8" fill="hold" grpId="0" nodeType="withEffect" nodePh="1">
                                  <p:stCondLst>
                                    <p:cond delay="500"/>
                                  </p:stCondLst>
                                  <p:endCondLst>
                                    <p:cond evt="begin" delay="0">
                                      <p:tn val="8"/>
                                    </p:cond>
                                  </p:end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wipe(left)">
                                      <p:cBhvr>
                                        <p:cTn id="1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22" presetClass="entr" presetSubtype="8"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7AFA51-D557-9FA1-D025-C8FC13A7C2E6}"/>
              </a:ext>
            </a:extLst>
          </p:cNvPr>
          <p:cNvPicPr>
            <a:picLocks noChangeAspect="1"/>
          </p:cNvPicPr>
          <p:nvPr userDrawn="1"/>
        </p:nvPicPr>
        <p:blipFill rotWithShape="1">
          <a:blip r:embed="rId2">
            <a:alphaModFix amt="11000"/>
          </a:blip>
          <a:srcRect l="22981" t="1" r="25375" b="27827"/>
          <a:stretch/>
        </p:blipFill>
        <p:spPr>
          <a:xfrm>
            <a:off x="0" y="1716835"/>
            <a:ext cx="12202160" cy="5141166"/>
          </a:xfrm>
          <a:prstGeom prst="rect">
            <a:avLst/>
          </a:prstGeom>
        </p:spPr>
      </p:pic>
      <p:sp>
        <p:nvSpPr>
          <p:cNvPr id="3" name="Table Placeholder 2">
            <a:extLst>
              <a:ext uri="{FF2B5EF4-FFF2-40B4-BE49-F238E27FC236}">
                <a16:creationId xmlns:a16="http://schemas.microsoft.com/office/drawing/2014/main" id="{72391B35-CE18-46E0-9CA0-DF1B105DFCC6}"/>
              </a:ext>
            </a:extLst>
          </p:cNvPr>
          <p:cNvSpPr>
            <a:spLocks noGrp="1"/>
          </p:cNvSpPr>
          <p:nvPr>
            <p:ph type="tbl" sz="quarter" idx="15"/>
          </p:nvPr>
        </p:nvSpPr>
        <p:spPr>
          <a:xfrm>
            <a:off x="361609" y="1252728"/>
            <a:ext cx="11466868" cy="4228911"/>
          </a:xfrm>
          <a:prstGeom prst="rect">
            <a:avLst/>
          </a:prstGeom>
        </p:spPr>
        <p:txBody>
          <a:bodyPr/>
          <a:lstStyle>
            <a:lvl1pPr>
              <a:defRPr>
                <a:solidFill>
                  <a:schemeClr val="tx2"/>
                </a:solidFill>
                <a:latin typeface="Franklin Gothic Book" panose="020B0503020102020204" pitchFamily="34" charset="0"/>
              </a:defRPr>
            </a:lvl1pPr>
          </a:lstStyle>
          <a:p>
            <a:r>
              <a:rPr lang="en-US"/>
              <a:t>Click icon to add table</a:t>
            </a:r>
            <a:endParaRPr lang="en-US" dirty="0"/>
          </a:p>
        </p:txBody>
      </p:sp>
      <p:sp>
        <p:nvSpPr>
          <p:cNvPr id="2" name="Footer Placeholder 1">
            <a:extLst>
              <a:ext uri="{FF2B5EF4-FFF2-40B4-BE49-F238E27FC236}">
                <a16:creationId xmlns:a16="http://schemas.microsoft.com/office/drawing/2014/main" id="{F38462E3-261B-BDB8-374C-FF7151CBF6E1}"/>
              </a:ext>
            </a:extLst>
          </p:cNvPr>
          <p:cNvSpPr>
            <a:spLocks noGrp="1"/>
          </p:cNvSpPr>
          <p:nvPr>
            <p:ph type="ftr" sz="quarter" idx="16"/>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9651F4-EE6D-A2E6-8299-68CF592B1380}"/>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5" name="Picture 14">
            <a:extLst>
              <a:ext uri="{FF2B5EF4-FFF2-40B4-BE49-F238E27FC236}">
                <a16:creationId xmlns:a16="http://schemas.microsoft.com/office/drawing/2014/main" id="{5B04E9F9-32D9-34E5-C721-B803CC07F90A}"/>
              </a:ext>
            </a:extLst>
          </p:cNvPr>
          <p:cNvPicPr>
            <a:picLocks noChangeAspect="1"/>
          </p:cNvPicPr>
          <p:nvPr userDrawn="1"/>
        </p:nvPicPr>
        <p:blipFill>
          <a:blip r:embed="rId3"/>
          <a:stretch>
            <a:fillRect/>
          </a:stretch>
        </p:blipFill>
        <p:spPr>
          <a:xfrm>
            <a:off x="361608" y="5595358"/>
            <a:ext cx="1282176" cy="1179754"/>
          </a:xfrm>
          <a:prstGeom prst="rect">
            <a:avLst/>
          </a:prstGeom>
        </p:spPr>
      </p:pic>
      <p:sp>
        <p:nvSpPr>
          <p:cNvPr id="11" name="Freeform 11">
            <a:extLst>
              <a:ext uri="{FF2B5EF4-FFF2-40B4-BE49-F238E27FC236}">
                <a16:creationId xmlns:a16="http://schemas.microsoft.com/office/drawing/2014/main" id="{7AB26940-01A6-4171-816F-A5EFA3EAA7B9}"/>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13" name="Text Placeholder 15">
            <a:extLst>
              <a:ext uri="{FF2B5EF4-FFF2-40B4-BE49-F238E27FC236}">
                <a16:creationId xmlns:a16="http://schemas.microsoft.com/office/drawing/2014/main" id="{8FF79770-EA06-4519-848B-89644F6E79BB}"/>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2519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60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4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2" presetClass="entr" presetSubtype="8" fill="hold" nodeType="withEffect" nodePh="1">
                  <p:stCondLst>
                    <p:cond delay="60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wipe(left)">
                      <p:cBhvr>
                        <p:cTn dur="400"/>
                        <p:tgtEl>
                          <p:spTgt spid="13"/>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_NO Background">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2391B35-CE18-46E0-9CA0-DF1B105DFCC6}"/>
              </a:ext>
            </a:extLst>
          </p:cNvPr>
          <p:cNvSpPr>
            <a:spLocks noGrp="1"/>
          </p:cNvSpPr>
          <p:nvPr>
            <p:ph type="tbl" sz="quarter" idx="15"/>
          </p:nvPr>
        </p:nvSpPr>
        <p:spPr>
          <a:xfrm>
            <a:off x="366760" y="1234440"/>
            <a:ext cx="11458479" cy="4360917"/>
          </a:xfrm>
          <a:prstGeom prst="rect">
            <a:avLst/>
          </a:prstGeom>
        </p:spPr>
        <p:txBody>
          <a:bodyPr/>
          <a:lstStyle>
            <a:lvl1pPr>
              <a:defRPr>
                <a:solidFill>
                  <a:schemeClr val="tx2"/>
                </a:solidFill>
                <a:latin typeface="Franklin Gothic Book" panose="020B0503020102020204" pitchFamily="34" charset="0"/>
              </a:defRPr>
            </a:lvl1pPr>
          </a:lstStyle>
          <a:p>
            <a:r>
              <a:rPr lang="en-US"/>
              <a:t>Click icon to add table</a:t>
            </a:r>
            <a:endParaRPr lang="en-US" dirty="0"/>
          </a:p>
        </p:txBody>
      </p:sp>
      <p:sp>
        <p:nvSpPr>
          <p:cNvPr id="2" name="Footer Placeholder 1">
            <a:extLst>
              <a:ext uri="{FF2B5EF4-FFF2-40B4-BE49-F238E27FC236}">
                <a16:creationId xmlns:a16="http://schemas.microsoft.com/office/drawing/2014/main" id="{F38462E3-261B-BDB8-374C-FF7151CBF6E1}"/>
              </a:ext>
            </a:extLst>
          </p:cNvPr>
          <p:cNvSpPr>
            <a:spLocks noGrp="1"/>
          </p:cNvSpPr>
          <p:nvPr>
            <p:ph type="ftr" sz="quarter" idx="16"/>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9651F4-EE6D-A2E6-8299-68CF592B1380}"/>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3" name="Picture 12">
            <a:extLst>
              <a:ext uri="{FF2B5EF4-FFF2-40B4-BE49-F238E27FC236}">
                <a16:creationId xmlns:a16="http://schemas.microsoft.com/office/drawing/2014/main" id="{49A32FDA-A1E1-F5A2-F08E-7C25027F3169}"/>
              </a:ext>
            </a:extLst>
          </p:cNvPr>
          <p:cNvPicPr>
            <a:picLocks noChangeAspect="1"/>
          </p:cNvPicPr>
          <p:nvPr userDrawn="1"/>
        </p:nvPicPr>
        <p:blipFill>
          <a:blip r:embed="rId2"/>
          <a:stretch>
            <a:fillRect/>
          </a:stretch>
        </p:blipFill>
        <p:spPr>
          <a:xfrm>
            <a:off x="361608" y="5595358"/>
            <a:ext cx="1282176" cy="1179754"/>
          </a:xfrm>
          <a:prstGeom prst="rect">
            <a:avLst/>
          </a:prstGeom>
        </p:spPr>
      </p:pic>
      <p:sp>
        <p:nvSpPr>
          <p:cNvPr id="8" name="Freeform 11">
            <a:extLst>
              <a:ext uri="{FF2B5EF4-FFF2-40B4-BE49-F238E27FC236}">
                <a16:creationId xmlns:a16="http://schemas.microsoft.com/office/drawing/2014/main" id="{488D08E9-7D50-411D-9F66-AD040EA3A794}"/>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5">
            <a:extLst>
              <a:ext uri="{FF2B5EF4-FFF2-40B4-BE49-F238E27FC236}">
                <a16:creationId xmlns:a16="http://schemas.microsoft.com/office/drawing/2014/main" id="{5C266F08-FACC-42A9-9D0E-87A9EE63A295}"/>
              </a:ext>
            </a:extLst>
          </p:cNvPr>
          <p:cNvSpPr>
            <a:spLocks noGrp="1"/>
          </p:cNvSpPr>
          <p:nvPr>
            <p:ph type="body" sz="quarter" idx="14"/>
          </p:nvPr>
        </p:nvSpPr>
        <p:spPr>
          <a:xfrm>
            <a:off x="361608" y="47318"/>
            <a:ext cx="8626887"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2928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A59B9E-7F72-135C-3062-E9E8D5AE7D46}"/>
              </a:ext>
            </a:extLst>
          </p:cNvPr>
          <p:cNvPicPr>
            <a:picLocks noChangeAspect="1"/>
          </p:cNvPicPr>
          <p:nvPr userDrawn="1"/>
        </p:nvPicPr>
        <p:blipFill rotWithShape="1">
          <a:blip r:embed="rId2">
            <a:alphaModFix amt="11000"/>
          </a:blip>
          <a:srcRect l="22981" t="1" r="25375" b="27827"/>
          <a:stretch/>
        </p:blipFill>
        <p:spPr>
          <a:xfrm>
            <a:off x="0" y="1716835"/>
            <a:ext cx="12202160" cy="5141166"/>
          </a:xfrm>
          <a:prstGeom prst="rect">
            <a:avLst/>
          </a:prstGeom>
        </p:spPr>
      </p:pic>
      <p:sp>
        <p:nvSpPr>
          <p:cNvPr id="4" name="Chart Placeholder 3">
            <a:extLst>
              <a:ext uri="{FF2B5EF4-FFF2-40B4-BE49-F238E27FC236}">
                <a16:creationId xmlns:a16="http://schemas.microsoft.com/office/drawing/2014/main" id="{D4D37A3B-FB4A-41D9-C495-A2993D31ECB4}"/>
              </a:ext>
            </a:extLst>
          </p:cNvPr>
          <p:cNvSpPr>
            <a:spLocks noGrp="1"/>
          </p:cNvSpPr>
          <p:nvPr>
            <p:ph type="chart" sz="quarter" idx="15"/>
          </p:nvPr>
        </p:nvSpPr>
        <p:spPr>
          <a:xfrm>
            <a:off x="511175" y="1234440"/>
            <a:ext cx="10918825" cy="4360918"/>
          </a:xfrm>
          <a:prstGeom prst="rect">
            <a:avLst/>
          </a:prstGeom>
        </p:spPr>
        <p:txBody>
          <a:bodyPr/>
          <a:lstStyle>
            <a:lvl1pPr>
              <a:defRPr>
                <a:solidFill>
                  <a:schemeClr val="tx2"/>
                </a:solidFill>
                <a:latin typeface="Franklin Gothic Book" panose="020B0503020102020204" pitchFamily="34" charset="0"/>
              </a:defRPr>
            </a:lvl1pPr>
          </a:lstStyle>
          <a:p>
            <a:r>
              <a:rPr lang="en-US"/>
              <a:t>Click icon to add chart</a:t>
            </a:r>
            <a:endParaRPr lang="en-US" dirty="0"/>
          </a:p>
        </p:txBody>
      </p:sp>
      <p:sp>
        <p:nvSpPr>
          <p:cNvPr id="3" name="Slide Number Placeholder 2">
            <a:extLst>
              <a:ext uri="{FF2B5EF4-FFF2-40B4-BE49-F238E27FC236}">
                <a16:creationId xmlns:a16="http://schemas.microsoft.com/office/drawing/2014/main" id="{0A14BEC3-F520-0CD0-45B8-216542AE7B9B}"/>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5" name="Picture 14">
            <a:extLst>
              <a:ext uri="{FF2B5EF4-FFF2-40B4-BE49-F238E27FC236}">
                <a16:creationId xmlns:a16="http://schemas.microsoft.com/office/drawing/2014/main" id="{9CF13738-BFF8-DE48-A6E0-575C1B04BBCA}"/>
              </a:ext>
            </a:extLst>
          </p:cNvPr>
          <p:cNvPicPr>
            <a:picLocks noChangeAspect="1"/>
          </p:cNvPicPr>
          <p:nvPr userDrawn="1"/>
        </p:nvPicPr>
        <p:blipFill>
          <a:blip r:embed="rId3"/>
          <a:stretch>
            <a:fillRect/>
          </a:stretch>
        </p:blipFill>
        <p:spPr>
          <a:xfrm>
            <a:off x="361608" y="5595358"/>
            <a:ext cx="1282176" cy="1179754"/>
          </a:xfrm>
          <a:prstGeom prst="rect">
            <a:avLst/>
          </a:prstGeom>
        </p:spPr>
      </p:pic>
      <p:sp>
        <p:nvSpPr>
          <p:cNvPr id="8" name="Freeform 11">
            <a:extLst>
              <a:ext uri="{FF2B5EF4-FFF2-40B4-BE49-F238E27FC236}">
                <a16:creationId xmlns:a16="http://schemas.microsoft.com/office/drawing/2014/main" id="{1243A367-5A85-46F5-BEC4-629F43D7654B}"/>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5">
            <a:extLst>
              <a:ext uri="{FF2B5EF4-FFF2-40B4-BE49-F238E27FC236}">
                <a16:creationId xmlns:a16="http://schemas.microsoft.com/office/drawing/2014/main" id="{51CF7D07-5BEF-4B6B-A10D-BD2C24D3F5B2}"/>
              </a:ext>
            </a:extLst>
          </p:cNvPr>
          <p:cNvSpPr>
            <a:spLocks noGrp="1"/>
          </p:cNvSpPr>
          <p:nvPr>
            <p:ph type="body" sz="quarter" idx="14"/>
          </p:nvPr>
        </p:nvSpPr>
        <p:spPr>
          <a:xfrm>
            <a:off x="361608" y="47318"/>
            <a:ext cx="8626887"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9599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hart_NO Background">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D4D37A3B-FB4A-41D9-C495-A2993D31ECB4}"/>
              </a:ext>
            </a:extLst>
          </p:cNvPr>
          <p:cNvSpPr>
            <a:spLocks noGrp="1"/>
          </p:cNvSpPr>
          <p:nvPr>
            <p:ph type="chart" sz="quarter" idx="15"/>
          </p:nvPr>
        </p:nvSpPr>
        <p:spPr>
          <a:xfrm>
            <a:off x="361609" y="1252728"/>
            <a:ext cx="11119192" cy="4228910"/>
          </a:xfrm>
          <a:prstGeom prst="rect">
            <a:avLst/>
          </a:prstGeom>
        </p:spPr>
        <p:txBody>
          <a:bodyPr/>
          <a:lstStyle>
            <a:lvl1pPr>
              <a:defRPr>
                <a:latin typeface="Franklin Gothic Book" panose="020B0503020102020204" pitchFamily="34" charset="0"/>
              </a:defRPr>
            </a:lvl1pPr>
          </a:lstStyle>
          <a:p>
            <a:r>
              <a:rPr lang="en-US"/>
              <a:t>Click icon to add chart</a:t>
            </a:r>
            <a:endParaRPr lang="en-US" dirty="0"/>
          </a:p>
        </p:txBody>
      </p:sp>
      <p:sp>
        <p:nvSpPr>
          <p:cNvPr id="2" name="Footer Placeholder 1">
            <a:extLst>
              <a:ext uri="{FF2B5EF4-FFF2-40B4-BE49-F238E27FC236}">
                <a16:creationId xmlns:a16="http://schemas.microsoft.com/office/drawing/2014/main" id="{B068F87E-433B-9BF0-37F3-A1747D00FEB3}"/>
              </a:ext>
            </a:extLst>
          </p:cNvPr>
          <p:cNvSpPr>
            <a:spLocks noGrp="1"/>
          </p:cNvSpPr>
          <p:nvPr>
            <p:ph type="ftr" sz="quarter" idx="16"/>
          </p:nvPr>
        </p:nvSpPr>
        <p:spPr>
          <a:xfrm>
            <a:off x="4038600" y="6356350"/>
            <a:ext cx="4114800" cy="365125"/>
          </a:xfrm>
          <a:prstGeom prst="rect">
            <a:avLst/>
          </a:prstGeom>
        </p:spPr>
        <p:txBody>
          <a:bodyPr/>
          <a:lstStyle/>
          <a:p>
            <a:endParaRPr lang="en-US"/>
          </a:p>
        </p:txBody>
      </p:sp>
      <p:sp>
        <p:nvSpPr>
          <p:cNvPr id="3" name="Slide Number Placeholder 2">
            <a:extLst>
              <a:ext uri="{FF2B5EF4-FFF2-40B4-BE49-F238E27FC236}">
                <a16:creationId xmlns:a16="http://schemas.microsoft.com/office/drawing/2014/main" id="{0A14BEC3-F520-0CD0-45B8-216542AE7B9B}"/>
              </a:ext>
            </a:extLst>
          </p:cNvPr>
          <p:cNvSpPr>
            <a:spLocks noGrp="1"/>
          </p:cNvSpPr>
          <p:nvPr>
            <p:ph type="sldNum" sz="quarter" idx="17"/>
          </p:nvPr>
        </p:nvSpPr>
        <p:spPr/>
        <p:txBody>
          <a:bodyPr/>
          <a:lstStyle/>
          <a:p>
            <a:fld id="{561BC62F-29D4-3646-B8AE-ECD588CDD817}" type="slidenum">
              <a:rPr lang="en-US" smtClean="0"/>
              <a:pPr/>
              <a:t>‹#›</a:t>
            </a:fld>
            <a:endParaRPr lang="en-US" dirty="0"/>
          </a:p>
        </p:txBody>
      </p:sp>
      <p:pic>
        <p:nvPicPr>
          <p:cNvPr id="13" name="Picture 12">
            <a:extLst>
              <a:ext uri="{FF2B5EF4-FFF2-40B4-BE49-F238E27FC236}">
                <a16:creationId xmlns:a16="http://schemas.microsoft.com/office/drawing/2014/main" id="{1DD275C7-F204-1667-4EFB-1315418D081C}"/>
              </a:ext>
            </a:extLst>
          </p:cNvPr>
          <p:cNvPicPr>
            <a:picLocks noChangeAspect="1"/>
          </p:cNvPicPr>
          <p:nvPr userDrawn="1"/>
        </p:nvPicPr>
        <p:blipFill>
          <a:blip r:embed="rId2"/>
          <a:stretch>
            <a:fillRect/>
          </a:stretch>
        </p:blipFill>
        <p:spPr>
          <a:xfrm>
            <a:off x="361608" y="5595358"/>
            <a:ext cx="1282176" cy="1179754"/>
          </a:xfrm>
          <a:prstGeom prst="rect">
            <a:avLst/>
          </a:prstGeom>
        </p:spPr>
      </p:pic>
      <p:sp>
        <p:nvSpPr>
          <p:cNvPr id="8" name="Freeform 11">
            <a:extLst>
              <a:ext uri="{FF2B5EF4-FFF2-40B4-BE49-F238E27FC236}">
                <a16:creationId xmlns:a16="http://schemas.microsoft.com/office/drawing/2014/main" id="{D68E1706-E9C0-4AB3-9C15-8B23869EBB90}"/>
              </a:ext>
            </a:extLst>
          </p:cNvPr>
          <p:cNvSpPr/>
          <p:nvPr userDrawn="1"/>
        </p:nvSpPr>
        <p:spPr>
          <a:xfrm>
            <a:off x="0" y="4491"/>
            <a:ext cx="10406311" cy="1016059"/>
          </a:xfrm>
          <a:custGeom>
            <a:avLst/>
            <a:gdLst>
              <a:gd name="connsiteX0" fmla="*/ 0 w 9781300"/>
              <a:gd name="connsiteY0" fmla="*/ 0 h 1246187"/>
              <a:gd name="connsiteX1" fmla="*/ 3127248 w 9781300"/>
              <a:gd name="connsiteY1" fmla="*/ 0 h 1246187"/>
              <a:gd name="connsiteX2" fmla="*/ 6654052 w 9781300"/>
              <a:gd name="connsiteY2" fmla="*/ 0 h 1246187"/>
              <a:gd name="connsiteX3" fmla="*/ 9781300 w 9781300"/>
              <a:gd name="connsiteY3" fmla="*/ 0 h 1246187"/>
              <a:gd name="connsiteX4" fmla="*/ 9781300 w 9781300"/>
              <a:gd name="connsiteY4" fmla="*/ 251234 h 1246187"/>
              <a:gd name="connsiteX5" fmla="*/ 9781300 w 9781300"/>
              <a:gd name="connsiteY5" fmla="*/ 295248 h 1246187"/>
              <a:gd name="connsiteX6" fmla="*/ 9776446 w 9781300"/>
              <a:gd name="connsiteY6" fmla="*/ 295248 h 1246187"/>
              <a:gd name="connsiteX7" fmla="*/ 9759186 w 9781300"/>
              <a:gd name="connsiteY7" fmla="*/ 451752 h 1246187"/>
              <a:gd name="connsiteX8" fmla="*/ 8692810 w 9781300"/>
              <a:gd name="connsiteY8" fmla="*/ 1246187 h 1246187"/>
              <a:gd name="connsiteX9" fmla="*/ 8673384 w 9781300"/>
              <a:gd name="connsiteY9" fmla="*/ 1245402 h 1246187"/>
              <a:gd name="connsiteX10" fmla="*/ 5584993 w 9781300"/>
              <a:gd name="connsiteY10" fmla="*/ 1245402 h 1246187"/>
              <a:gd name="connsiteX11" fmla="*/ 5565562 w 9781300"/>
              <a:gd name="connsiteY11" fmla="*/ 1246187 h 1246187"/>
              <a:gd name="connsiteX12" fmla="*/ 5546136 w 9781300"/>
              <a:gd name="connsiteY12" fmla="*/ 1245402 h 1246187"/>
              <a:gd name="connsiteX13" fmla="*/ 3127248 w 9781300"/>
              <a:gd name="connsiteY13" fmla="*/ 1245402 h 1246187"/>
              <a:gd name="connsiteX14" fmla="*/ 0 w 9781300"/>
              <a:gd name="connsiteY14" fmla="*/ 1245402 h 12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81300" h="1246187">
                <a:moveTo>
                  <a:pt x="0" y="0"/>
                </a:moveTo>
                <a:lnTo>
                  <a:pt x="3127248" y="0"/>
                </a:lnTo>
                <a:lnTo>
                  <a:pt x="6654052" y="0"/>
                </a:lnTo>
                <a:lnTo>
                  <a:pt x="9781300" y="0"/>
                </a:lnTo>
                <a:lnTo>
                  <a:pt x="9781300" y="251234"/>
                </a:lnTo>
                <a:lnTo>
                  <a:pt x="9781300" y="295248"/>
                </a:lnTo>
                <a:lnTo>
                  <a:pt x="9776446" y="295248"/>
                </a:lnTo>
                <a:lnTo>
                  <a:pt x="9759186" y="451752"/>
                </a:lnTo>
                <a:cubicBezTo>
                  <a:pt x="9657688" y="905135"/>
                  <a:pt x="9218823" y="1246187"/>
                  <a:pt x="8692810" y="1246187"/>
                </a:cubicBezTo>
                <a:lnTo>
                  <a:pt x="8673384" y="1245402"/>
                </a:lnTo>
                <a:lnTo>
                  <a:pt x="5584993" y="1245402"/>
                </a:lnTo>
                <a:lnTo>
                  <a:pt x="5565562" y="1246187"/>
                </a:lnTo>
                <a:lnTo>
                  <a:pt x="5546136" y="1245402"/>
                </a:lnTo>
                <a:lnTo>
                  <a:pt x="3127248" y="1245402"/>
                </a:lnTo>
                <a:lnTo>
                  <a:pt x="0" y="1245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Demi" panose="020B0703020102020204" pitchFamily="34" charset="0"/>
            </a:endParaRPr>
          </a:p>
        </p:txBody>
      </p:sp>
      <p:sp>
        <p:nvSpPr>
          <p:cNvPr id="9" name="Text Placeholder 15">
            <a:extLst>
              <a:ext uri="{FF2B5EF4-FFF2-40B4-BE49-F238E27FC236}">
                <a16:creationId xmlns:a16="http://schemas.microsoft.com/office/drawing/2014/main" id="{6A1AEC68-DB36-4233-BE95-15729CFCFEFB}"/>
              </a:ext>
            </a:extLst>
          </p:cNvPr>
          <p:cNvSpPr>
            <a:spLocks noGrp="1"/>
          </p:cNvSpPr>
          <p:nvPr>
            <p:ph type="body" sz="quarter" idx="14"/>
          </p:nvPr>
        </p:nvSpPr>
        <p:spPr>
          <a:xfrm>
            <a:off x="361608" y="47318"/>
            <a:ext cx="9340176" cy="930404"/>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0" i="0">
                <a:solidFill>
                  <a:schemeClr val="bg1"/>
                </a:solidFill>
                <a:latin typeface="Franklin Gothic Demi" panose="020B06030201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301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nodePh="1">
                  <p:stCondLst>
                    <p:cond delay="5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14F2FF4C-2B63-D8FD-04F0-BFA95E34027F}"/>
              </a:ext>
            </a:extLst>
          </p:cNvPr>
          <p:cNvSpPr txBox="1">
            <a:spLocks/>
          </p:cNvSpPr>
          <p:nvPr/>
        </p:nvSpPr>
        <p:spPr>
          <a:xfrm>
            <a:off x="591668" y="6221787"/>
            <a:ext cx="5504331"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700" dirty="0">
              <a:solidFill>
                <a:srgbClr val="0072BC"/>
              </a:solidFill>
            </a:endParaRPr>
          </a:p>
        </p:txBody>
      </p:sp>
      <p:sp>
        <p:nvSpPr>
          <p:cNvPr id="7" name="Date Placeholder 3">
            <a:extLst>
              <a:ext uri="{FF2B5EF4-FFF2-40B4-BE49-F238E27FC236}">
                <a16:creationId xmlns:a16="http://schemas.microsoft.com/office/drawing/2014/main" id="{6E35135D-3989-833B-8569-202C3AC5593B}"/>
              </a:ext>
            </a:extLst>
          </p:cNvPr>
          <p:cNvSpPr txBox="1">
            <a:spLocks/>
          </p:cNvSpPr>
          <p:nvPr/>
        </p:nvSpPr>
        <p:spPr>
          <a:xfrm>
            <a:off x="591668" y="6221787"/>
            <a:ext cx="5504331"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700" dirty="0">
              <a:solidFill>
                <a:srgbClr val="0072BC"/>
              </a:solidFill>
            </a:endParaRPr>
          </a:p>
        </p:txBody>
      </p:sp>
      <p:sp>
        <p:nvSpPr>
          <p:cNvPr id="8" name="Date Placeholder 3">
            <a:extLst>
              <a:ext uri="{FF2B5EF4-FFF2-40B4-BE49-F238E27FC236}">
                <a16:creationId xmlns:a16="http://schemas.microsoft.com/office/drawing/2014/main" id="{C1B883CB-7839-1B50-0CFF-637C4BFF3A24}"/>
              </a:ext>
            </a:extLst>
          </p:cNvPr>
          <p:cNvSpPr txBox="1">
            <a:spLocks/>
          </p:cNvSpPr>
          <p:nvPr userDrawn="1"/>
        </p:nvSpPr>
        <p:spPr>
          <a:xfrm>
            <a:off x="591668" y="6221787"/>
            <a:ext cx="5504331"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700" dirty="0">
              <a:solidFill>
                <a:srgbClr val="0072BC"/>
              </a:solidFill>
            </a:endParaRPr>
          </a:p>
        </p:txBody>
      </p:sp>
      <p:sp>
        <p:nvSpPr>
          <p:cNvPr id="10" name="Slide Number Placeholder 4">
            <a:extLst>
              <a:ext uri="{FF2B5EF4-FFF2-40B4-BE49-F238E27FC236}">
                <a16:creationId xmlns:a16="http://schemas.microsoft.com/office/drawing/2014/main" id="{3FD070BF-5C7E-07FB-BFBA-E834B4F90EE4}"/>
              </a:ext>
            </a:extLst>
          </p:cNvPr>
          <p:cNvSpPr>
            <a:spLocks noGrp="1"/>
          </p:cNvSpPr>
          <p:nvPr>
            <p:ph type="sldNum" sz="quarter" idx="4"/>
          </p:nvPr>
        </p:nvSpPr>
        <p:spPr>
          <a:xfrm>
            <a:off x="8737600" y="6173787"/>
            <a:ext cx="2743200" cy="365125"/>
          </a:xfrm>
          <a:prstGeom prst="rect">
            <a:avLst/>
          </a:prstGeom>
        </p:spPr>
        <p:txBody>
          <a:bodyPr vert="horz" lIns="91440" tIns="45720" rIns="91440" bIns="45720" rtlCol="0" anchor="ctr"/>
          <a:lstStyle>
            <a:lvl1pPr algn="r">
              <a:defRPr sz="1200" b="1" i="0">
                <a:solidFill>
                  <a:srgbClr val="0072BC"/>
                </a:solidFill>
                <a:latin typeface="Arial" panose="020B0604020202020204" pitchFamily="34" charset="0"/>
                <a:cs typeface="Arial" panose="020B0604020202020204" pitchFamily="34" charset="0"/>
              </a:defRPr>
            </a:lvl1pPr>
          </a:lstStyle>
          <a:p>
            <a:fld id="{561BC62F-29D4-3646-B8AE-ECD588CDD817}" type="slidenum">
              <a:rPr lang="en-US" smtClean="0"/>
              <a:pPr/>
              <a:t>‹#›</a:t>
            </a:fld>
            <a:endParaRPr lang="en-US" dirty="0"/>
          </a:p>
        </p:txBody>
      </p:sp>
    </p:spTree>
    <p:extLst>
      <p:ext uri="{BB962C8B-B14F-4D97-AF65-F5344CB8AC3E}">
        <p14:creationId xmlns:p14="http://schemas.microsoft.com/office/powerpoint/2010/main" val="4081753131"/>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61" r:id="rId3"/>
    <p:sldLayoutId id="2147484352" r:id="rId4"/>
    <p:sldLayoutId id="2147484362" r:id="rId5"/>
    <p:sldLayoutId id="2147484353" r:id="rId6"/>
    <p:sldLayoutId id="2147484363" r:id="rId7"/>
    <p:sldLayoutId id="2147484354" r:id="rId8"/>
    <p:sldLayoutId id="2147484364" r:id="rId9"/>
    <p:sldLayoutId id="2147484355" r:id="rId10"/>
    <p:sldLayoutId id="2147484365" r:id="rId11"/>
    <p:sldLayoutId id="2147484356" r:id="rId12"/>
    <p:sldLayoutId id="2147484366" r:id="rId13"/>
    <p:sldLayoutId id="2147484359" r:id="rId14"/>
    <p:sldLayoutId id="2147484367" r:id="rId15"/>
    <p:sldLayoutId id="2147484369" r:id="rId16"/>
    <p:sldLayoutId id="2147484360" r:id="rId17"/>
    <p:sldLayoutId id="2147484357" r:id="rId18"/>
    <p:sldLayoutId id="2147484368" r:id="rId19"/>
    <p:sldLayoutId id="2147484358" r:id="rId20"/>
    <p:sldLayoutId id="2147484385" r:id="rId21"/>
    <p:sldLayoutId id="2147484388"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hropshiretelfordandwrekin.nhs.uk/successful-bid-to-be-a-wave-one-implementer-for-core20plus-connectors-programme/"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hyperlink" Target="https://www.shropshiretelfordandwrekin.nhs.uk/successful-bid-to-be-a-wave-one-implementer-for-core20plus-connectors-programme/" TargetMode="External"/><Relationship Id="rId13" Type="http://schemas.openxmlformats.org/officeDocument/2006/relationships/hyperlink" Target="https://www.shrewsburytown.com/news/2023/january/foundation-feature--cancer-champions/" TargetMode="External"/><Relationship Id="rId3" Type="http://schemas.openxmlformats.org/officeDocument/2006/relationships/image" Target="../media/image4.png"/><Relationship Id="rId7" Type="http://schemas.openxmlformats.org/officeDocument/2006/relationships/hyperlink" Target="https://www.cancerchampions.co.uk/resources/resource-videos/" TargetMode="External"/><Relationship Id="rId12" Type="http://schemas.openxmlformats.org/officeDocument/2006/relationships/hyperlink" Target="https://www.bordercountiesadvertizer.co.uk/news/20713512.oswestry-charity-qube-joins-drive-get-people-screened-cancer/" TargetMode="External"/><Relationship Id="rId2" Type="http://schemas.openxmlformats.org/officeDocument/2006/relationships/notesSlide" Target="../notesSlides/notesSlide14.xml"/><Relationship Id="rId16"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hyperlink" Target="https://www.scwcsu.nhs.uk/work-for-us/early-careers/articles/health-inequalities/core20plus-connectors" TargetMode="External"/><Relationship Id="rId11" Type="http://schemas.openxmlformats.org/officeDocument/2006/relationships/hyperlink" Target="https://www.shropshirelive.com/news/2022/08/23/county-cancer-champions-launched-to-address-rising-numbers/" TargetMode="External"/><Relationship Id="rId5" Type="http://schemas.openxmlformats.org/officeDocument/2006/relationships/image" Target="../media/image12.jpeg"/><Relationship Id="rId15" Type="http://schemas.openxmlformats.org/officeDocument/2006/relationships/hyperlink" Target="https://learn.personalisedcareinstitute.org.uk/login/index.php" TargetMode="External"/><Relationship Id="rId10" Type="http://schemas.openxmlformats.org/officeDocument/2006/relationships/hyperlink" Target="https://www.shropshiretelfordandwrekin.nhs.uk/county-cancer-champions-launch/" TargetMode="External"/><Relationship Id="rId4" Type="http://schemas.openxmlformats.org/officeDocument/2006/relationships/image" Target="../media/image5.png"/><Relationship Id="rId9" Type="http://schemas.openxmlformats.org/officeDocument/2006/relationships/hyperlink" Target="https://scwcsu.nhs.uk/priorities/health-inequalities/health-inequalities/core20plus-connectors-programme-interim-report-july-23" TargetMode="External"/><Relationship Id="rId14" Type="http://schemas.openxmlformats.org/officeDocument/2006/relationships/hyperlink" Target="https://www.shropshiretelfordandwrekin.nhs.uk/multi-language-approach-to-fight-canc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cancerchampions.co.uk/"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hyperlink" Target="mailto:Alexandra.mace@nhs.net" TargetMode="External"/><Relationship Id="rId4" Type="http://schemas.openxmlformats.org/officeDocument/2006/relationships/hyperlink" Target="mailto:miranda.ashwell@lingendavies.co.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scwcsu.nhs.uk/work-for-us/early-careers/articles/health-inequalities/core20plus-connectors"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4D25CC-A175-895D-A24F-494F81B61C26}"/>
              </a:ext>
            </a:extLst>
          </p:cNvPr>
          <p:cNvSpPr>
            <a:spLocks noGrp="1"/>
          </p:cNvSpPr>
          <p:nvPr>
            <p:ph type="body" sz="quarter" idx="13"/>
          </p:nvPr>
        </p:nvSpPr>
        <p:spPr>
          <a:xfrm>
            <a:off x="3621036" y="4102531"/>
            <a:ext cx="8475676" cy="1652515"/>
          </a:xfrm>
        </p:spPr>
        <p:txBody>
          <a:bodyPr>
            <a:normAutofit/>
          </a:bodyPr>
          <a:lstStyle/>
          <a:p>
            <a:r>
              <a:rPr lang="en-US" dirty="0">
                <a:latin typeface="Franklin Gothic Demi" panose="020B0603020102020204" pitchFamily="34" charset="0"/>
              </a:rPr>
              <a:t>Shropshire, Telford &amp; Wrekin Cancer Champions</a:t>
            </a:r>
          </a:p>
        </p:txBody>
      </p:sp>
      <p:sp>
        <p:nvSpPr>
          <p:cNvPr id="5" name="TextBox 4">
            <a:extLst>
              <a:ext uri="{FF2B5EF4-FFF2-40B4-BE49-F238E27FC236}">
                <a16:creationId xmlns:a16="http://schemas.microsoft.com/office/drawing/2014/main" id="{D2977F90-65A6-F3E0-E263-AB1266E73B66}"/>
              </a:ext>
            </a:extLst>
          </p:cNvPr>
          <p:cNvSpPr txBox="1"/>
          <p:nvPr/>
        </p:nvSpPr>
        <p:spPr>
          <a:xfrm>
            <a:off x="3621036" y="5839128"/>
            <a:ext cx="8328135" cy="830997"/>
          </a:xfrm>
          <a:prstGeom prst="rect">
            <a:avLst/>
          </a:prstGeom>
          <a:noFill/>
        </p:spPr>
        <p:txBody>
          <a:bodyPr wrap="square">
            <a:spAutoFit/>
          </a:bodyPr>
          <a:lstStyle/>
          <a:p>
            <a:r>
              <a:rPr lang="en-US" sz="2400" dirty="0">
                <a:solidFill>
                  <a:schemeClr val="bg1"/>
                </a:solidFill>
                <a:latin typeface="Franklin Gothic Demi" panose="020B0603020102020204" pitchFamily="34" charset="0"/>
              </a:rPr>
              <a:t>Miranda Ashwell, </a:t>
            </a:r>
            <a:r>
              <a:rPr lang="en-US" sz="2400" dirty="0" err="1">
                <a:solidFill>
                  <a:schemeClr val="bg1"/>
                </a:solidFill>
                <a:latin typeface="Franklin Gothic Demi" panose="020B0603020102020204" pitchFamily="34" charset="0"/>
              </a:rPr>
              <a:t>LiveLife</a:t>
            </a:r>
            <a:r>
              <a:rPr lang="en-US" sz="2400" dirty="0">
                <a:solidFill>
                  <a:schemeClr val="bg1"/>
                </a:solidFill>
                <a:latin typeface="Franklin Gothic Demi" panose="020B0603020102020204" pitchFamily="34" charset="0"/>
              </a:rPr>
              <a:t> Lead, </a:t>
            </a:r>
            <a:r>
              <a:rPr lang="en-US" sz="2400" dirty="0" err="1">
                <a:solidFill>
                  <a:schemeClr val="bg1"/>
                </a:solidFill>
                <a:latin typeface="Franklin Gothic Demi" panose="020B0603020102020204" pitchFamily="34" charset="0"/>
              </a:rPr>
              <a:t>Lingen</a:t>
            </a:r>
            <a:r>
              <a:rPr lang="en-US" sz="2400" dirty="0">
                <a:solidFill>
                  <a:schemeClr val="bg1"/>
                </a:solidFill>
                <a:latin typeface="Franklin Gothic Demi" panose="020B0603020102020204" pitchFamily="34" charset="0"/>
              </a:rPr>
              <a:t> Davies Cancer Fund</a:t>
            </a:r>
          </a:p>
          <a:p>
            <a:r>
              <a:rPr lang="en-US" sz="2400" dirty="0">
                <a:solidFill>
                  <a:schemeClr val="bg1"/>
                </a:solidFill>
                <a:latin typeface="Franklin Gothic Demi" panose="020B0603020102020204" pitchFamily="34" charset="0"/>
              </a:rPr>
              <a:t>Alex </a:t>
            </a:r>
            <a:r>
              <a:rPr lang="en-US" sz="2400" dirty="0" err="1">
                <a:solidFill>
                  <a:schemeClr val="bg1"/>
                </a:solidFill>
                <a:latin typeface="Franklin Gothic Demi" panose="020B0603020102020204" pitchFamily="34" charset="0"/>
              </a:rPr>
              <a:t>Mace,</a:t>
            </a:r>
            <a:r>
              <a:rPr lang="en-US" sz="2400" dirty="0">
                <a:solidFill>
                  <a:schemeClr val="bg1"/>
                </a:solidFill>
                <a:latin typeface="Franklin Gothic Demi" panose="020B0603020102020204" pitchFamily="34" charset="0"/>
              </a:rPr>
              <a:t> Project Manager, Shropshire, Telford &amp; Wrekin</a:t>
            </a:r>
          </a:p>
        </p:txBody>
      </p:sp>
    </p:spTree>
    <p:extLst>
      <p:ext uri="{BB962C8B-B14F-4D97-AF65-F5344CB8AC3E}">
        <p14:creationId xmlns:p14="http://schemas.microsoft.com/office/powerpoint/2010/main" val="3459332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8" y="75035"/>
            <a:ext cx="9340176" cy="930404"/>
          </a:xfrm>
          <a:prstGeom prst="rect">
            <a:avLst/>
          </a:prstGeom>
        </p:spPr>
        <p:txBody>
          <a:bodyPr>
            <a:normAutofit/>
          </a:bodyPr>
          <a:lstStyle/>
          <a:p>
            <a:pPr>
              <a:lnSpc>
                <a:spcPct val="150000"/>
              </a:lnSpc>
            </a:pPr>
            <a:r>
              <a:rPr lang="en-GB" dirty="0"/>
              <a:t>Co-development of Multi-lingual Videos</a:t>
            </a:r>
            <a:endParaRPr lang="en-GB" sz="3200" dirty="0"/>
          </a:p>
        </p:txBody>
      </p:sp>
      <p:sp>
        <p:nvSpPr>
          <p:cNvPr id="2" name="TextBox 8">
            <a:extLst>
              <a:ext uri="{FF2B5EF4-FFF2-40B4-BE49-F238E27FC236}">
                <a16:creationId xmlns:a16="http://schemas.microsoft.com/office/drawing/2014/main" id="{07A197C2-5A20-6573-AEB0-9802CD3299BE}"/>
              </a:ext>
            </a:extLst>
          </p:cNvPr>
          <p:cNvSpPr txBox="1"/>
          <p:nvPr/>
        </p:nvSpPr>
        <p:spPr>
          <a:xfrm>
            <a:off x="361608" y="1491237"/>
            <a:ext cx="5162276" cy="42485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3200"/>
              </a:lnSpc>
              <a:spcBef>
                <a:spcPts val="1000"/>
              </a:spcBef>
              <a:buFont typeface="Arial" panose="020B0604020202020204" pitchFamily="34" charset="0"/>
              <a:buChar char="•"/>
            </a:pPr>
            <a:r>
              <a:rPr lang="en-GB" dirty="0">
                <a:solidFill>
                  <a:schemeClr val="tx2">
                    <a:lumMod val="50000"/>
                  </a:schemeClr>
                </a:solidFill>
              </a:rPr>
              <a:t>Recruitment via community networking &amp; focused locals comms.</a:t>
            </a:r>
          </a:p>
          <a:p>
            <a:pPr marL="285750" indent="-285750">
              <a:lnSpc>
                <a:spcPts val="3200"/>
              </a:lnSpc>
              <a:spcBef>
                <a:spcPts val="1000"/>
              </a:spcBef>
              <a:buFont typeface="Arial" panose="020B0604020202020204" pitchFamily="34" charset="0"/>
              <a:buChar char="•"/>
            </a:pPr>
            <a:r>
              <a:rPr lang="en-GB" dirty="0">
                <a:solidFill>
                  <a:schemeClr val="tx2">
                    <a:lumMod val="50000"/>
                  </a:schemeClr>
                </a:solidFill>
              </a:rPr>
              <a:t>Languages: Punjabi, Mandarin, Bulgarian, Polish and Ukrainian, with sub-titles.</a:t>
            </a:r>
          </a:p>
          <a:p>
            <a:pPr marL="285750" indent="-285750">
              <a:lnSpc>
                <a:spcPts val="3200"/>
              </a:lnSpc>
              <a:spcBef>
                <a:spcPts val="1000"/>
              </a:spcBef>
              <a:buFont typeface="Arial" panose="020B0604020202020204" pitchFamily="34" charset="0"/>
              <a:buChar char="•"/>
            </a:pPr>
            <a:r>
              <a:rPr lang="en-GB" dirty="0">
                <a:solidFill>
                  <a:schemeClr val="tx2">
                    <a:lumMod val="50000"/>
                  </a:schemeClr>
                </a:solidFill>
              </a:rPr>
              <a:t>Half day workshops – to translate and film.</a:t>
            </a:r>
          </a:p>
          <a:p>
            <a:pPr marL="285750" indent="-285750">
              <a:lnSpc>
                <a:spcPts val="3200"/>
              </a:lnSpc>
              <a:spcBef>
                <a:spcPts val="1000"/>
              </a:spcBef>
              <a:buFont typeface="Arial" panose="020B0604020202020204" pitchFamily="34" charset="0"/>
              <a:buChar char="•"/>
            </a:pPr>
            <a:r>
              <a:rPr lang="en-GB" dirty="0">
                <a:solidFill>
                  <a:schemeClr val="tx2">
                    <a:lumMod val="50000"/>
                  </a:schemeClr>
                </a:solidFill>
              </a:rPr>
              <a:t>Finished product – breast, bowel, cervical screening, signs and symptoms .</a:t>
            </a:r>
          </a:p>
          <a:p>
            <a:pPr marL="285750" indent="-285750">
              <a:lnSpc>
                <a:spcPts val="3200"/>
              </a:lnSpc>
              <a:spcBef>
                <a:spcPts val="1000"/>
              </a:spcBef>
              <a:buFont typeface="Arial" panose="020B0604020202020204" pitchFamily="34" charset="0"/>
              <a:buChar char="•"/>
            </a:pPr>
            <a:r>
              <a:rPr lang="en-GB" dirty="0">
                <a:solidFill>
                  <a:schemeClr val="tx2">
                    <a:lumMod val="50000"/>
                  </a:schemeClr>
                </a:solidFill>
              </a:rPr>
              <a:t>Volunteers became our first Cancer Champions.</a:t>
            </a:r>
          </a:p>
        </p:txBody>
      </p:sp>
      <p:pic>
        <p:nvPicPr>
          <p:cNvPr id="3" name="Picture 2" descr="A person writing on a piece of paper&#10;&#10;Description automatically generated with medium confidence">
            <a:extLst>
              <a:ext uri="{FF2B5EF4-FFF2-40B4-BE49-F238E27FC236}">
                <a16:creationId xmlns:a16="http://schemas.microsoft.com/office/drawing/2014/main" id="{FCEF00ED-B9E5-1312-4AE6-432EB5055A0A}"/>
              </a:ext>
            </a:extLst>
          </p:cNvPr>
          <p:cNvPicPr>
            <a:picLocks noChangeAspect="1"/>
          </p:cNvPicPr>
          <p:nvPr/>
        </p:nvPicPr>
        <p:blipFill>
          <a:blip r:embed="rId3"/>
          <a:stretch>
            <a:fillRect/>
          </a:stretch>
        </p:blipFill>
        <p:spPr>
          <a:xfrm>
            <a:off x="5523884" y="1234979"/>
            <a:ext cx="3699628" cy="3767410"/>
          </a:xfrm>
          <a:prstGeom prst="rect">
            <a:avLst/>
          </a:prstGeom>
        </p:spPr>
      </p:pic>
      <p:pic>
        <p:nvPicPr>
          <p:cNvPr id="7" name="Picture 6" descr="A picture containing text, indoor, person&#10;&#10;Description automatically generated">
            <a:extLst>
              <a:ext uri="{FF2B5EF4-FFF2-40B4-BE49-F238E27FC236}">
                <a16:creationId xmlns:a16="http://schemas.microsoft.com/office/drawing/2014/main" id="{C35B80CB-A678-A999-44A8-44B3AB4820DF}"/>
              </a:ext>
            </a:extLst>
          </p:cNvPr>
          <p:cNvPicPr>
            <a:picLocks noChangeAspect="1"/>
          </p:cNvPicPr>
          <p:nvPr/>
        </p:nvPicPr>
        <p:blipFill rotWithShape="1">
          <a:blip r:embed="rId4"/>
          <a:srcRect t="3251"/>
          <a:stretch/>
        </p:blipFill>
        <p:spPr>
          <a:xfrm>
            <a:off x="9119267" y="3090588"/>
            <a:ext cx="3072734" cy="3767411"/>
          </a:xfrm>
          <a:prstGeom prst="rect">
            <a:avLst/>
          </a:prstGeom>
        </p:spPr>
      </p:pic>
    </p:spTree>
    <p:extLst>
      <p:ext uri="{BB962C8B-B14F-4D97-AF65-F5344CB8AC3E}">
        <p14:creationId xmlns:p14="http://schemas.microsoft.com/office/powerpoint/2010/main" val="25876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A5F119A6-24E4-3CBF-E93A-D7139D0C2E80}"/>
              </a:ext>
            </a:extLst>
          </p:cNvPr>
          <p:cNvSpPr/>
          <p:nvPr/>
        </p:nvSpPr>
        <p:spPr>
          <a:xfrm>
            <a:off x="7832436" y="1536580"/>
            <a:ext cx="2669842" cy="2574439"/>
          </a:xfrm>
          <a:prstGeom prst="ellipse">
            <a:avLst/>
          </a:prstGeom>
          <a:solidFill>
            <a:schemeClr val="accent6">
              <a:lumMod val="40000"/>
              <a:lumOff val="60000"/>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F825985B-2E6C-CEBF-2967-C541F364BD47}"/>
              </a:ext>
            </a:extLst>
          </p:cNvPr>
          <p:cNvSpPr/>
          <p:nvPr/>
        </p:nvSpPr>
        <p:spPr>
          <a:xfrm>
            <a:off x="8200471" y="2916510"/>
            <a:ext cx="2669842" cy="2574440"/>
          </a:xfrm>
          <a:prstGeom prst="ellipse">
            <a:avLst/>
          </a:prstGeom>
          <a:solidFill>
            <a:srgbClr val="FFFFC5">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8" y="217648"/>
            <a:ext cx="9340176" cy="930404"/>
          </a:xfrm>
          <a:prstGeom prst="rect">
            <a:avLst/>
          </a:prstGeom>
        </p:spPr>
        <p:txBody>
          <a:bodyPr>
            <a:normAutofit/>
          </a:bodyPr>
          <a:lstStyle/>
          <a:p>
            <a:r>
              <a:rPr lang="en-US" dirty="0"/>
              <a:t>What we’ve learnt</a:t>
            </a:r>
          </a:p>
        </p:txBody>
      </p:sp>
      <p:sp>
        <p:nvSpPr>
          <p:cNvPr id="6" name="TextBox 5">
            <a:extLst>
              <a:ext uri="{FF2B5EF4-FFF2-40B4-BE49-F238E27FC236}">
                <a16:creationId xmlns:a16="http://schemas.microsoft.com/office/drawing/2014/main" id="{7087A67D-E480-BB4A-B983-8B6ECC8145FB}"/>
              </a:ext>
            </a:extLst>
          </p:cNvPr>
          <p:cNvSpPr txBox="1"/>
          <p:nvPr/>
        </p:nvSpPr>
        <p:spPr>
          <a:xfrm>
            <a:off x="8126238" y="2216670"/>
            <a:ext cx="1262055" cy="523220"/>
          </a:xfrm>
          <a:prstGeom prst="rect">
            <a:avLst/>
          </a:prstGeom>
          <a:noFill/>
        </p:spPr>
        <p:txBody>
          <a:bodyPr wrap="square" rtlCol="0">
            <a:spAutoFit/>
          </a:bodyPr>
          <a:lstStyle/>
          <a:p>
            <a:r>
              <a:rPr lang="en-GB" sz="2800" dirty="0">
                <a:solidFill>
                  <a:sysClr val="windowText" lastClr="000000"/>
                </a:solidFill>
              </a:rPr>
              <a:t>Trust</a:t>
            </a:r>
          </a:p>
        </p:txBody>
      </p:sp>
      <p:sp>
        <p:nvSpPr>
          <p:cNvPr id="20" name="Oval 19">
            <a:extLst>
              <a:ext uri="{FF2B5EF4-FFF2-40B4-BE49-F238E27FC236}">
                <a16:creationId xmlns:a16="http://schemas.microsoft.com/office/drawing/2014/main" id="{5013653C-52CF-E22F-D698-0DFDFFBCBDA9}"/>
              </a:ext>
            </a:extLst>
          </p:cNvPr>
          <p:cNvSpPr/>
          <p:nvPr/>
        </p:nvSpPr>
        <p:spPr>
          <a:xfrm>
            <a:off x="9271814" y="1828800"/>
            <a:ext cx="2669842" cy="2574440"/>
          </a:xfrm>
          <a:prstGeom prst="ellipse">
            <a:avLst/>
          </a:prstGeom>
          <a:solidFill>
            <a:schemeClr val="accent5">
              <a:lumMod val="60000"/>
              <a:lumOff val="40000"/>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EB72726-5A77-0E12-FD09-5573FBE54DA4}"/>
              </a:ext>
            </a:extLst>
          </p:cNvPr>
          <p:cNvSpPr txBox="1"/>
          <p:nvPr/>
        </p:nvSpPr>
        <p:spPr>
          <a:xfrm>
            <a:off x="8641493" y="4433850"/>
            <a:ext cx="2120581" cy="523220"/>
          </a:xfrm>
          <a:prstGeom prst="rect">
            <a:avLst/>
          </a:prstGeom>
          <a:noFill/>
        </p:spPr>
        <p:txBody>
          <a:bodyPr wrap="square" rtlCol="0">
            <a:spAutoFit/>
          </a:bodyPr>
          <a:lstStyle/>
          <a:p>
            <a:r>
              <a:rPr lang="en-GB" sz="2800" dirty="0">
                <a:solidFill>
                  <a:sysClr val="windowText" lastClr="000000"/>
                </a:solidFill>
              </a:rPr>
              <a:t>Flexibility</a:t>
            </a:r>
          </a:p>
        </p:txBody>
      </p:sp>
      <p:sp>
        <p:nvSpPr>
          <p:cNvPr id="17" name="TextBox 16">
            <a:extLst>
              <a:ext uri="{FF2B5EF4-FFF2-40B4-BE49-F238E27FC236}">
                <a16:creationId xmlns:a16="http://schemas.microsoft.com/office/drawing/2014/main" id="{06CF2071-F7B6-28E7-35BB-F5E586E8C927}"/>
              </a:ext>
            </a:extLst>
          </p:cNvPr>
          <p:cNvSpPr txBox="1"/>
          <p:nvPr/>
        </p:nvSpPr>
        <p:spPr>
          <a:xfrm>
            <a:off x="10427133" y="2905780"/>
            <a:ext cx="2018454" cy="523220"/>
          </a:xfrm>
          <a:prstGeom prst="rect">
            <a:avLst/>
          </a:prstGeom>
          <a:noFill/>
        </p:spPr>
        <p:txBody>
          <a:bodyPr wrap="square" rtlCol="0">
            <a:spAutoFit/>
          </a:bodyPr>
          <a:lstStyle/>
          <a:p>
            <a:r>
              <a:rPr lang="en-GB" sz="2800" dirty="0">
                <a:solidFill>
                  <a:sysClr val="windowText" lastClr="000000"/>
                </a:solidFill>
              </a:rPr>
              <a:t>Patience</a:t>
            </a:r>
          </a:p>
        </p:txBody>
      </p:sp>
      <p:sp>
        <p:nvSpPr>
          <p:cNvPr id="22" name="Rectangle 21">
            <a:extLst>
              <a:ext uri="{FF2B5EF4-FFF2-40B4-BE49-F238E27FC236}">
                <a16:creationId xmlns:a16="http://schemas.microsoft.com/office/drawing/2014/main" id="{E923FDEC-7B99-F7B8-14D9-F2815020E433}"/>
              </a:ext>
            </a:extLst>
          </p:cNvPr>
          <p:cNvSpPr/>
          <p:nvPr/>
        </p:nvSpPr>
        <p:spPr>
          <a:xfrm>
            <a:off x="361608" y="5538952"/>
            <a:ext cx="1446171" cy="1219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7">
            <a:extLst>
              <a:ext uri="{FF2B5EF4-FFF2-40B4-BE49-F238E27FC236}">
                <a16:creationId xmlns:a16="http://schemas.microsoft.com/office/drawing/2014/main" id="{A9210622-BF4A-7E9F-4409-826221B7385B}"/>
              </a:ext>
            </a:extLst>
          </p:cNvPr>
          <p:cNvSpPr txBox="1">
            <a:spLocks/>
          </p:cNvSpPr>
          <p:nvPr/>
        </p:nvSpPr>
        <p:spPr>
          <a:xfrm>
            <a:off x="-236060" y="1232856"/>
            <a:ext cx="7564565" cy="10854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GB" sz="1800" dirty="0">
                <a:solidFill>
                  <a:schemeClr val="tx2">
                    <a:lumMod val="50000"/>
                  </a:schemeClr>
                </a:solidFill>
              </a:rPr>
              <a:t>The importance of the Asset Based Community Development (ABCD) approach – empowering our champions so they are part of the development and growth of the project.</a:t>
            </a:r>
          </a:p>
        </p:txBody>
      </p:sp>
      <p:sp>
        <p:nvSpPr>
          <p:cNvPr id="23" name="Text Placeholder 7">
            <a:extLst>
              <a:ext uri="{FF2B5EF4-FFF2-40B4-BE49-F238E27FC236}">
                <a16:creationId xmlns:a16="http://schemas.microsoft.com/office/drawing/2014/main" id="{560C22CC-B8A7-FE6A-8D44-18437D780B98}"/>
              </a:ext>
            </a:extLst>
          </p:cNvPr>
          <p:cNvSpPr txBox="1">
            <a:spLocks/>
          </p:cNvSpPr>
          <p:nvPr/>
        </p:nvSpPr>
        <p:spPr>
          <a:xfrm>
            <a:off x="-236060" y="2269256"/>
            <a:ext cx="7988300" cy="85129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sz="1800" dirty="0">
                <a:solidFill>
                  <a:schemeClr val="tx2">
                    <a:lumMod val="50000"/>
                  </a:schemeClr>
                </a:solidFill>
              </a:rPr>
              <a:t>The pace of recruitment – guided by our Champions, not our Coordinators. </a:t>
            </a:r>
          </a:p>
        </p:txBody>
      </p:sp>
      <p:sp>
        <p:nvSpPr>
          <p:cNvPr id="24" name="Text Placeholder 7">
            <a:extLst>
              <a:ext uri="{FF2B5EF4-FFF2-40B4-BE49-F238E27FC236}">
                <a16:creationId xmlns:a16="http://schemas.microsoft.com/office/drawing/2014/main" id="{001D1A73-1317-5E0F-2725-C412153C79AA}"/>
              </a:ext>
            </a:extLst>
          </p:cNvPr>
          <p:cNvSpPr txBox="1">
            <a:spLocks/>
          </p:cNvSpPr>
          <p:nvPr/>
        </p:nvSpPr>
        <p:spPr>
          <a:xfrm>
            <a:off x="-225202" y="3065745"/>
            <a:ext cx="7478757" cy="538524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sz="1800" dirty="0">
                <a:solidFill>
                  <a:schemeClr val="tx2">
                    <a:lumMod val="50000"/>
                  </a:schemeClr>
                </a:solidFill>
              </a:rPr>
              <a:t>Being flexible with recruitment to allow Champions to engage at their own pace.</a:t>
            </a:r>
          </a:p>
        </p:txBody>
      </p:sp>
      <p:sp>
        <p:nvSpPr>
          <p:cNvPr id="25" name="Text Placeholder 7">
            <a:extLst>
              <a:ext uri="{FF2B5EF4-FFF2-40B4-BE49-F238E27FC236}">
                <a16:creationId xmlns:a16="http://schemas.microsoft.com/office/drawing/2014/main" id="{09EB7667-7B80-02DB-560F-5F7002860A63}"/>
              </a:ext>
            </a:extLst>
          </p:cNvPr>
          <p:cNvSpPr txBox="1">
            <a:spLocks/>
          </p:cNvSpPr>
          <p:nvPr/>
        </p:nvSpPr>
        <p:spPr>
          <a:xfrm>
            <a:off x="-250483" y="3840253"/>
            <a:ext cx="8066493" cy="63699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sz="1800" dirty="0">
                <a:solidFill>
                  <a:schemeClr val="tx2">
                    <a:lumMod val="50000"/>
                  </a:schemeClr>
                </a:solidFill>
              </a:rPr>
              <a:t>The value of trust and building solid relationships with our Champions.</a:t>
            </a:r>
            <a:br>
              <a:rPr lang="en-US" sz="1800" dirty="0">
                <a:solidFill>
                  <a:schemeClr val="tx2">
                    <a:lumMod val="50000"/>
                  </a:schemeClr>
                </a:solidFill>
              </a:rPr>
            </a:br>
            <a:endParaRPr lang="en-GB" sz="1800" dirty="0">
              <a:solidFill>
                <a:schemeClr val="tx2">
                  <a:lumMod val="50000"/>
                </a:schemeClr>
              </a:solidFill>
            </a:endParaRPr>
          </a:p>
        </p:txBody>
      </p:sp>
      <p:sp>
        <p:nvSpPr>
          <p:cNvPr id="26" name="Text Placeholder 7">
            <a:extLst>
              <a:ext uri="{FF2B5EF4-FFF2-40B4-BE49-F238E27FC236}">
                <a16:creationId xmlns:a16="http://schemas.microsoft.com/office/drawing/2014/main" id="{271F5E1F-FF31-19C6-35C1-7137A0B768AB}"/>
              </a:ext>
            </a:extLst>
          </p:cNvPr>
          <p:cNvSpPr txBox="1">
            <a:spLocks/>
          </p:cNvSpPr>
          <p:nvPr/>
        </p:nvSpPr>
        <p:spPr>
          <a:xfrm>
            <a:off x="-252485" y="4403239"/>
            <a:ext cx="7988300" cy="538524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GB" sz="1800" dirty="0">
                <a:solidFill>
                  <a:schemeClr val="tx2">
                    <a:lumMod val="50000"/>
                  </a:schemeClr>
                </a:solidFill>
              </a:rPr>
              <a:t>Make the role theirs, not ours, as it fits their lives or role in the community or workplace. This ensures:</a:t>
            </a:r>
          </a:p>
          <a:p>
            <a:pPr marL="1257300" lvl="2" indent="-342900">
              <a:lnSpc>
                <a:spcPct val="100000"/>
              </a:lnSpc>
              <a:spcBef>
                <a:spcPts val="600"/>
              </a:spcBef>
              <a:buFont typeface="+mj-lt"/>
              <a:buAutoNum type="arabicPeriod"/>
            </a:pPr>
            <a:r>
              <a:rPr lang="en-GB" sz="1800" dirty="0">
                <a:solidFill>
                  <a:schemeClr val="tx2">
                    <a:lumMod val="50000"/>
                  </a:schemeClr>
                </a:solidFill>
              </a:rPr>
              <a:t>Champions have ownership of their role.</a:t>
            </a:r>
          </a:p>
          <a:p>
            <a:pPr marL="1257300" lvl="2" indent="-342900">
              <a:lnSpc>
                <a:spcPct val="100000"/>
              </a:lnSpc>
              <a:spcBef>
                <a:spcPts val="600"/>
              </a:spcBef>
              <a:buFont typeface="+mj-lt"/>
              <a:buAutoNum type="arabicPeriod"/>
            </a:pPr>
            <a:r>
              <a:rPr lang="en-GB" sz="1800" dirty="0">
                <a:solidFill>
                  <a:schemeClr val="tx2">
                    <a:lumMod val="50000"/>
                  </a:schemeClr>
                </a:solidFill>
              </a:rPr>
              <a:t>The process is less daunting and more feasible in both workplace and community settings.</a:t>
            </a:r>
          </a:p>
          <a:p>
            <a:pPr marL="1257300" lvl="2" indent="-342900">
              <a:lnSpc>
                <a:spcPct val="100000"/>
              </a:lnSpc>
              <a:spcBef>
                <a:spcPts val="600"/>
              </a:spcBef>
              <a:buFont typeface="+mj-lt"/>
              <a:buAutoNum type="arabicPeriod"/>
            </a:pPr>
            <a:r>
              <a:rPr lang="en-GB" sz="1800" dirty="0">
                <a:solidFill>
                  <a:schemeClr val="tx2">
                    <a:lumMod val="50000"/>
                  </a:schemeClr>
                </a:solidFill>
              </a:rPr>
              <a:t>It reduces Champions’ concerns about not meeting expectations or being able to fully commit to the project.</a:t>
            </a:r>
          </a:p>
          <a:p>
            <a:pPr marL="457200" lvl="1" indent="0">
              <a:buFont typeface="Arial" panose="020B0604020202020204" pitchFamily="34" charset="0"/>
              <a:buNone/>
            </a:pPr>
            <a:endParaRPr lang="en-GB" sz="1800" dirty="0"/>
          </a:p>
          <a:p>
            <a:pPr lvl="1"/>
            <a:endParaRPr lang="en-GB" sz="1800" dirty="0"/>
          </a:p>
          <a:p>
            <a:pPr lvl="1"/>
            <a:endParaRPr lang="en-GB" sz="1800" dirty="0"/>
          </a:p>
          <a:p>
            <a:pPr lvl="1"/>
            <a:endParaRPr lang="en-GB" sz="1800" dirty="0"/>
          </a:p>
        </p:txBody>
      </p:sp>
      <p:pic>
        <p:nvPicPr>
          <p:cNvPr id="34" name="Graphic 33" descr="Old Key with solid fill">
            <a:extLst>
              <a:ext uri="{FF2B5EF4-FFF2-40B4-BE49-F238E27FC236}">
                <a16:creationId xmlns:a16="http://schemas.microsoft.com/office/drawing/2014/main" id="{845256E4-18FD-35E1-9509-4CA1FD40B5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386612" y="2930089"/>
            <a:ext cx="787284" cy="809073"/>
          </a:xfrm>
          <a:prstGeom prst="rect">
            <a:avLst/>
          </a:prstGeom>
        </p:spPr>
      </p:pic>
    </p:spTree>
    <p:extLst>
      <p:ext uri="{BB962C8B-B14F-4D97-AF65-F5344CB8AC3E}">
        <p14:creationId xmlns:p14="http://schemas.microsoft.com/office/powerpoint/2010/main" val="2397455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129DE2-3173-FFDF-3D90-13BE11D1E0A0}"/>
              </a:ext>
            </a:extLst>
          </p:cNvPr>
          <p:cNvSpPr>
            <a:spLocks noGrp="1"/>
          </p:cNvSpPr>
          <p:nvPr>
            <p:ph type="sldNum" sz="quarter" idx="17"/>
          </p:nvPr>
        </p:nvSpPr>
        <p:spPr/>
        <p:txBody>
          <a:bodyPr/>
          <a:lstStyle/>
          <a:p>
            <a:fld id="{561BC62F-29D4-3646-B8AE-ECD588CDD817}" type="slidenum">
              <a:rPr lang="en-US" smtClean="0"/>
              <a:pPr/>
              <a:t>12</a:t>
            </a:fld>
            <a:endParaRPr lang="en-US" dirty="0"/>
          </a:p>
        </p:txBody>
      </p:sp>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8" y="217648"/>
            <a:ext cx="9340176" cy="930404"/>
          </a:xfrm>
          <a:prstGeom prst="rect">
            <a:avLst/>
          </a:prstGeom>
        </p:spPr>
        <p:txBody>
          <a:bodyPr>
            <a:normAutofit/>
          </a:bodyPr>
          <a:lstStyle/>
          <a:p>
            <a:r>
              <a:rPr lang="en-US" dirty="0"/>
              <a:t>Insights and Impact</a:t>
            </a:r>
          </a:p>
        </p:txBody>
      </p:sp>
      <p:sp>
        <p:nvSpPr>
          <p:cNvPr id="8" name="Rectangle 7">
            <a:extLst>
              <a:ext uri="{FF2B5EF4-FFF2-40B4-BE49-F238E27FC236}">
                <a16:creationId xmlns:a16="http://schemas.microsoft.com/office/drawing/2014/main" id="{5BCC8329-DC14-330F-9842-759055DD6D8F}"/>
              </a:ext>
            </a:extLst>
          </p:cNvPr>
          <p:cNvSpPr/>
          <p:nvPr/>
        </p:nvSpPr>
        <p:spPr>
          <a:xfrm>
            <a:off x="9426" y="3996960"/>
            <a:ext cx="2490216" cy="542624"/>
          </a:xfrm>
          <a:prstGeom prst="rect">
            <a:avLst/>
          </a:prstGeom>
          <a:solidFill>
            <a:schemeClr val="tx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Local Communities</a:t>
            </a:r>
          </a:p>
        </p:txBody>
      </p:sp>
      <p:sp>
        <p:nvSpPr>
          <p:cNvPr id="9" name="Rectangle 8">
            <a:extLst>
              <a:ext uri="{FF2B5EF4-FFF2-40B4-BE49-F238E27FC236}">
                <a16:creationId xmlns:a16="http://schemas.microsoft.com/office/drawing/2014/main" id="{41588D1F-2DAE-2D59-F1D0-7F191235142D}"/>
              </a:ext>
            </a:extLst>
          </p:cNvPr>
          <p:cNvSpPr/>
          <p:nvPr/>
        </p:nvSpPr>
        <p:spPr>
          <a:xfrm>
            <a:off x="9425" y="3228675"/>
            <a:ext cx="2490216" cy="542624"/>
          </a:xfrm>
          <a:prstGeom prst="rect">
            <a:avLst/>
          </a:prstGeom>
          <a:solidFill>
            <a:schemeClr val="tx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Core Connectors</a:t>
            </a:r>
          </a:p>
        </p:txBody>
      </p:sp>
      <p:sp>
        <p:nvSpPr>
          <p:cNvPr id="37" name="Rectangle 36">
            <a:extLst>
              <a:ext uri="{FF2B5EF4-FFF2-40B4-BE49-F238E27FC236}">
                <a16:creationId xmlns:a16="http://schemas.microsoft.com/office/drawing/2014/main" id="{B8FBFA5C-867C-767A-4FDA-182F383844DB}"/>
              </a:ext>
            </a:extLst>
          </p:cNvPr>
          <p:cNvSpPr/>
          <p:nvPr/>
        </p:nvSpPr>
        <p:spPr>
          <a:xfrm>
            <a:off x="9424" y="2450965"/>
            <a:ext cx="2490216" cy="566363"/>
          </a:xfrm>
          <a:prstGeom prst="rect">
            <a:avLst/>
          </a:prstGeom>
          <a:solidFill>
            <a:schemeClr val="tx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Delivery Partners</a:t>
            </a:r>
          </a:p>
        </p:txBody>
      </p:sp>
      <p:sp>
        <p:nvSpPr>
          <p:cNvPr id="39" name="Rectangle 38">
            <a:extLst>
              <a:ext uri="{FF2B5EF4-FFF2-40B4-BE49-F238E27FC236}">
                <a16:creationId xmlns:a16="http://schemas.microsoft.com/office/drawing/2014/main" id="{D2D08418-09F9-F7D9-0918-0DA7423926D0}"/>
              </a:ext>
            </a:extLst>
          </p:cNvPr>
          <p:cNvSpPr/>
          <p:nvPr/>
        </p:nvSpPr>
        <p:spPr>
          <a:xfrm>
            <a:off x="9425" y="1682679"/>
            <a:ext cx="2490216" cy="542624"/>
          </a:xfrm>
          <a:prstGeom prst="rect">
            <a:avLst/>
          </a:prstGeom>
          <a:solidFill>
            <a:schemeClr val="tx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Project Group</a:t>
            </a:r>
          </a:p>
        </p:txBody>
      </p:sp>
      <p:sp>
        <p:nvSpPr>
          <p:cNvPr id="41" name="Rectangle 40">
            <a:extLst>
              <a:ext uri="{FF2B5EF4-FFF2-40B4-BE49-F238E27FC236}">
                <a16:creationId xmlns:a16="http://schemas.microsoft.com/office/drawing/2014/main" id="{77B2E412-D9D9-E2C2-FDCD-8B87994EEE59}"/>
              </a:ext>
            </a:extLst>
          </p:cNvPr>
          <p:cNvSpPr/>
          <p:nvPr/>
        </p:nvSpPr>
        <p:spPr>
          <a:xfrm>
            <a:off x="3734584" y="1682384"/>
            <a:ext cx="2464666" cy="533492"/>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NHS England</a:t>
            </a:r>
          </a:p>
        </p:txBody>
      </p:sp>
      <p:sp>
        <p:nvSpPr>
          <p:cNvPr id="42" name="Rectangle 41">
            <a:extLst>
              <a:ext uri="{FF2B5EF4-FFF2-40B4-BE49-F238E27FC236}">
                <a16:creationId xmlns:a16="http://schemas.microsoft.com/office/drawing/2014/main" id="{B762384D-22B3-DEE0-1D85-01EB9F77602B}"/>
              </a:ext>
            </a:extLst>
          </p:cNvPr>
          <p:cNvSpPr/>
          <p:nvPr/>
        </p:nvSpPr>
        <p:spPr>
          <a:xfrm>
            <a:off x="3734579" y="2772106"/>
            <a:ext cx="2464666" cy="554469"/>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Prevention and Health Inequalities Board</a:t>
            </a:r>
          </a:p>
        </p:txBody>
      </p:sp>
      <p:sp>
        <p:nvSpPr>
          <p:cNvPr id="43" name="Rectangle 42">
            <a:extLst>
              <a:ext uri="{FF2B5EF4-FFF2-40B4-BE49-F238E27FC236}">
                <a16:creationId xmlns:a16="http://schemas.microsoft.com/office/drawing/2014/main" id="{B7ED63D8-5B0D-4E47-75F6-94267963973E}"/>
              </a:ext>
            </a:extLst>
          </p:cNvPr>
          <p:cNvSpPr/>
          <p:nvPr/>
        </p:nvSpPr>
        <p:spPr>
          <a:xfrm>
            <a:off x="3734582" y="3338810"/>
            <a:ext cx="2464666" cy="583231"/>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Place-based Boards</a:t>
            </a:r>
          </a:p>
        </p:txBody>
      </p:sp>
      <p:sp>
        <p:nvSpPr>
          <p:cNvPr id="44" name="Rectangle 43">
            <a:extLst>
              <a:ext uri="{FF2B5EF4-FFF2-40B4-BE49-F238E27FC236}">
                <a16:creationId xmlns:a16="http://schemas.microsoft.com/office/drawing/2014/main" id="{985B9214-DF8D-21CF-2025-4C644F0AE1D2}"/>
              </a:ext>
            </a:extLst>
          </p:cNvPr>
          <p:cNvSpPr/>
          <p:nvPr/>
        </p:nvSpPr>
        <p:spPr>
          <a:xfrm>
            <a:off x="3734578" y="4518742"/>
            <a:ext cx="2464666" cy="583232"/>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Early Cancer </a:t>
            </a:r>
            <a:br>
              <a:rPr lang="en-GB" sz="1400" dirty="0">
                <a:solidFill>
                  <a:schemeClr val="tx2">
                    <a:lumMod val="50000"/>
                  </a:schemeClr>
                </a:solidFill>
              </a:rPr>
            </a:br>
            <a:r>
              <a:rPr lang="en-GB" sz="1400" dirty="0">
                <a:solidFill>
                  <a:schemeClr val="tx2">
                    <a:lumMod val="50000"/>
                  </a:schemeClr>
                </a:solidFill>
              </a:rPr>
              <a:t>Diagnosis Group</a:t>
            </a:r>
          </a:p>
        </p:txBody>
      </p:sp>
      <p:sp>
        <p:nvSpPr>
          <p:cNvPr id="45" name="Rectangle 44">
            <a:extLst>
              <a:ext uri="{FF2B5EF4-FFF2-40B4-BE49-F238E27FC236}">
                <a16:creationId xmlns:a16="http://schemas.microsoft.com/office/drawing/2014/main" id="{C578E222-E38E-1D23-AEDC-9FF4B4B7BB47}"/>
              </a:ext>
            </a:extLst>
          </p:cNvPr>
          <p:cNvSpPr/>
          <p:nvPr/>
        </p:nvSpPr>
        <p:spPr>
          <a:xfrm>
            <a:off x="3734575" y="3926765"/>
            <a:ext cx="2464666" cy="583232"/>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Cancer Strategy Board</a:t>
            </a:r>
          </a:p>
        </p:txBody>
      </p:sp>
      <p:sp>
        <p:nvSpPr>
          <p:cNvPr id="46" name="Rectangle 45">
            <a:extLst>
              <a:ext uri="{FF2B5EF4-FFF2-40B4-BE49-F238E27FC236}">
                <a16:creationId xmlns:a16="http://schemas.microsoft.com/office/drawing/2014/main" id="{14249AD4-4D45-794A-C5B5-522103DEA1D5}"/>
              </a:ext>
            </a:extLst>
          </p:cNvPr>
          <p:cNvSpPr/>
          <p:nvPr/>
        </p:nvSpPr>
        <p:spPr>
          <a:xfrm>
            <a:off x="3734580" y="5110100"/>
            <a:ext cx="2464666" cy="584419"/>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Healthy Lives </a:t>
            </a:r>
            <a:br>
              <a:rPr lang="en-GB" sz="1400" dirty="0">
                <a:solidFill>
                  <a:schemeClr val="tx2">
                    <a:lumMod val="50000"/>
                  </a:schemeClr>
                </a:solidFill>
              </a:rPr>
            </a:br>
            <a:r>
              <a:rPr lang="en-GB" sz="1400" dirty="0">
                <a:solidFill>
                  <a:schemeClr val="tx2">
                    <a:lumMod val="50000"/>
                  </a:schemeClr>
                </a:solidFill>
              </a:rPr>
              <a:t>Steering Group</a:t>
            </a:r>
          </a:p>
        </p:txBody>
      </p:sp>
      <p:sp>
        <p:nvSpPr>
          <p:cNvPr id="47" name="Rectangle 46">
            <a:extLst>
              <a:ext uri="{FF2B5EF4-FFF2-40B4-BE49-F238E27FC236}">
                <a16:creationId xmlns:a16="http://schemas.microsoft.com/office/drawing/2014/main" id="{607E570E-A483-4DC8-A2E3-5380B3468154}"/>
              </a:ext>
            </a:extLst>
          </p:cNvPr>
          <p:cNvSpPr/>
          <p:nvPr/>
        </p:nvSpPr>
        <p:spPr>
          <a:xfrm>
            <a:off x="3734584" y="5702327"/>
            <a:ext cx="2464666" cy="583233"/>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Local Webinars</a:t>
            </a:r>
          </a:p>
        </p:txBody>
      </p:sp>
      <p:sp>
        <p:nvSpPr>
          <p:cNvPr id="48" name="Rectangle 47">
            <a:extLst>
              <a:ext uri="{FF2B5EF4-FFF2-40B4-BE49-F238E27FC236}">
                <a16:creationId xmlns:a16="http://schemas.microsoft.com/office/drawing/2014/main" id="{ADA87AED-BF6D-8A48-5AFE-2A387154E23E}"/>
              </a:ext>
            </a:extLst>
          </p:cNvPr>
          <p:cNvSpPr/>
          <p:nvPr/>
        </p:nvSpPr>
        <p:spPr>
          <a:xfrm>
            <a:off x="3734584" y="6297792"/>
            <a:ext cx="2464666" cy="564663"/>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Direct Conversations</a:t>
            </a:r>
          </a:p>
        </p:txBody>
      </p:sp>
      <p:cxnSp>
        <p:nvCxnSpPr>
          <p:cNvPr id="50" name="Connector: Elbow 49">
            <a:extLst>
              <a:ext uri="{FF2B5EF4-FFF2-40B4-BE49-F238E27FC236}">
                <a16:creationId xmlns:a16="http://schemas.microsoft.com/office/drawing/2014/main" id="{054BDD33-6F56-E798-BF3B-2FC3B6F4F8A2}"/>
              </a:ext>
            </a:extLst>
          </p:cNvPr>
          <p:cNvCxnSpPr>
            <a:cxnSpLocks/>
            <a:stCxn id="39" idx="3"/>
            <a:endCxn id="41" idx="1"/>
          </p:cNvCxnSpPr>
          <p:nvPr/>
        </p:nvCxnSpPr>
        <p:spPr>
          <a:xfrm flipV="1">
            <a:off x="2499641" y="1949130"/>
            <a:ext cx="1234943" cy="4861"/>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B3385431-7D55-9602-0D99-FCB0C629642B}"/>
              </a:ext>
            </a:extLst>
          </p:cNvPr>
          <p:cNvCxnSpPr>
            <a:cxnSpLocks/>
            <a:stCxn id="39" idx="3"/>
            <a:endCxn id="43" idx="1"/>
          </p:cNvCxnSpPr>
          <p:nvPr/>
        </p:nvCxnSpPr>
        <p:spPr>
          <a:xfrm>
            <a:off x="2499641" y="1953991"/>
            <a:ext cx="1234941" cy="1676435"/>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47F9D624-070E-8431-9B13-40BCDBFF203C}"/>
              </a:ext>
            </a:extLst>
          </p:cNvPr>
          <p:cNvCxnSpPr>
            <a:cxnSpLocks/>
            <a:stCxn id="39" idx="3"/>
            <a:endCxn id="44" idx="1"/>
          </p:cNvCxnSpPr>
          <p:nvPr/>
        </p:nvCxnSpPr>
        <p:spPr>
          <a:xfrm>
            <a:off x="2499641" y="1953991"/>
            <a:ext cx="1234937" cy="2856367"/>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0C5440A2-19B3-0C7B-9239-CA29D4C3B47E}"/>
              </a:ext>
            </a:extLst>
          </p:cNvPr>
          <p:cNvCxnSpPr>
            <a:cxnSpLocks/>
            <a:stCxn id="39" idx="3"/>
            <a:endCxn id="46" idx="1"/>
          </p:cNvCxnSpPr>
          <p:nvPr/>
        </p:nvCxnSpPr>
        <p:spPr>
          <a:xfrm>
            <a:off x="2499641" y="1953991"/>
            <a:ext cx="1234939" cy="3448319"/>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D28E6398-0234-118D-3EA9-281D44A7F505}"/>
              </a:ext>
            </a:extLst>
          </p:cNvPr>
          <p:cNvCxnSpPr>
            <a:cxnSpLocks/>
            <a:stCxn id="39" idx="3"/>
            <a:endCxn id="47" idx="1"/>
          </p:cNvCxnSpPr>
          <p:nvPr/>
        </p:nvCxnSpPr>
        <p:spPr>
          <a:xfrm>
            <a:off x="2499641" y="1953991"/>
            <a:ext cx="1234943" cy="4039953"/>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336B4F35-941E-415E-F1ED-9495C9D47FBD}"/>
              </a:ext>
            </a:extLst>
          </p:cNvPr>
          <p:cNvCxnSpPr>
            <a:cxnSpLocks/>
            <a:stCxn id="39" idx="3"/>
            <a:endCxn id="48" idx="1"/>
          </p:cNvCxnSpPr>
          <p:nvPr/>
        </p:nvCxnSpPr>
        <p:spPr>
          <a:xfrm>
            <a:off x="2499641" y="1953991"/>
            <a:ext cx="1234943" cy="4626133"/>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488E87A-2D80-F3F3-630D-2F988C4110AB}"/>
              </a:ext>
            </a:extLst>
          </p:cNvPr>
          <p:cNvCxnSpPr>
            <a:cxnSpLocks/>
            <a:stCxn id="8" idx="0"/>
            <a:endCxn id="9" idx="2"/>
          </p:cNvCxnSpPr>
          <p:nvPr/>
        </p:nvCxnSpPr>
        <p:spPr>
          <a:xfrm flipH="1" flipV="1">
            <a:off x="1254533" y="3771299"/>
            <a:ext cx="1" cy="22566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0A487DE-6BE6-B684-4A19-2FE782960D41}"/>
              </a:ext>
            </a:extLst>
          </p:cNvPr>
          <p:cNvCxnSpPr>
            <a:cxnSpLocks/>
            <a:stCxn id="9" idx="0"/>
            <a:endCxn id="37" idx="2"/>
          </p:cNvCxnSpPr>
          <p:nvPr/>
        </p:nvCxnSpPr>
        <p:spPr>
          <a:xfrm flipH="1" flipV="1">
            <a:off x="1254532" y="3017328"/>
            <a:ext cx="1" cy="21134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 name="Arrow: Down 51">
            <a:extLst>
              <a:ext uri="{FF2B5EF4-FFF2-40B4-BE49-F238E27FC236}">
                <a16:creationId xmlns:a16="http://schemas.microsoft.com/office/drawing/2014/main" id="{4F980E7F-FE15-2180-EDEF-67820BA867C9}"/>
              </a:ext>
            </a:extLst>
          </p:cNvPr>
          <p:cNvSpPr/>
          <p:nvPr/>
        </p:nvSpPr>
        <p:spPr>
          <a:xfrm>
            <a:off x="6863530" y="1160295"/>
            <a:ext cx="6570205" cy="4833650"/>
          </a:xfrm>
          <a:prstGeom prst="downArrow">
            <a:avLst/>
          </a:prstGeom>
          <a:gradFill>
            <a:gsLst>
              <a:gs pos="29000">
                <a:srgbClr val="E5EBF7"/>
              </a:gs>
              <a:gs pos="100000">
                <a:schemeClr val="tx2">
                  <a:lumMod val="20000"/>
                  <a:lumOff val="80000"/>
                </a:schemeClr>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Arrow Connector 82">
            <a:extLst>
              <a:ext uri="{FF2B5EF4-FFF2-40B4-BE49-F238E27FC236}">
                <a16:creationId xmlns:a16="http://schemas.microsoft.com/office/drawing/2014/main" id="{117EA777-2D50-68B1-14FB-02E2B147758B}"/>
              </a:ext>
            </a:extLst>
          </p:cNvPr>
          <p:cNvCxnSpPr>
            <a:cxnSpLocks/>
            <a:stCxn id="37" idx="0"/>
            <a:endCxn id="39" idx="2"/>
          </p:cNvCxnSpPr>
          <p:nvPr/>
        </p:nvCxnSpPr>
        <p:spPr>
          <a:xfrm flipV="1">
            <a:off x="1254532" y="2225303"/>
            <a:ext cx="1" cy="22566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7" name="Arrow: Pentagon 96">
            <a:extLst>
              <a:ext uri="{FF2B5EF4-FFF2-40B4-BE49-F238E27FC236}">
                <a16:creationId xmlns:a16="http://schemas.microsoft.com/office/drawing/2014/main" id="{6DBF0497-C4FF-8BA2-427B-DA12738C2CD7}"/>
              </a:ext>
            </a:extLst>
          </p:cNvPr>
          <p:cNvSpPr/>
          <p:nvPr/>
        </p:nvSpPr>
        <p:spPr>
          <a:xfrm>
            <a:off x="6314740" y="1150868"/>
            <a:ext cx="5695008" cy="431238"/>
          </a:xfrm>
          <a:prstGeom prst="homePlate">
            <a:avLst/>
          </a:prstGeom>
          <a:solidFill>
            <a:schemeClr val="tx2">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          What</a:t>
            </a:r>
          </a:p>
        </p:txBody>
      </p:sp>
      <p:sp>
        <p:nvSpPr>
          <p:cNvPr id="96" name="Arrow: Pentagon 95">
            <a:extLst>
              <a:ext uri="{FF2B5EF4-FFF2-40B4-BE49-F238E27FC236}">
                <a16:creationId xmlns:a16="http://schemas.microsoft.com/office/drawing/2014/main" id="{D1259FA7-FF32-48C7-62C3-AB5A3A742442}"/>
              </a:ext>
            </a:extLst>
          </p:cNvPr>
          <p:cNvSpPr/>
          <p:nvPr/>
        </p:nvSpPr>
        <p:spPr>
          <a:xfrm>
            <a:off x="2677212" y="1149347"/>
            <a:ext cx="4422835" cy="431238"/>
          </a:xfrm>
          <a:prstGeom prst="homePlate">
            <a:avLst/>
          </a:prstGeom>
          <a:solidFill>
            <a:schemeClr val="tx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Where</a:t>
            </a:r>
          </a:p>
        </p:txBody>
      </p:sp>
      <p:sp>
        <p:nvSpPr>
          <p:cNvPr id="95" name="Arrow: Pentagon 94">
            <a:extLst>
              <a:ext uri="{FF2B5EF4-FFF2-40B4-BE49-F238E27FC236}">
                <a16:creationId xmlns:a16="http://schemas.microsoft.com/office/drawing/2014/main" id="{6AA8CCAA-03DC-DC0D-CB41-CD4C74A87517}"/>
              </a:ext>
            </a:extLst>
          </p:cNvPr>
          <p:cNvSpPr/>
          <p:nvPr/>
        </p:nvSpPr>
        <p:spPr>
          <a:xfrm>
            <a:off x="0" y="1148052"/>
            <a:ext cx="3216536" cy="431238"/>
          </a:xfrm>
          <a:prstGeom prst="homePlate">
            <a:avLst/>
          </a:prstGeom>
          <a:solidFill>
            <a:schemeClr val="tx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                How   </a:t>
            </a:r>
          </a:p>
        </p:txBody>
      </p:sp>
      <p:sp>
        <p:nvSpPr>
          <p:cNvPr id="110" name="Rectangle 109">
            <a:extLst>
              <a:ext uri="{FF2B5EF4-FFF2-40B4-BE49-F238E27FC236}">
                <a16:creationId xmlns:a16="http://schemas.microsoft.com/office/drawing/2014/main" id="{CBF80D43-C9FE-A603-141F-45F11082701D}"/>
              </a:ext>
            </a:extLst>
          </p:cNvPr>
          <p:cNvSpPr/>
          <p:nvPr/>
        </p:nvSpPr>
        <p:spPr>
          <a:xfrm>
            <a:off x="23616" y="4530157"/>
            <a:ext cx="2464666" cy="2322872"/>
          </a:xfrm>
          <a:prstGeom prst="rect">
            <a:avLst/>
          </a:prstGeom>
          <a:solidFill>
            <a:schemeClr val="bg1"/>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lvl="0" indent="-171450">
              <a:lnSpc>
                <a:spcPct val="107000"/>
              </a:lnSpc>
              <a:buFont typeface="Arial" panose="020B0604020202020204" pitchFamily="34" charset="0"/>
              <a:buChar char="•"/>
            </a:pPr>
            <a:r>
              <a:rPr lang="en-US" sz="1100" dirty="0">
                <a:solidFill>
                  <a:schemeClr val="tx2">
                    <a:lumMod val="50000"/>
                  </a:schemeClr>
                </a:solidFill>
                <a:effectLst/>
                <a:latin typeface="+mn-lt"/>
                <a:ea typeface="Calibri" panose="020F0502020204030204" pitchFamily="34" charset="0"/>
                <a:cs typeface="Times New Roman" panose="02020603050405020304" pitchFamily="18" charset="0"/>
              </a:rPr>
              <a:t>1:1 conversations</a:t>
            </a:r>
          </a:p>
          <a:p>
            <a:pPr marL="171450" lvl="0" indent="-171450">
              <a:lnSpc>
                <a:spcPct val="107000"/>
              </a:lnSpc>
              <a:buFont typeface="Arial" panose="020B0604020202020204" pitchFamily="34" charset="0"/>
              <a:buChar char="•"/>
            </a:pPr>
            <a:r>
              <a:rPr lang="en-US" sz="1100" dirty="0">
                <a:solidFill>
                  <a:schemeClr val="tx2">
                    <a:lumMod val="50000"/>
                  </a:schemeClr>
                </a:solidFill>
                <a:ea typeface="Calibri" panose="020F0502020204030204" pitchFamily="34" charset="0"/>
                <a:cs typeface="Times New Roman" panose="02020603050405020304" pitchFamily="18" charset="0"/>
              </a:rPr>
              <a:t>Group meetings</a:t>
            </a:r>
          </a:p>
          <a:p>
            <a:pPr marL="171450" lvl="0" indent="-171450">
              <a:lnSpc>
                <a:spcPct val="107000"/>
              </a:lnSpc>
              <a:buFont typeface="Arial" panose="020B0604020202020204" pitchFamily="34" charset="0"/>
              <a:buChar char="•"/>
            </a:pPr>
            <a:r>
              <a:rPr lang="en-US" sz="1100" dirty="0">
                <a:solidFill>
                  <a:schemeClr val="tx2">
                    <a:lumMod val="50000"/>
                  </a:schemeClr>
                </a:solidFill>
                <a:effectLst/>
                <a:latin typeface="+mn-lt"/>
                <a:ea typeface="Calibri" panose="020F0502020204030204" pitchFamily="34" charset="0"/>
                <a:cs typeface="Times New Roman" panose="02020603050405020304" pitchFamily="18" charset="0"/>
              </a:rPr>
              <a:t>Community events/talks</a:t>
            </a:r>
          </a:p>
          <a:p>
            <a:pPr marL="171450" lvl="0" indent="-171450">
              <a:lnSpc>
                <a:spcPct val="107000"/>
              </a:lnSpc>
              <a:buFont typeface="Arial" panose="020B0604020202020204" pitchFamily="34" charset="0"/>
              <a:buChar char="•"/>
            </a:pPr>
            <a:r>
              <a:rPr lang="en-US" sz="1100" dirty="0">
                <a:solidFill>
                  <a:schemeClr val="tx2">
                    <a:lumMod val="50000"/>
                  </a:schemeClr>
                </a:solidFill>
                <a:ea typeface="Calibri" panose="020F0502020204030204" pitchFamily="34" charset="0"/>
                <a:cs typeface="Times New Roman" panose="02020603050405020304" pitchFamily="18" charset="0"/>
              </a:rPr>
              <a:t>Training sessions</a:t>
            </a:r>
          </a:p>
          <a:p>
            <a:pPr marL="171450" lvl="0" indent="-171450">
              <a:lnSpc>
                <a:spcPct val="107000"/>
              </a:lnSpc>
              <a:buFont typeface="Arial" panose="020B0604020202020204" pitchFamily="34" charset="0"/>
              <a:buChar char="•"/>
            </a:pPr>
            <a:endParaRPr lang="en-US" sz="1100" dirty="0">
              <a:solidFill>
                <a:schemeClr val="tx2">
                  <a:lumMod val="50000"/>
                </a:schemeClr>
              </a:solidFill>
              <a:latin typeface="+mn-lt"/>
              <a:ea typeface="Calibri" panose="020F0502020204030204" pitchFamily="34" charset="0"/>
              <a:cs typeface="Times New Roman" panose="02020603050405020304" pitchFamily="18" charset="0"/>
            </a:endParaRPr>
          </a:p>
          <a:p>
            <a:pPr marL="171450" lvl="0" indent="-171450">
              <a:lnSpc>
                <a:spcPct val="107000"/>
              </a:lnSpc>
              <a:buFont typeface="Arial" panose="020B0604020202020204" pitchFamily="34" charset="0"/>
              <a:buChar char="•"/>
            </a:pPr>
            <a:r>
              <a:rPr lang="en-US" sz="1100" dirty="0">
                <a:solidFill>
                  <a:schemeClr val="tx2">
                    <a:lumMod val="50000"/>
                  </a:schemeClr>
                </a:solidFill>
                <a:latin typeface="+mn-lt"/>
                <a:ea typeface="Calibri" panose="020F0502020204030204" pitchFamily="34" charset="0"/>
                <a:cs typeface="Times New Roman" panose="02020603050405020304" pitchFamily="18" charset="0"/>
              </a:rPr>
              <a:t>Cancer Champions conversations with communities/groups (WhatsApp, monthly socials, email, support meetings).</a:t>
            </a:r>
            <a:endParaRPr lang="en-GB" sz="1100" dirty="0">
              <a:solidFill>
                <a:schemeClr val="tx2">
                  <a:lumMod val="50000"/>
                </a:schemeClr>
              </a:solidFill>
              <a:ea typeface="Calibri" panose="020F0502020204030204" pitchFamily="34" charset="0"/>
              <a:cs typeface="Times New Roman" panose="02020603050405020304" pitchFamily="18" charset="0"/>
            </a:endParaRPr>
          </a:p>
          <a:p>
            <a:pPr marL="171450" lvl="0" indent="-171450">
              <a:lnSpc>
                <a:spcPct val="107000"/>
              </a:lnSpc>
              <a:buFont typeface="Arial" panose="020B0604020202020204" pitchFamily="34" charset="0"/>
              <a:buChar char="•"/>
            </a:pPr>
            <a:r>
              <a:rPr lang="en-US" sz="1100" dirty="0">
                <a:solidFill>
                  <a:schemeClr val="tx2">
                    <a:lumMod val="50000"/>
                  </a:schemeClr>
                </a:solidFill>
                <a:effectLst/>
                <a:latin typeface="+mn-lt"/>
                <a:ea typeface="Calibri" panose="020F0502020204030204" pitchFamily="34" charset="0"/>
                <a:cs typeface="Times New Roman" panose="02020603050405020304" pitchFamily="18" charset="0"/>
              </a:rPr>
              <a:t>Conversations with members of the public.</a:t>
            </a:r>
            <a:endParaRPr lang="en-GB" sz="1100" dirty="0">
              <a:solidFill>
                <a:schemeClr val="tx2">
                  <a:lumMod val="50000"/>
                </a:schemeClr>
              </a:solidFill>
              <a:effectLst/>
              <a:latin typeface="+mn-lt"/>
              <a:ea typeface="Calibri" panose="020F0502020204030204" pitchFamily="34" charset="0"/>
              <a:cs typeface="Times New Roman" panose="02020603050405020304" pitchFamily="18" charset="0"/>
            </a:endParaRPr>
          </a:p>
        </p:txBody>
      </p:sp>
      <p:sp>
        <p:nvSpPr>
          <p:cNvPr id="134" name="Rectangle 133">
            <a:extLst>
              <a:ext uri="{FF2B5EF4-FFF2-40B4-BE49-F238E27FC236}">
                <a16:creationId xmlns:a16="http://schemas.microsoft.com/office/drawing/2014/main" id="{D428052B-A538-2F54-7748-CE005E8850C7}"/>
              </a:ext>
            </a:extLst>
          </p:cNvPr>
          <p:cNvSpPr/>
          <p:nvPr/>
        </p:nvSpPr>
        <p:spPr>
          <a:xfrm>
            <a:off x="3734584" y="2229293"/>
            <a:ext cx="2464666" cy="533492"/>
          </a:xfrm>
          <a:prstGeom prst="rect">
            <a:avLst/>
          </a:prstGeom>
          <a:solidFill>
            <a:schemeClr val="tx1">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National Cancer Alliance</a:t>
            </a:r>
          </a:p>
        </p:txBody>
      </p:sp>
      <p:cxnSp>
        <p:nvCxnSpPr>
          <p:cNvPr id="142" name="Connector: Elbow 141">
            <a:extLst>
              <a:ext uri="{FF2B5EF4-FFF2-40B4-BE49-F238E27FC236}">
                <a16:creationId xmlns:a16="http://schemas.microsoft.com/office/drawing/2014/main" id="{291782BB-BB2B-F926-593F-86CB87492ED0}"/>
              </a:ext>
            </a:extLst>
          </p:cNvPr>
          <p:cNvCxnSpPr>
            <a:cxnSpLocks/>
            <a:stCxn id="39" idx="3"/>
            <a:endCxn id="134" idx="1"/>
          </p:cNvCxnSpPr>
          <p:nvPr/>
        </p:nvCxnSpPr>
        <p:spPr>
          <a:xfrm>
            <a:off x="2499641" y="1953991"/>
            <a:ext cx="1234943" cy="542048"/>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F73D5CC9-648E-D8F9-E66C-2CCB78BF7BC2}"/>
              </a:ext>
            </a:extLst>
          </p:cNvPr>
          <p:cNvCxnSpPr>
            <a:cxnSpLocks/>
            <a:stCxn id="39" idx="3"/>
            <a:endCxn id="42" idx="1"/>
          </p:cNvCxnSpPr>
          <p:nvPr/>
        </p:nvCxnSpPr>
        <p:spPr>
          <a:xfrm>
            <a:off x="2499641" y="1953991"/>
            <a:ext cx="1234938" cy="1095350"/>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D97CDC96-38CC-887F-7486-AEE5FF92447C}"/>
              </a:ext>
            </a:extLst>
          </p:cNvPr>
          <p:cNvCxnSpPr>
            <a:cxnSpLocks/>
            <a:stCxn id="39" idx="3"/>
            <a:endCxn id="45" idx="1"/>
          </p:cNvCxnSpPr>
          <p:nvPr/>
        </p:nvCxnSpPr>
        <p:spPr>
          <a:xfrm>
            <a:off x="2499641" y="1953991"/>
            <a:ext cx="1234934" cy="2264390"/>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CBA8F14A-DAA7-11A1-BF5D-9BE030BF1F4B}"/>
              </a:ext>
            </a:extLst>
          </p:cNvPr>
          <p:cNvSpPr/>
          <p:nvPr/>
        </p:nvSpPr>
        <p:spPr>
          <a:xfrm>
            <a:off x="23617" y="3996960"/>
            <a:ext cx="2490217" cy="542624"/>
          </a:xfrm>
          <a:prstGeom prst="rect">
            <a:avLst/>
          </a:prstGeom>
          <a:solidFill>
            <a:schemeClr val="tx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Local Communities</a:t>
            </a:r>
          </a:p>
        </p:txBody>
      </p:sp>
      <p:sp>
        <p:nvSpPr>
          <p:cNvPr id="163" name="Rectangle 162">
            <a:extLst>
              <a:ext uri="{FF2B5EF4-FFF2-40B4-BE49-F238E27FC236}">
                <a16:creationId xmlns:a16="http://schemas.microsoft.com/office/drawing/2014/main" id="{4B07904C-8FBF-DB61-6668-F34E0A2C04AD}"/>
              </a:ext>
            </a:extLst>
          </p:cNvPr>
          <p:cNvSpPr/>
          <p:nvPr/>
        </p:nvSpPr>
        <p:spPr>
          <a:xfrm>
            <a:off x="23616" y="3228675"/>
            <a:ext cx="2490217" cy="542624"/>
          </a:xfrm>
          <a:prstGeom prst="rect">
            <a:avLst/>
          </a:prstGeom>
          <a:solidFill>
            <a:schemeClr val="tx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Core Connectors</a:t>
            </a:r>
          </a:p>
        </p:txBody>
      </p:sp>
      <p:sp>
        <p:nvSpPr>
          <p:cNvPr id="164" name="Rectangle 163">
            <a:extLst>
              <a:ext uri="{FF2B5EF4-FFF2-40B4-BE49-F238E27FC236}">
                <a16:creationId xmlns:a16="http://schemas.microsoft.com/office/drawing/2014/main" id="{4990007E-2C3C-3ACA-1D73-9F9F667C57F5}"/>
              </a:ext>
            </a:extLst>
          </p:cNvPr>
          <p:cNvSpPr/>
          <p:nvPr/>
        </p:nvSpPr>
        <p:spPr>
          <a:xfrm>
            <a:off x="23615" y="2450965"/>
            <a:ext cx="2490217" cy="566363"/>
          </a:xfrm>
          <a:prstGeom prst="rect">
            <a:avLst/>
          </a:prstGeom>
          <a:solidFill>
            <a:schemeClr val="tx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Delivery Partners</a:t>
            </a:r>
          </a:p>
        </p:txBody>
      </p:sp>
      <p:sp>
        <p:nvSpPr>
          <p:cNvPr id="165" name="Rectangle 164">
            <a:extLst>
              <a:ext uri="{FF2B5EF4-FFF2-40B4-BE49-F238E27FC236}">
                <a16:creationId xmlns:a16="http://schemas.microsoft.com/office/drawing/2014/main" id="{99D3F8E5-1EBA-5E5B-1DCC-F58E461E00D6}"/>
              </a:ext>
            </a:extLst>
          </p:cNvPr>
          <p:cNvSpPr/>
          <p:nvPr/>
        </p:nvSpPr>
        <p:spPr>
          <a:xfrm>
            <a:off x="23616" y="1682679"/>
            <a:ext cx="2490217" cy="542624"/>
          </a:xfrm>
          <a:prstGeom prst="rect">
            <a:avLst/>
          </a:prstGeom>
          <a:solidFill>
            <a:schemeClr val="tx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lumMod val="50000"/>
                  </a:schemeClr>
                </a:solidFill>
              </a:rPr>
              <a:t>Project Group</a:t>
            </a:r>
          </a:p>
        </p:txBody>
      </p:sp>
      <p:sp>
        <p:nvSpPr>
          <p:cNvPr id="5" name="TextBox 4">
            <a:extLst>
              <a:ext uri="{FF2B5EF4-FFF2-40B4-BE49-F238E27FC236}">
                <a16:creationId xmlns:a16="http://schemas.microsoft.com/office/drawing/2014/main" id="{A664F03F-D3C9-1FEB-7AC4-CC75C4FBB732}"/>
              </a:ext>
            </a:extLst>
          </p:cNvPr>
          <p:cNvSpPr txBox="1"/>
          <p:nvPr/>
        </p:nvSpPr>
        <p:spPr>
          <a:xfrm>
            <a:off x="7788338" y="1873645"/>
            <a:ext cx="6094206" cy="1815882"/>
          </a:xfrm>
          <a:prstGeom prst="rect">
            <a:avLst/>
          </a:prstGeom>
          <a:noFill/>
        </p:spPr>
        <p:txBody>
          <a:bodyPr wrap="square">
            <a:spAutoFit/>
          </a:bodyPr>
          <a:lstStyle/>
          <a:p>
            <a:pPr marL="742950" lvl="1" indent="-285750">
              <a:buFont typeface="Arial" panose="020B0604020202020204" pitchFamily="34" charset="0"/>
              <a:buChar char="•"/>
            </a:pPr>
            <a:r>
              <a:rPr lang="en-GB" sz="1600" dirty="0">
                <a:solidFill>
                  <a:schemeClr val="tx2">
                    <a:lumMod val="50000"/>
                  </a:schemeClr>
                </a:solidFill>
              </a:rPr>
              <a:t>Language/literacy issues</a:t>
            </a:r>
          </a:p>
          <a:p>
            <a:pPr marL="742950" lvl="1" indent="-285750">
              <a:buFont typeface="Arial" panose="020B0604020202020204" pitchFamily="34" charset="0"/>
              <a:buChar char="•"/>
            </a:pPr>
            <a:r>
              <a:rPr lang="en-GB" sz="1600" dirty="0">
                <a:solidFill>
                  <a:schemeClr val="tx2">
                    <a:lumMod val="50000"/>
                  </a:schemeClr>
                </a:solidFill>
              </a:rPr>
              <a:t>Understanding of screening</a:t>
            </a:r>
          </a:p>
          <a:p>
            <a:pPr marL="742950" lvl="1" indent="-285750">
              <a:buFont typeface="Arial" panose="020B0604020202020204" pitchFamily="34" charset="0"/>
              <a:buChar char="•"/>
            </a:pPr>
            <a:r>
              <a:rPr lang="en-GB" sz="1600" dirty="0">
                <a:solidFill>
                  <a:schemeClr val="tx2">
                    <a:lumMod val="50000"/>
                  </a:schemeClr>
                </a:solidFill>
              </a:rPr>
              <a:t>Fear and denial</a:t>
            </a:r>
          </a:p>
          <a:p>
            <a:pPr marL="742950" lvl="1" indent="-285750">
              <a:buFont typeface="Arial" panose="020B0604020202020204" pitchFamily="34" charset="0"/>
              <a:buChar char="•"/>
            </a:pPr>
            <a:r>
              <a:rPr lang="en-GB" sz="1600" dirty="0">
                <a:solidFill>
                  <a:schemeClr val="tx2">
                    <a:lumMod val="50000"/>
                  </a:schemeClr>
                </a:solidFill>
              </a:rPr>
              <a:t>Staff attitudes/communication</a:t>
            </a:r>
          </a:p>
          <a:p>
            <a:pPr marL="742950" lvl="1" indent="-285750">
              <a:buFont typeface="Arial" panose="020B0604020202020204" pitchFamily="34" charset="0"/>
              <a:buChar char="•"/>
            </a:pPr>
            <a:r>
              <a:rPr lang="en-GB" sz="1600" dirty="0">
                <a:solidFill>
                  <a:schemeClr val="tx2">
                    <a:lumMod val="50000"/>
                  </a:schemeClr>
                </a:solidFill>
              </a:rPr>
              <a:t>Negative experiences</a:t>
            </a:r>
          </a:p>
          <a:p>
            <a:pPr marL="742950" lvl="1" indent="-285750">
              <a:buFont typeface="Arial" panose="020B0604020202020204" pitchFamily="34" charset="0"/>
              <a:buChar char="•"/>
            </a:pPr>
            <a:r>
              <a:rPr lang="en-GB" sz="1600" dirty="0">
                <a:solidFill>
                  <a:schemeClr val="tx2">
                    <a:lumMod val="50000"/>
                  </a:schemeClr>
                </a:solidFill>
              </a:rPr>
              <a:t>Myths &amp; misconceptions</a:t>
            </a:r>
          </a:p>
          <a:p>
            <a:pPr marL="742950" lvl="1" indent="-285750">
              <a:buFont typeface="Arial" panose="020B0604020202020204" pitchFamily="34" charset="0"/>
              <a:buChar char="•"/>
            </a:pPr>
            <a:r>
              <a:rPr lang="en-GB" sz="1600" dirty="0">
                <a:solidFill>
                  <a:schemeClr val="tx2">
                    <a:lumMod val="50000"/>
                  </a:schemeClr>
                </a:solidFill>
              </a:rPr>
              <a:t>Cultural attitudes to health/body</a:t>
            </a:r>
          </a:p>
        </p:txBody>
      </p:sp>
      <p:sp>
        <p:nvSpPr>
          <p:cNvPr id="40" name="TextBox 39">
            <a:extLst>
              <a:ext uri="{FF2B5EF4-FFF2-40B4-BE49-F238E27FC236}">
                <a16:creationId xmlns:a16="http://schemas.microsoft.com/office/drawing/2014/main" id="{62171CB3-895C-F4EF-74E8-05292D9360CA}"/>
              </a:ext>
            </a:extLst>
          </p:cNvPr>
          <p:cNvSpPr txBox="1"/>
          <p:nvPr/>
        </p:nvSpPr>
        <p:spPr>
          <a:xfrm>
            <a:off x="8908549" y="4318687"/>
            <a:ext cx="2480166" cy="400110"/>
          </a:xfrm>
          <a:prstGeom prst="rect">
            <a:avLst/>
          </a:prstGeom>
          <a:noFill/>
        </p:spPr>
        <p:txBody>
          <a:bodyPr wrap="none" rtlCol="0">
            <a:spAutoFit/>
          </a:bodyPr>
          <a:lstStyle/>
          <a:p>
            <a:r>
              <a:rPr lang="en-GB" sz="2000" b="1" dirty="0">
                <a:solidFill>
                  <a:schemeClr val="tx2">
                    <a:lumMod val="50000"/>
                  </a:schemeClr>
                </a:solidFill>
              </a:rPr>
              <a:t>Recommendations</a:t>
            </a:r>
          </a:p>
        </p:txBody>
      </p:sp>
      <p:sp>
        <p:nvSpPr>
          <p:cNvPr id="49" name="TextBox 48">
            <a:extLst>
              <a:ext uri="{FF2B5EF4-FFF2-40B4-BE49-F238E27FC236}">
                <a16:creationId xmlns:a16="http://schemas.microsoft.com/office/drawing/2014/main" id="{1EEB0742-FD63-4BF1-F581-7EC8F4CDB71B}"/>
              </a:ext>
            </a:extLst>
          </p:cNvPr>
          <p:cNvSpPr txBox="1"/>
          <p:nvPr/>
        </p:nvSpPr>
        <p:spPr>
          <a:xfrm>
            <a:off x="8975073" y="5983577"/>
            <a:ext cx="2347117" cy="769441"/>
          </a:xfrm>
          <a:prstGeom prst="rect">
            <a:avLst/>
          </a:prstGeom>
          <a:noFill/>
        </p:spPr>
        <p:txBody>
          <a:bodyPr wrap="none" rtlCol="0">
            <a:spAutoFit/>
          </a:bodyPr>
          <a:lstStyle/>
          <a:p>
            <a:r>
              <a:rPr lang="en-GB" sz="4400" b="1" dirty="0">
                <a:solidFill>
                  <a:schemeClr val="tx2">
                    <a:lumMod val="50000"/>
                  </a:schemeClr>
                </a:solidFill>
              </a:rPr>
              <a:t>ACTION</a:t>
            </a:r>
          </a:p>
        </p:txBody>
      </p:sp>
      <p:sp>
        <p:nvSpPr>
          <p:cNvPr id="53" name="TextBox 52">
            <a:extLst>
              <a:ext uri="{FF2B5EF4-FFF2-40B4-BE49-F238E27FC236}">
                <a16:creationId xmlns:a16="http://schemas.microsoft.com/office/drawing/2014/main" id="{71414D91-4E48-F434-2429-5FBFEBA97A99}"/>
              </a:ext>
            </a:extLst>
          </p:cNvPr>
          <p:cNvSpPr txBox="1"/>
          <p:nvPr/>
        </p:nvSpPr>
        <p:spPr>
          <a:xfrm>
            <a:off x="6814675" y="1589391"/>
            <a:ext cx="1709122" cy="400110"/>
          </a:xfrm>
          <a:prstGeom prst="rect">
            <a:avLst/>
          </a:prstGeom>
          <a:noFill/>
        </p:spPr>
        <p:txBody>
          <a:bodyPr wrap="none" rtlCol="0">
            <a:spAutoFit/>
          </a:bodyPr>
          <a:lstStyle/>
          <a:p>
            <a:r>
              <a:rPr lang="en-GB" sz="2000" b="1" dirty="0">
                <a:solidFill>
                  <a:schemeClr val="tx2">
                    <a:lumMod val="50000"/>
                  </a:schemeClr>
                </a:solidFill>
              </a:rPr>
              <a:t>Key themes:</a:t>
            </a:r>
          </a:p>
        </p:txBody>
      </p:sp>
    </p:spTree>
    <p:extLst>
      <p:ext uri="{BB962C8B-B14F-4D97-AF65-F5344CB8AC3E}">
        <p14:creationId xmlns:p14="http://schemas.microsoft.com/office/powerpoint/2010/main" val="2062126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129DE2-3173-FFDF-3D90-13BE11D1E0A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C62F-29D4-3646-B8AE-ECD588CDD817}" type="slidenum">
              <a:rPr kumimoji="0" lang="en-US" sz="1200" b="1" i="0" u="none" strike="noStrike" kern="1200" cap="none" spc="0" normalizeH="0" baseline="0" noProof="0" smtClean="0">
                <a:ln>
                  <a:noFill/>
                </a:ln>
                <a:solidFill>
                  <a:srgbClr val="0072B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rgbClr val="0072BC"/>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8" y="217648"/>
            <a:ext cx="9340176" cy="930404"/>
          </a:xfrm>
          <a:prstGeom prst="rect">
            <a:avLst/>
          </a:prstGeom>
        </p:spPr>
        <p:txBody>
          <a:bodyPr>
            <a:normAutofit/>
          </a:bodyPr>
          <a:lstStyle/>
          <a:p>
            <a:r>
              <a:rPr lang="en-US" dirty="0"/>
              <a:t>What would help?</a:t>
            </a:r>
          </a:p>
        </p:txBody>
      </p:sp>
      <p:pic>
        <p:nvPicPr>
          <p:cNvPr id="17" name="Picture 16">
            <a:hlinkClick r:id="rId3"/>
            <a:extLst>
              <a:ext uri="{FF2B5EF4-FFF2-40B4-BE49-F238E27FC236}">
                <a16:creationId xmlns:a16="http://schemas.microsoft.com/office/drawing/2014/main" id="{C18F066D-7159-2E7F-E8BB-B00ABD8EF01B}"/>
              </a:ext>
            </a:extLst>
          </p:cNvPr>
          <p:cNvPicPr>
            <a:picLocks noChangeAspect="1"/>
          </p:cNvPicPr>
          <p:nvPr/>
        </p:nvPicPr>
        <p:blipFill>
          <a:blip r:embed="rId4"/>
          <a:stretch>
            <a:fillRect/>
          </a:stretch>
        </p:blipFill>
        <p:spPr>
          <a:xfrm>
            <a:off x="6052460" y="2350306"/>
            <a:ext cx="6035040" cy="3386896"/>
          </a:xfrm>
          <a:prstGeom prst="rect">
            <a:avLst/>
          </a:prstGeom>
        </p:spPr>
      </p:pic>
      <p:sp>
        <p:nvSpPr>
          <p:cNvPr id="18" name="TextBox 17">
            <a:extLst>
              <a:ext uri="{FF2B5EF4-FFF2-40B4-BE49-F238E27FC236}">
                <a16:creationId xmlns:a16="http://schemas.microsoft.com/office/drawing/2014/main" id="{89F567A9-F8FA-0DDB-DA73-137277C88F2E}"/>
              </a:ext>
            </a:extLst>
          </p:cNvPr>
          <p:cNvSpPr txBox="1"/>
          <p:nvPr/>
        </p:nvSpPr>
        <p:spPr>
          <a:xfrm>
            <a:off x="6675124" y="1813879"/>
            <a:ext cx="4789712" cy="400110"/>
          </a:xfrm>
          <a:prstGeom prst="rect">
            <a:avLst/>
          </a:prstGeom>
          <a:noFill/>
        </p:spPr>
        <p:txBody>
          <a:bodyPr wrap="square" rtlCol="0">
            <a:spAutoFit/>
          </a:bodyPr>
          <a:lstStyle/>
          <a:p>
            <a:r>
              <a:rPr lang="en-GB" sz="2000" b="1" dirty="0">
                <a:solidFill>
                  <a:schemeClr val="tx2">
                    <a:lumMod val="50000"/>
                  </a:schemeClr>
                </a:solidFill>
              </a:rPr>
              <a:t>Watch our full insights webinar </a:t>
            </a:r>
            <a:r>
              <a:rPr lang="en-GB" sz="2000" b="1" dirty="0">
                <a:solidFill>
                  <a:srgbClr val="0000FF"/>
                </a:solidFill>
                <a:hlinkClick r:id="rId3">
                  <a:extLst>
                    <a:ext uri="{A12FA001-AC4F-418D-AE19-62706E023703}">
                      <ahyp:hlinkClr xmlns:ahyp="http://schemas.microsoft.com/office/drawing/2018/hyperlinkcolor" val="tx"/>
                    </a:ext>
                  </a:extLst>
                </a:hlinkClick>
              </a:rPr>
              <a:t>here</a:t>
            </a:r>
            <a:r>
              <a:rPr lang="en-GB" sz="2000" b="1" dirty="0">
                <a:solidFill>
                  <a:schemeClr val="tx2">
                    <a:lumMod val="50000"/>
                  </a:schemeClr>
                </a:solidFill>
              </a:rPr>
              <a:t>.</a:t>
            </a:r>
          </a:p>
        </p:txBody>
      </p:sp>
      <p:sp>
        <p:nvSpPr>
          <p:cNvPr id="19" name="Arrow: Pentagon 18">
            <a:extLst>
              <a:ext uri="{FF2B5EF4-FFF2-40B4-BE49-F238E27FC236}">
                <a16:creationId xmlns:a16="http://schemas.microsoft.com/office/drawing/2014/main" id="{E7E93AF4-4F99-21DC-BDE6-52F61D15230A}"/>
              </a:ext>
            </a:extLst>
          </p:cNvPr>
          <p:cNvSpPr/>
          <p:nvPr/>
        </p:nvSpPr>
        <p:spPr>
          <a:xfrm>
            <a:off x="-15363" y="1338942"/>
            <a:ext cx="5845629" cy="1087319"/>
          </a:xfrm>
          <a:prstGeom prst="homePlate">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n-GB" sz="2000" b="1"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Increased use of accessible information</a:t>
            </a:r>
          </a:p>
          <a:p>
            <a:pPr marL="342900" indent="-342900">
              <a:buFont typeface="Arial" panose="020B0604020202020204" pitchFamily="34" charset="0"/>
              <a:buChar char="•"/>
            </a:pPr>
            <a:r>
              <a:rPr lang="en-GB" sz="1600" dirty="0">
                <a:solidFill>
                  <a:schemeClr val="tx2">
                    <a:lumMod val="50000"/>
                  </a:schemeClr>
                </a:solidFill>
                <a:latin typeface="Arial" panose="020B0604020202020204"/>
                <a:cs typeface="Times New Roman" panose="02020603050405020304" pitchFamily="18" charset="0"/>
              </a:rPr>
              <a:t>Multi-lingual resources and easy-read</a:t>
            </a:r>
          </a:p>
          <a:p>
            <a:pPr marL="342900" indent="-342900">
              <a:buFont typeface="Arial" panose="020B0604020202020204" pitchFamily="34" charset="0"/>
              <a:buChar char="•"/>
            </a:pPr>
            <a:r>
              <a:rPr lang="en-GB" sz="1600" dirty="0">
                <a:solidFill>
                  <a:schemeClr val="tx2">
                    <a:lumMod val="50000"/>
                  </a:schemeClr>
                </a:solidFill>
                <a:latin typeface="Arial" panose="020B0604020202020204"/>
                <a:cs typeface="Times New Roman" panose="02020603050405020304" pitchFamily="18" charset="0"/>
              </a:rPr>
              <a:t>Website translation facilities</a:t>
            </a:r>
            <a:endParaRPr lang="en-GB" sz="1600" dirty="0"/>
          </a:p>
        </p:txBody>
      </p:sp>
      <p:sp>
        <p:nvSpPr>
          <p:cNvPr id="20" name="Arrow: Pentagon 19">
            <a:extLst>
              <a:ext uri="{FF2B5EF4-FFF2-40B4-BE49-F238E27FC236}">
                <a16:creationId xmlns:a16="http://schemas.microsoft.com/office/drawing/2014/main" id="{309EE62B-F787-18E2-296C-E0ABA79EE36F}"/>
              </a:ext>
            </a:extLst>
          </p:cNvPr>
          <p:cNvSpPr/>
          <p:nvPr/>
        </p:nvSpPr>
        <p:spPr>
          <a:xfrm>
            <a:off x="-14395" y="2604175"/>
            <a:ext cx="5845628" cy="1312981"/>
          </a:xfrm>
          <a:prstGeom prst="homePlate">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en-GB" sz="2000" b="1"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Improved communication</a:t>
            </a:r>
          </a:p>
          <a:p>
            <a:pPr marL="342900" indent="-342900">
              <a:buFont typeface="Arial" panose="020B0604020202020204" pitchFamily="34" charset="0"/>
              <a:buChar char="•"/>
            </a:pPr>
            <a:r>
              <a:rPr lang="en-GB" sz="1600" dirty="0">
                <a:solidFill>
                  <a:schemeClr val="tx2">
                    <a:lumMod val="50000"/>
                  </a:schemeClr>
                </a:solidFill>
                <a:latin typeface="Arial" panose="020B0604020202020204"/>
                <a:ea typeface="Calibri" panose="020F0502020204030204" pitchFamily="34" charset="0"/>
                <a:cs typeface="Times New Roman" panose="02020603050405020304" pitchFamily="18" charset="0"/>
              </a:rPr>
              <a:t>About the value and frequency of screening and why it differs to other health systems.</a:t>
            </a:r>
          </a:p>
          <a:p>
            <a:pPr marL="342900" indent="-342900">
              <a:buFont typeface="Arial" panose="020B0604020202020204" pitchFamily="34" charset="0"/>
              <a:buChar char="•"/>
            </a:pPr>
            <a:r>
              <a:rPr lang="en-GB" sz="1600" dirty="0">
                <a:solidFill>
                  <a:schemeClr val="tx2">
                    <a:lumMod val="50000"/>
                  </a:schemeClr>
                </a:solidFill>
                <a:latin typeface="Arial" panose="020B0604020202020204"/>
                <a:ea typeface="Calibri" panose="020F0502020204030204" pitchFamily="34" charset="0"/>
                <a:cs typeface="Times New Roman" panose="02020603050405020304" pitchFamily="18" charset="0"/>
              </a:rPr>
              <a:t>Stories of survivorship </a:t>
            </a:r>
            <a:endParaRPr kumimoji="0" lang="en-GB" sz="160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2" name="Arrow: Pentagon 21">
            <a:extLst>
              <a:ext uri="{FF2B5EF4-FFF2-40B4-BE49-F238E27FC236}">
                <a16:creationId xmlns:a16="http://schemas.microsoft.com/office/drawing/2014/main" id="{30695816-7397-1821-33A4-8E9576808321}"/>
              </a:ext>
            </a:extLst>
          </p:cNvPr>
          <p:cNvSpPr/>
          <p:nvPr/>
        </p:nvSpPr>
        <p:spPr>
          <a:xfrm>
            <a:off x="-16330" y="4095070"/>
            <a:ext cx="5845628" cy="1096566"/>
          </a:xfrm>
          <a:prstGeom prst="homePlate">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7000"/>
              </a:lnSpc>
              <a:spcBef>
                <a:spcPts val="0"/>
              </a:spcBef>
              <a:spcAft>
                <a:spcPts val="0"/>
              </a:spcAft>
              <a:buClrTx/>
              <a:buSzTx/>
              <a:tabLst/>
              <a:defRPr/>
            </a:pPr>
            <a:r>
              <a:rPr kumimoji="0" lang="en-GB" sz="2000" b="1"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Consistent approaches for Prostate Cancer</a:t>
            </a:r>
          </a:p>
          <a:p>
            <a:pPr marL="342900" marR="0" lvl="0" indent="-34290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dirty="0">
                <a:solidFill>
                  <a:schemeClr val="tx2">
                    <a:lumMod val="50000"/>
                  </a:schemeClr>
                </a:solidFill>
                <a:latin typeface="Arial" panose="020B0604020202020204"/>
                <a:ea typeface="Calibri" panose="020F0502020204030204" pitchFamily="34" charset="0"/>
                <a:cs typeface="Times New Roman" panose="02020603050405020304" pitchFamily="18" charset="0"/>
              </a:rPr>
              <a:t>Promotion of the Prostate Cancer UK Risk Checker</a:t>
            </a:r>
          </a:p>
          <a:p>
            <a:pPr marL="342900" marR="0" lvl="0" indent="-34290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dirty="0">
                <a:solidFill>
                  <a:schemeClr val="tx2">
                    <a:lumMod val="50000"/>
                  </a:schemeClr>
                </a:solidFill>
                <a:latin typeface="Arial" panose="020B0604020202020204"/>
                <a:ea typeface="Calibri" panose="020F0502020204030204" pitchFamily="34" charset="0"/>
                <a:cs typeface="Times New Roman" panose="02020603050405020304" pitchFamily="18" charset="0"/>
              </a:rPr>
              <a:t>Consistent frequency and types of testing</a:t>
            </a:r>
            <a:endParaRPr kumimoji="0" lang="en-GB" sz="240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3" name="Arrow: Pentagon 22">
            <a:extLst>
              <a:ext uri="{FF2B5EF4-FFF2-40B4-BE49-F238E27FC236}">
                <a16:creationId xmlns:a16="http://schemas.microsoft.com/office/drawing/2014/main" id="{EE3D7E0D-5B11-0A75-462C-6927E5BEA7AD}"/>
              </a:ext>
            </a:extLst>
          </p:cNvPr>
          <p:cNvSpPr/>
          <p:nvPr/>
        </p:nvSpPr>
        <p:spPr>
          <a:xfrm>
            <a:off x="-13428" y="5369550"/>
            <a:ext cx="5842725" cy="1323141"/>
          </a:xfrm>
          <a:prstGeom prst="homePlate">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defRPr/>
            </a:pPr>
            <a:r>
              <a:rPr kumimoji="0" lang="en-GB" sz="2000" b="1"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Proactive approaches and reassurance</a:t>
            </a:r>
          </a:p>
          <a:p>
            <a:pPr marL="342900" indent="-342900">
              <a:lnSpc>
                <a:spcPct val="107000"/>
              </a:lnSpc>
              <a:buFont typeface="Arial" panose="020B0604020202020204" pitchFamily="34" charset="0"/>
              <a:buChar char="•"/>
              <a:defRPr/>
            </a:pPr>
            <a:r>
              <a:rPr lang="en-GB" sz="1600" dirty="0">
                <a:solidFill>
                  <a:schemeClr val="tx2">
                    <a:lumMod val="50000"/>
                  </a:schemeClr>
                </a:solidFill>
                <a:latin typeface="Arial" panose="020B0604020202020204"/>
                <a:ea typeface="Calibri" panose="020F0502020204030204" pitchFamily="34" charset="0"/>
                <a:cs typeface="Times New Roman" panose="02020603050405020304" pitchFamily="18" charset="0"/>
              </a:rPr>
              <a:t>Acknowledging embarrassment and fear</a:t>
            </a:r>
          </a:p>
          <a:p>
            <a:pPr marL="342900" indent="-342900">
              <a:lnSpc>
                <a:spcPct val="107000"/>
              </a:lnSpc>
              <a:buFont typeface="Arial" panose="020B0604020202020204" pitchFamily="34" charset="0"/>
              <a:buChar char="•"/>
              <a:defRPr/>
            </a:pPr>
            <a:r>
              <a:rPr kumimoji="0" lang="en-GB" sz="160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rPr>
              <a:t>Reassurance about seeking help despite the outcome</a:t>
            </a:r>
          </a:p>
          <a:p>
            <a:pPr marL="342900" indent="-342900">
              <a:lnSpc>
                <a:spcPct val="107000"/>
              </a:lnSpc>
              <a:buFont typeface="Arial" panose="020B0604020202020204" pitchFamily="34" charset="0"/>
              <a:buChar char="•"/>
              <a:defRPr/>
            </a:pPr>
            <a:r>
              <a:rPr lang="en-GB" sz="1600" dirty="0">
                <a:solidFill>
                  <a:schemeClr val="tx2">
                    <a:lumMod val="50000"/>
                  </a:schemeClr>
                </a:solidFill>
                <a:latin typeface="Arial" panose="020B0604020202020204"/>
                <a:ea typeface="Calibri" panose="020F0502020204030204" pitchFamily="34" charset="0"/>
                <a:cs typeface="Times New Roman" panose="02020603050405020304" pitchFamily="18" charset="0"/>
              </a:rPr>
              <a:t>Proactively checking for concerns</a:t>
            </a:r>
            <a:endParaRPr kumimoji="0" lang="en-GB" sz="1600" i="0" u="none" strike="noStrike" kern="1200" cap="none" spc="0" normalizeH="0" baseline="0" noProof="0" dirty="0">
              <a:ln>
                <a:noFill/>
              </a:ln>
              <a:solidFill>
                <a:schemeClr val="tx2">
                  <a:lumMod val="50000"/>
                </a:schemeClr>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029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79461A-2049-FE0C-2BC9-9DD90F34F92D}"/>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C62F-29D4-3646-B8AE-ECD588CDD817}" type="slidenum">
              <a:rPr kumimoji="0" lang="en-US" sz="1200" b="1" i="0" u="none" strike="noStrike" kern="1200" cap="none" spc="0" normalizeH="0" baseline="0" noProof="0" smtClean="0">
                <a:ln>
                  <a:noFill/>
                </a:ln>
                <a:solidFill>
                  <a:srgbClr val="0072B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srgbClr val="0072BC"/>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FF514C5C-3F93-D192-14E3-6181ECDA4051}"/>
              </a:ext>
            </a:extLst>
          </p:cNvPr>
          <p:cNvSpPr>
            <a:spLocks noGrp="1"/>
          </p:cNvSpPr>
          <p:nvPr>
            <p:ph type="body" sz="quarter" idx="14"/>
          </p:nvPr>
        </p:nvSpPr>
        <p:spPr>
          <a:xfrm>
            <a:off x="361608" y="248890"/>
            <a:ext cx="9340176" cy="930404"/>
          </a:xfrm>
          <a:prstGeom prst="rect">
            <a:avLst/>
          </a:prstGeom>
        </p:spPr>
        <p:txBody>
          <a:bodyPr/>
          <a:lstStyle/>
          <a:p>
            <a:r>
              <a:rPr lang="en-US" dirty="0"/>
              <a:t>More Information</a:t>
            </a:r>
          </a:p>
        </p:txBody>
      </p:sp>
      <p:pic>
        <p:nvPicPr>
          <p:cNvPr id="16" name="Picture 15">
            <a:extLst>
              <a:ext uri="{FF2B5EF4-FFF2-40B4-BE49-F238E27FC236}">
                <a16:creationId xmlns:a16="http://schemas.microsoft.com/office/drawing/2014/main" id="{AC01BF46-8DE7-0AB2-0C24-0A0734A4B660}"/>
              </a:ext>
            </a:extLst>
          </p:cNvPr>
          <p:cNvPicPr>
            <a:picLocks noChangeAspect="1"/>
          </p:cNvPicPr>
          <p:nvPr/>
        </p:nvPicPr>
        <p:blipFill rotWithShape="1">
          <a:blip r:embed="rId3"/>
          <a:srcRect t="27762" b="28059"/>
          <a:stretch/>
        </p:blipFill>
        <p:spPr>
          <a:xfrm>
            <a:off x="1473921" y="5832692"/>
            <a:ext cx="2008459" cy="627424"/>
          </a:xfrm>
          <a:prstGeom prst="rect">
            <a:avLst/>
          </a:prstGeom>
        </p:spPr>
      </p:pic>
      <p:pic>
        <p:nvPicPr>
          <p:cNvPr id="17" name="Picture 16">
            <a:extLst>
              <a:ext uri="{FF2B5EF4-FFF2-40B4-BE49-F238E27FC236}">
                <a16:creationId xmlns:a16="http://schemas.microsoft.com/office/drawing/2014/main" id="{E5165137-07B0-5BD5-F1DD-7734FD3CCCC9}"/>
              </a:ext>
            </a:extLst>
          </p:cNvPr>
          <p:cNvPicPr>
            <a:picLocks noChangeAspect="1"/>
          </p:cNvPicPr>
          <p:nvPr/>
        </p:nvPicPr>
        <p:blipFill>
          <a:blip r:embed="rId4"/>
          <a:stretch>
            <a:fillRect/>
          </a:stretch>
        </p:blipFill>
        <p:spPr>
          <a:xfrm>
            <a:off x="3607624" y="5708019"/>
            <a:ext cx="816938" cy="833957"/>
          </a:xfrm>
          <a:prstGeom prst="rect">
            <a:avLst/>
          </a:prstGeom>
        </p:spPr>
      </p:pic>
      <p:pic>
        <p:nvPicPr>
          <p:cNvPr id="18" name="Picture 2">
            <a:extLst>
              <a:ext uri="{FF2B5EF4-FFF2-40B4-BE49-F238E27FC236}">
                <a16:creationId xmlns:a16="http://schemas.microsoft.com/office/drawing/2014/main" id="{7233F952-AB80-46D1-3CE5-D370F9ACE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457"/>
          <a:stretch>
            <a:fillRect/>
          </a:stretch>
        </p:blipFill>
        <p:spPr bwMode="auto">
          <a:xfrm>
            <a:off x="4647122" y="5738018"/>
            <a:ext cx="21272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F4FA3E-CD72-DCD1-455C-EA3DA95D1626}"/>
              </a:ext>
            </a:extLst>
          </p:cNvPr>
          <p:cNvSpPr txBox="1"/>
          <p:nvPr/>
        </p:nvSpPr>
        <p:spPr>
          <a:xfrm>
            <a:off x="229298" y="1238642"/>
            <a:ext cx="75381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D3667">
                    <a:lumMod val="50000"/>
                  </a:srgbClr>
                </a:solidFill>
                <a:effectLst/>
                <a:uLnTx/>
                <a:uFillTx/>
                <a:latin typeface="Arial" panose="020B0604020202020204"/>
                <a:ea typeface="+mn-ea"/>
                <a:cs typeface="+mn-cs"/>
              </a:rPr>
              <a:t>More Information about Core Connectors and STW Cancer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Core20PLUS Connectors</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Shropshire, Telford &amp; Wrekin Cancer Champions</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8">
                  <a:extLst>
                    <a:ext uri="{A12FA001-AC4F-418D-AE19-62706E023703}">
                      <ahyp:hlinkClr xmlns:ahyp="http://schemas.microsoft.com/office/drawing/2018/hyperlinkcolor" val="tx"/>
                    </a:ext>
                  </a:extLst>
                </a:hlinkClick>
              </a:rPr>
              <a:t>August 2022 Webinar – Introduction</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9">
                  <a:extLst>
                    <a:ext uri="{A12FA001-AC4F-418D-AE19-62706E023703}">
                      <ahyp:hlinkClr xmlns:ahyp="http://schemas.microsoft.com/office/drawing/2018/hyperlinkcolor" val="tx"/>
                    </a:ext>
                  </a:extLst>
                </a:hlinkClick>
              </a:rPr>
              <a:t>Core20PLUS Connectors Programme Interim Report July 2023</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B8038B69-D48C-DACD-D63A-2A5A333FCD48}"/>
              </a:ext>
            </a:extLst>
          </p:cNvPr>
          <p:cNvSpPr txBox="1"/>
          <p:nvPr/>
        </p:nvSpPr>
        <p:spPr>
          <a:xfrm>
            <a:off x="266304" y="3810858"/>
            <a:ext cx="683662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D3667">
                    <a:lumMod val="50000"/>
                  </a:srgbClr>
                </a:solidFill>
                <a:effectLst/>
                <a:uLnTx/>
                <a:uFillTx/>
                <a:latin typeface="Arial" panose="020B0604020202020204"/>
                <a:ea typeface="+mn-ea"/>
                <a:cs typeface="+mn-cs"/>
              </a:rPr>
              <a:t>Articles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10">
                  <a:extLst>
                    <a:ext uri="{A12FA001-AC4F-418D-AE19-62706E023703}">
                      <ahyp:hlinkClr xmlns:ahyp="http://schemas.microsoft.com/office/drawing/2018/hyperlinkcolor" val="tx"/>
                    </a:ext>
                  </a:extLst>
                </a:hlinkClick>
              </a:rPr>
              <a:t>County Cancer Champions Launch</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11">
                  <a:extLst>
                    <a:ext uri="{A12FA001-AC4F-418D-AE19-62706E023703}">
                      <ahyp:hlinkClr xmlns:ahyp="http://schemas.microsoft.com/office/drawing/2018/hyperlinkcolor" val="tx"/>
                    </a:ext>
                  </a:extLst>
                </a:hlinkClick>
              </a:rPr>
              <a:t>County Cancer Champions launched to address rising numbers</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12">
                  <a:extLst>
                    <a:ext uri="{A12FA001-AC4F-418D-AE19-62706E023703}">
                      <ahyp:hlinkClr xmlns:ahyp="http://schemas.microsoft.com/office/drawing/2018/hyperlinkcolor" val="tx"/>
                    </a:ext>
                  </a:extLst>
                </a:hlinkClick>
              </a:rPr>
              <a:t>Oswestry charity Qube joins drive to get people screened for cancer</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13">
                  <a:extLst>
                    <a:ext uri="{A12FA001-AC4F-418D-AE19-62706E023703}">
                      <ahyp:hlinkClr xmlns:ahyp="http://schemas.microsoft.com/office/drawing/2018/hyperlinkcolor" val="tx"/>
                    </a:ext>
                  </a:extLst>
                </a:hlinkClick>
              </a:rPr>
              <a:t>Shrewsbury Town players are now Level One Cancer Champions</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00BC"/>
                </a:solidFill>
                <a:effectLst/>
                <a:uLnTx/>
                <a:uFillTx/>
                <a:latin typeface="Arial" panose="020B0604020202020204"/>
                <a:ea typeface="+mn-ea"/>
                <a:cs typeface="+mn-cs"/>
                <a:hlinkClick r:id="rId14">
                  <a:extLst>
                    <a:ext uri="{A12FA001-AC4F-418D-AE19-62706E023703}">
                      <ahyp:hlinkClr xmlns:ahyp="http://schemas.microsoft.com/office/drawing/2018/hyperlinkcolor" val="tx"/>
                    </a:ext>
                  </a:extLst>
                </a:hlinkClick>
              </a:rPr>
              <a:t>Multi-lingual Approach to Fight Cancer</a:t>
            </a:r>
            <a:endParaRPr kumimoji="0" lang="en-GB" sz="1600" b="0" i="0" u="none" strike="noStrike" kern="1200" cap="none" spc="0" normalizeH="0" baseline="0" noProof="0" dirty="0">
              <a:ln>
                <a:noFill/>
              </a:ln>
              <a:solidFill>
                <a:srgbClr val="1D3667">
                  <a:lumMod val="50000"/>
                </a:srgbClr>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5E1869B-E7DA-2368-6EEE-CF7676EAEB18}"/>
              </a:ext>
            </a:extLst>
          </p:cNvPr>
          <p:cNvSpPr txBox="1"/>
          <p:nvPr/>
        </p:nvSpPr>
        <p:spPr>
          <a:xfrm>
            <a:off x="229298" y="2823277"/>
            <a:ext cx="618852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D3667">
                    <a:lumMod val="50000"/>
                  </a:srgbClr>
                </a:solidFill>
                <a:effectLst/>
                <a:uLnTx/>
                <a:uFillTx/>
                <a:latin typeface="Arial" panose="020B0604020202020204"/>
                <a:ea typeface="+mn-ea"/>
                <a:cs typeface="+mn-cs"/>
              </a:rPr>
              <a:t>Useful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Multi-lingual Videos – Cancer Awareness and Screening</a:t>
            </a:r>
            <a:endParaRPr kumimoji="0" lang="en-GB" sz="1600" b="0" i="0" u="none" strike="noStrike" kern="1200" cap="none" spc="0" normalizeH="0" baseline="0" noProof="0" dirty="0">
              <a:ln>
                <a:noFill/>
              </a:ln>
              <a:solidFill>
                <a:srgbClr val="0000B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00BC"/>
                </a:solidFill>
                <a:effectLst/>
                <a:uLnTx/>
                <a:uFillTx/>
                <a:latin typeface="Arial" panose="020B0604020202020204"/>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a:t>
            </a:r>
            <a:r>
              <a:rPr kumimoji="0" lang="en-GB" sz="1600" b="0" i="0" u="sng" strike="noStrike" kern="1200" cap="none" spc="0" normalizeH="0" baseline="0" noProof="0" dirty="0" err="1">
                <a:ln>
                  <a:noFill/>
                </a:ln>
                <a:solidFill>
                  <a:srgbClr val="0000BC"/>
                </a:solidFill>
                <a:effectLst/>
                <a:uLnTx/>
                <a:uFillTx/>
                <a:latin typeface="Arial" panose="020B0604020202020204"/>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TeachBack</a:t>
            </a:r>
            <a:r>
              <a:rPr kumimoji="0" lang="en-GB" sz="1600" b="0" i="0" u="sng" strike="noStrike" kern="1200" cap="none" spc="0" normalizeH="0" baseline="0" noProof="0" dirty="0">
                <a:ln>
                  <a:noFill/>
                </a:ln>
                <a:solidFill>
                  <a:srgbClr val="0000BC"/>
                </a:solidFill>
                <a:effectLst/>
                <a:uLnTx/>
                <a:uFillTx/>
                <a:latin typeface="Arial" panose="020B0604020202020204"/>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 Films for Health Literacy</a:t>
            </a:r>
            <a:endParaRPr kumimoji="0" lang="en-GB" sz="1600" b="0" i="0" u="sng" strike="noStrike" kern="1200" cap="none" spc="0" normalizeH="0" baseline="0" noProof="0" dirty="0">
              <a:ln>
                <a:noFill/>
              </a:ln>
              <a:solidFill>
                <a:srgbClr val="0000BC"/>
              </a:solidFill>
              <a:effectLst/>
              <a:uLnTx/>
              <a:uFillTx/>
              <a:latin typeface="Arial" panose="020B0604020202020204"/>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AE7D1FF-64FF-81EB-788E-0805AE351678}"/>
              </a:ext>
            </a:extLst>
          </p:cNvPr>
          <p:cNvPicPr>
            <a:picLocks noChangeAspect="1"/>
          </p:cNvPicPr>
          <p:nvPr/>
        </p:nvPicPr>
        <p:blipFill>
          <a:blip r:embed="rId16"/>
          <a:stretch>
            <a:fillRect/>
          </a:stretch>
        </p:blipFill>
        <p:spPr>
          <a:xfrm>
            <a:off x="7644353" y="1377043"/>
            <a:ext cx="4036248" cy="5513614"/>
          </a:xfrm>
          <a:prstGeom prst="rect">
            <a:avLst/>
          </a:prstGeom>
          <a:ln>
            <a:solidFill>
              <a:schemeClr val="tx1"/>
            </a:solidFill>
          </a:ln>
        </p:spPr>
      </p:pic>
    </p:spTree>
    <p:extLst>
      <p:ext uri="{BB962C8B-B14F-4D97-AF65-F5344CB8AC3E}">
        <p14:creationId xmlns:p14="http://schemas.microsoft.com/office/powerpoint/2010/main" val="2725983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C2523A-28DE-3214-06A0-002FFD8FD4C7}"/>
              </a:ext>
            </a:extLst>
          </p:cNvPr>
          <p:cNvSpPr>
            <a:spLocks noGrp="1"/>
          </p:cNvSpPr>
          <p:nvPr>
            <p:ph type="body" sz="quarter" idx="13"/>
          </p:nvPr>
        </p:nvSpPr>
        <p:spPr>
          <a:xfrm>
            <a:off x="1869449" y="2043148"/>
            <a:ext cx="5967299" cy="1606400"/>
          </a:xfrm>
        </p:spPr>
        <p:txBody>
          <a:bodyPr/>
          <a:lstStyle/>
          <a:p>
            <a:r>
              <a:rPr lang="en-US" dirty="0"/>
              <a:t>Thank you</a:t>
            </a:r>
          </a:p>
        </p:txBody>
      </p:sp>
      <p:sp>
        <p:nvSpPr>
          <p:cNvPr id="3" name="TextBox 2">
            <a:extLst>
              <a:ext uri="{FF2B5EF4-FFF2-40B4-BE49-F238E27FC236}">
                <a16:creationId xmlns:a16="http://schemas.microsoft.com/office/drawing/2014/main" id="{09BAB781-D192-AEF0-71CB-E493A03F37F2}"/>
              </a:ext>
            </a:extLst>
          </p:cNvPr>
          <p:cNvSpPr txBox="1"/>
          <p:nvPr/>
        </p:nvSpPr>
        <p:spPr>
          <a:xfrm>
            <a:off x="2006782" y="3504501"/>
            <a:ext cx="6382209" cy="2554545"/>
          </a:xfrm>
          <a:prstGeom prst="rect">
            <a:avLst/>
          </a:prstGeom>
          <a:noFill/>
        </p:spPr>
        <p:txBody>
          <a:bodyPr wrap="square" rtlCol="0">
            <a:spAutoFit/>
          </a:bodyPr>
          <a:lstStyle/>
          <a:p>
            <a:r>
              <a:rPr lang="en-GB" sz="2000" dirty="0">
                <a:solidFill>
                  <a:schemeClr val="bg1"/>
                </a:solidFill>
              </a:rPr>
              <a:t>If you would like to find out more, </a:t>
            </a:r>
            <a:br>
              <a:rPr lang="en-GB" sz="2000" dirty="0">
                <a:solidFill>
                  <a:schemeClr val="bg1"/>
                </a:solidFill>
              </a:rPr>
            </a:br>
            <a:r>
              <a:rPr lang="en-GB" sz="2000" dirty="0">
                <a:solidFill>
                  <a:schemeClr val="bg1"/>
                </a:solidFill>
              </a:rPr>
              <a:t>please visit </a:t>
            </a:r>
            <a:r>
              <a:rPr lang="en-GB" sz="2000" b="1" dirty="0">
                <a:solidFill>
                  <a:srgbClr val="0000BC"/>
                </a:solidFill>
                <a:hlinkClick r:id="rId3">
                  <a:extLst>
                    <a:ext uri="{A12FA001-AC4F-418D-AE19-62706E023703}">
                      <ahyp:hlinkClr xmlns:ahyp="http://schemas.microsoft.com/office/drawing/2018/hyperlinkcolor" val="tx"/>
                    </a:ext>
                  </a:extLst>
                </a:hlinkClick>
              </a:rPr>
              <a:t>www.cancerchampions.co.uk</a:t>
            </a:r>
            <a:r>
              <a:rPr lang="en-GB" sz="2000" b="1" dirty="0">
                <a:solidFill>
                  <a:srgbClr val="0000BC"/>
                </a:solidFill>
              </a:rPr>
              <a:t> </a:t>
            </a:r>
          </a:p>
          <a:p>
            <a:endParaRPr lang="en-GB" sz="2000" dirty="0">
              <a:solidFill>
                <a:schemeClr val="bg1"/>
              </a:solidFill>
            </a:endParaRPr>
          </a:p>
          <a:p>
            <a:r>
              <a:rPr lang="en-GB" sz="2000" dirty="0">
                <a:solidFill>
                  <a:schemeClr val="bg1"/>
                </a:solidFill>
              </a:rPr>
              <a:t>or contact:</a:t>
            </a:r>
          </a:p>
          <a:p>
            <a:r>
              <a:rPr lang="en-GB" sz="2000" b="1" dirty="0">
                <a:solidFill>
                  <a:srgbClr val="0000BC"/>
                </a:solidFill>
                <a:hlinkClick r:id="rId4">
                  <a:extLst>
                    <a:ext uri="{A12FA001-AC4F-418D-AE19-62706E023703}">
                      <ahyp:hlinkClr xmlns:ahyp="http://schemas.microsoft.com/office/drawing/2018/hyperlinkcolor" val="tx"/>
                    </a:ext>
                  </a:extLst>
                </a:hlinkClick>
              </a:rPr>
              <a:t>miranda.ashwell@lingendavies.co.uk</a:t>
            </a:r>
            <a:r>
              <a:rPr lang="en-GB" sz="2000" b="1" dirty="0">
                <a:solidFill>
                  <a:srgbClr val="0000BC"/>
                </a:solidFill>
              </a:rPr>
              <a:t> </a:t>
            </a:r>
          </a:p>
          <a:p>
            <a:r>
              <a:rPr lang="en-GB" sz="2000" b="1" u="sng" dirty="0">
                <a:solidFill>
                  <a:srgbClr val="0000BC"/>
                </a:solidFill>
                <a:effectLst/>
                <a:ea typeface="Calibri" panose="020F0502020204030204" pitchFamily="34" charset="0"/>
                <a:hlinkClick r:id="rId5">
                  <a:extLst>
                    <a:ext uri="{A12FA001-AC4F-418D-AE19-62706E023703}">
                      <ahyp:hlinkClr xmlns:ahyp="http://schemas.microsoft.com/office/drawing/2018/hyperlinkcolor" val="tx"/>
                    </a:ext>
                  </a:extLst>
                </a:hlinkClick>
              </a:rPr>
              <a:t>Alexandra.mace@nhs.net</a:t>
            </a:r>
            <a:r>
              <a:rPr lang="en-GB" sz="2000" b="1" dirty="0">
                <a:solidFill>
                  <a:srgbClr val="0000BC"/>
                </a:solidFill>
                <a:effectLst/>
                <a:ea typeface="Calibri" panose="020F0502020204030204" pitchFamily="34" charset="0"/>
              </a:rPr>
              <a:t> </a:t>
            </a:r>
            <a:endParaRPr lang="en-GB" sz="2000" b="1" dirty="0">
              <a:solidFill>
                <a:srgbClr val="0000BC"/>
              </a:solidFill>
            </a:endParaRPr>
          </a:p>
          <a:p>
            <a:endParaRPr lang="en-GB" sz="2000" dirty="0"/>
          </a:p>
          <a:p>
            <a:endParaRPr lang="en-GB" sz="2000" dirty="0"/>
          </a:p>
        </p:txBody>
      </p:sp>
    </p:spTree>
    <p:extLst>
      <p:ext uri="{BB962C8B-B14F-4D97-AF65-F5344CB8AC3E}">
        <p14:creationId xmlns:p14="http://schemas.microsoft.com/office/powerpoint/2010/main" val="1405632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9D6AD09-E936-4735-6961-F9B0F472F7B7}"/>
              </a:ext>
            </a:extLst>
          </p:cNvPr>
          <p:cNvSpPr/>
          <p:nvPr/>
        </p:nvSpPr>
        <p:spPr>
          <a:xfrm>
            <a:off x="4536022" y="1209012"/>
            <a:ext cx="7658294" cy="1794214"/>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B21033A-C4D7-4EC2-AED7-546CC0A59BDF}"/>
              </a:ext>
            </a:extLst>
          </p:cNvPr>
          <p:cNvPicPr>
            <a:picLocks noChangeAspect="1"/>
          </p:cNvPicPr>
          <p:nvPr/>
        </p:nvPicPr>
        <p:blipFill rotWithShape="1">
          <a:blip r:embed="rId3"/>
          <a:srcRect t="27762" b="28059"/>
          <a:stretch/>
        </p:blipFill>
        <p:spPr>
          <a:xfrm>
            <a:off x="1350637" y="5180039"/>
            <a:ext cx="2008459" cy="627424"/>
          </a:xfrm>
          <a:prstGeom prst="rect">
            <a:avLst/>
          </a:prstGeom>
        </p:spPr>
      </p:pic>
      <p:sp>
        <p:nvSpPr>
          <p:cNvPr id="15" name="Rectangle 14">
            <a:extLst>
              <a:ext uri="{FF2B5EF4-FFF2-40B4-BE49-F238E27FC236}">
                <a16:creationId xmlns:a16="http://schemas.microsoft.com/office/drawing/2014/main" id="{B1E1F84D-D300-BE38-D5EF-C71AC69C12FD}"/>
              </a:ext>
            </a:extLst>
          </p:cNvPr>
          <p:cNvSpPr/>
          <p:nvPr/>
        </p:nvSpPr>
        <p:spPr>
          <a:xfrm>
            <a:off x="154940" y="5631051"/>
            <a:ext cx="11917455" cy="114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9D129DE2-3173-FFDF-3D90-13BE11D1E0A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C62F-29D4-3646-B8AE-ECD588CDD817}" type="slidenum">
              <a:rPr kumimoji="0" lang="en-US" sz="1200" b="1" i="0" u="none" strike="noStrike" kern="1200" cap="none" spc="0" normalizeH="0" baseline="0" noProof="0" smtClean="0">
                <a:ln>
                  <a:noFill/>
                </a:ln>
                <a:solidFill>
                  <a:srgbClr val="0072B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0072BC"/>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7" y="217648"/>
            <a:ext cx="9725975" cy="930404"/>
          </a:xfrm>
          <a:prstGeom prst="rect">
            <a:avLst/>
          </a:prstGeom>
        </p:spPr>
        <p:txBody>
          <a:bodyPr>
            <a:normAutofit/>
          </a:bodyPr>
          <a:lstStyle/>
          <a:p>
            <a:r>
              <a:rPr lang="en-US" dirty="0"/>
              <a:t>Core20PLUS5 Connectors (STW Cancer Champions)</a:t>
            </a:r>
          </a:p>
        </p:txBody>
      </p:sp>
      <p:sp>
        <p:nvSpPr>
          <p:cNvPr id="9" name="Arrow: Pentagon 8">
            <a:extLst>
              <a:ext uri="{FF2B5EF4-FFF2-40B4-BE49-F238E27FC236}">
                <a16:creationId xmlns:a16="http://schemas.microsoft.com/office/drawing/2014/main" id="{B5A8BC97-7971-81EB-BDA3-EF0649228C79}"/>
              </a:ext>
            </a:extLst>
          </p:cNvPr>
          <p:cNvSpPr/>
          <p:nvPr/>
        </p:nvSpPr>
        <p:spPr>
          <a:xfrm>
            <a:off x="1131704" y="5027250"/>
            <a:ext cx="3484165" cy="1097451"/>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Understand and increase screening uptake in those communities where this is low and awareness of symptoms that should prompt presentation to healthcare providers.</a:t>
            </a:r>
          </a:p>
        </p:txBody>
      </p:sp>
      <p:sp>
        <p:nvSpPr>
          <p:cNvPr id="10" name="Arrow: Pentagon 9">
            <a:extLst>
              <a:ext uri="{FF2B5EF4-FFF2-40B4-BE49-F238E27FC236}">
                <a16:creationId xmlns:a16="http://schemas.microsoft.com/office/drawing/2014/main" id="{9E3FDE92-B6EE-870A-E54B-389DD5519FB2}"/>
              </a:ext>
            </a:extLst>
          </p:cNvPr>
          <p:cNvSpPr/>
          <p:nvPr/>
        </p:nvSpPr>
        <p:spPr>
          <a:xfrm>
            <a:off x="1212985" y="1612811"/>
            <a:ext cx="3385237" cy="1097451"/>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ysClr val="windowText" lastClr="000000"/>
                </a:solidFill>
                <a:effectLst/>
                <a:uLnTx/>
                <a:uFillTx/>
                <a:latin typeface="Arial" panose="020B0604020202020204"/>
                <a:ea typeface="+mn-ea"/>
                <a:cs typeface="+mn-cs"/>
              </a:rPr>
              <a:t>Positively contribute to our achievement of the goal of 75% of cases diagnosed at stages 1 or 2 by 2028.</a:t>
            </a:r>
          </a:p>
        </p:txBody>
      </p:sp>
      <p:sp>
        <p:nvSpPr>
          <p:cNvPr id="11" name="Arrow: Pentagon 10">
            <a:extLst>
              <a:ext uri="{FF2B5EF4-FFF2-40B4-BE49-F238E27FC236}">
                <a16:creationId xmlns:a16="http://schemas.microsoft.com/office/drawing/2014/main" id="{3FEA3814-7BC2-ADD8-EC1B-57FB389B1D45}"/>
              </a:ext>
            </a:extLst>
          </p:cNvPr>
          <p:cNvSpPr/>
          <p:nvPr/>
        </p:nvSpPr>
        <p:spPr>
          <a:xfrm>
            <a:off x="1186079" y="3303495"/>
            <a:ext cx="3085427" cy="1097451"/>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Understand the perspective of individuals who may not be accessing what is universally on offer, and why this might be.</a:t>
            </a:r>
          </a:p>
        </p:txBody>
      </p:sp>
      <p:sp>
        <p:nvSpPr>
          <p:cNvPr id="12" name="Arrow: Pentagon 11">
            <a:extLst>
              <a:ext uri="{FF2B5EF4-FFF2-40B4-BE49-F238E27FC236}">
                <a16:creationId xmlns:a16="http://schemas.microsoft.com/office/drawing/2014/main" id="{78C1250C-93CB-401A-6619-976C64EEB505}"/>
              </a:ext>
            </a:extLst>
          </p:cNvPr>
          <p:cNvSpPr/>
          <p:nvPr/>
        </p:nvSpPr>
        <p:spPr>
          <a:xfrm>
            <a:off x="2539" y="1570624"/>
            <a:ext cx="1132013" cy="1097451"/>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Aim 1</a:t>
            </a:r>
          </a:p>
        </p:txBody>
      </p:sp>
      <p:sp>
        <p:nvSpPr>
          <p:cNvPr id="13" name="Arrow: Pentagon 12">
            <a:extLst>
              <a:ext uri="{FF2B5EF4-FFF2-40B4-BE49-F238E27FC236}">
                <a16:creationId xmlns:a16="http://schemas.microsoft.com/office/drawing/2014/main" id="{A2D967B4-0754-D4C5-B1E7-B2E7795C50ED}"/>
              </a:ext>
            </a:extLst>
          </p:cNvPr>
          <p:cNvSpPr/>
          <p:nvPr/>
        </p:nvSpPr>
        <p:spPr>
          <a:xfrm>
            <a:off x="1" y="3315016"/>
            <a:ext cx="1132014" cy="1097451"/>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Aim 2</a:t>
            </a:r>
          </a:p>
        </p:txBody>
      </p:sp>
      <p:sp>
        <p:nvSpPr>
          <p:cNvPr id="14" name="Arrow: Pentagon 13">
            <a:extLst>
              <a:ext uri="{FF2B5EF4-FFF2-40B4-BE49-F238E27FC236}">
                <a16:creationId xmlns:a16="http://schemas.microsoft.com/office/drawing/2014/main" id="{3A2292E4-73B2-EAE2-8FCB-89AFAB0A16F5}"/>
              </a:ext>
            </a:extLst>
          </p:cNvPr>
          <p:cNvSpPr/>
          <p:nvPr/>
        </p:nvSpPr>
        <p:spPr>
          <a:xfrm>
            <a:off x="2810" y="5017845"/>
            <a:ext cx="1129204" cy="1097451"/>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Aim 3</a:t>
            </a:r>
          </a:p>
        </p:txBody>
      </p:sp>
      <p:sp>
        <p:nvSpPr>
          <p:cNvPr id="19" name="TextBox 18">
            <a:extLst>
              <a:ext uri="{FF2B5EF4-FFF2-40B4-BE49-F238E27FC236}">
                <a16:creationId xmlns:a16="http://schemas.microsoft.com/office/drawing/2014/main" id="{6A647A92-0210-CA55-474B-48A1E10DF155}"/>
              </a:ext>
            </a:extLst>
          </p:cNvPr>
          <p:cNvSpPr txBox="1"/>
          <p:nvPr/>
        </p:nvSpPr>
        <p:spPr>
          <a:xfrm>
            <a:off x="8113850" y="5309027"/>
            <a:ext cx="1896673" cy="1323439"/>
          </a:xfrm>
          <a:prstGeom prst="rect">
            <a:avLst/>
          </a:prstGeom>
          <a:solidFill>
            <a:schemeClr val="bg1"/>
          </a:solidFill>
        </p:spPr>
        <p:txBody>
          <a:bodyPr wrap="none" rtlCol="0">
            <a:spAutoFit/>
          </a:bodyPr>
          <a:lstStyle/>
          <a:p>
            <a:r>
              <a:rPr lang="en-GB" sz="8000" b="1" dirty="0">
                <a:solidFill>
                  <a:schemeClr val="tx2">
                    <a:lumMod val="50000"/>
                  </a:schemeClr>
                </a:solidFill>
              </a:rPr>
              <a:t>300</a:t>
            </a:r>
          </a:p>
        </p:txBody>
      </p:sp>
      <p:pic>
        <p:nvPicPr>
          <p:cNvPr id="20" name="Picture 19">
            <a:extLst>
              <a:ext uri="{FF2B5EF4-FFF2-40B4-BE49-F238E27FC236}">
                <a16:creationId xmlns:a16="http://schemas.microsoft.com/office/drawing/2014/main" id="{4A0C7267-8619-CE97-D967-72407E9F326E}"/>
              </a:ext>
            </a:extLst>
          </p:cNvPr>
          <p:cNvPicPr>
            <a:picLocks noChangeAspect="1"/>
          </p:cNvPicPr>
          <p:nvPr/>
        </p:nvPicPr>
        <p:blipFill rotWithShape="1">
          <a:blip r:embed="rId3"/>
          <a:srcRect t="27762" b="28059"/>
          <a:stretch/>
        </p:blipFill>
        <p:spPr>
          <a:xfrm>
            <a:off x="4925373" y="1927304"/>
            <a:ext cx="2008459" cy="627424"/>
          </a:xfrm>
          <a:prstGeom prst="rect">
            <a:avLst/>
          </a:prstGeom>
        </p:spPr>
      </p:pic>
      <p:cxnSp>
        <p:nvCxnSpPr>
          <p:cNvPr id="29" name="Straight Connector 28">
            <a:extLst>
              <a:ext uri="{FF2B5EF4-FFF2-40B4-BE49-F238E27FC236}">
                <a16:creationId xmlns:a16="http://schemas.microsoft.com/office/drawing/2014/main" id="{2F33FB98-FA6E-D3D7-C60A-09494E1AF2A9}"/>
              </a:ext>
            </a:extLst>
          </p:cNvPr>
          <p:cNvCxnSpPr/>
          <p:nvPr/>
        </p:nvCxnSpPr>
        <p:spPr>
          <a:xfrm>
            <a:off x="4403763" y="1459533"/>
            <a:ext cx="0" cy="4912658"/>
          </a:xfrm>
          <a:prstGeom prst="lin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0359BB39-E452-3A56-3F38-65C2789F0B92}"/>
              </a:ext>
            </a:extLst>
          </p:cNvPr>
          <p:cNvPicPr>
            <a:picLocks noChangeAspect="1"/>
          </p:cNvPicPr>
          <p:nvPr/>
        </p:nvPicPr>
        <p:blipFill>
          <a:blip r:embed="rId4"/>
          <a:stretch>
            <a:fillRect/>
          </a:stretch>
        </p:blipFill>
        <p:spPr>
          <a:xfrm>
            <a:off x="6955530" y="1777123"/>
            <a:ext cx="911417" cy="930404"/>
          </a:xfrm>
          <a:prstGeom prst="rect">
            <a:avLst/>
          </a:prstGeom>
        </p:spPr>
      </p:pic>
      <p:sp>
        <p:nvSpPr>
          <p:cNvPr id="36" name="Oval 35" descr="People shaking hands">
            <a:extLst>
              <a:ext uri="{FF2B5EF4-FFF2-40B4-BE49-F238E27FC236}">
                <a16:creationId xmlns:a16="http://schemas.microsoft.com/office/drawing/2014/main" id="{344C81F7-654F-0E68-5FF8-AEEBBA4051A7}"/>
              </a:ext>
            </a:extLst>
          </p:cNvPr>
          <p:cNvSpPr/>
          <p:nvPr/>
        </p:nvSpPr>
        <p:spPr>
          <a:xfrm>
            <a:off x="7910342" y="1571547"/>
            <a:ext cx="1378620" cy="1338938"/>
          </a:xfrm>
          <a:prstGeom prst="ellipse">
            <a:avLst/>
          </a:prstGeom>
          <a:blipFill rotWithShape="1">
            <a:blip r:embed="rId5"/>
            <a:srcRect/>
            <a:stretch>
              <a:fillRect l="-38000" r="-3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37" name="Oval 36" descr="People shaking hands">
            <a:extLst>
              <a:ext uri="{FF2B5EF4-FFF2-40B4-BE49-F238E27FC236}">
                <a16:creationId xmlns:a16="http://schemas.microsoft.com/office/drawing/2014/main" id="{155F6577-E0CF-6113-0A98-D4CCB5226E3F}"/>
              </a:ext>
            </a:extLst>
          </p:cNvPr>
          <p:cNvSpPr/>
          <p:nvPr/>
        </p:nvSpPr>
        <p:spPr>
          <a:xfrm>
            <a:off x="9353102" y="1533885"/>
            <a:ext cx="1378620" cy="1338937"/>
          </a:xfrm>
          <a:prstGeom prst="ellipse">
            <a:avLst/>
          </a:prstGeom>
          <a:blipFill rotWithShape="1">
            <a:blip r:embed="rId6"/>
            <a:srcRect/>
            <a:stretch>
              <a:fillRect l="-51000" r="-5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38" name="Oval 37" descr="People shaking hands">
            <a:extLst>
              <a:ext uri="{FF2B5EF4-FFF2-40B4-BE49-F238E27FC236}">
                <a16:creationId xmlns:a16="http://schemas.microsoft.com/office/drawing/2014/main" id="{155F6577-E0CF-6113-0A98-D4CCB5226E3F}"/>
              </a:ext>
            </a:extLst>
          </p:cNvPr>
          <p:cNvSpPr/>
          <p:nvPr/>
        </p:nvSpPr>
        <p:spPr>
          <a:xfrm>
            <a:off x="10757184" y="1544317"/>
            <a:ext cx="1378620" cy="1338938"/>
          </a:xfrm>
          <a:prstGeom prst="ellipse">
            <a:avLst/>
          </a:prstGeom>
          <a:blipFill rotWithShape="1">
            <a:blip r:embed="rId7"/>
            <a:srcRect/>
            <a:stretch>
              <a:fillRect l="-31000" r="-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pic>
        <p:nvPicPr>
          <p:cNvPr id="42" name="Picture 41">
            <a:extLst>
              <a:ext uri="{FF2B5EF4-FFF2-40B4-BE49-F238E27FC236}">
                <a16:creationId xmlns:a16="http://schemas.microsoft.com/office/drawing/2014/main" id="{B179882E-3DED-8BCA-0CFF-310AE885C0E4}"/>
              </a:ext>
            </a:extLst>
          </p:cNvPr>
          <p:cNvPicPr>
            <a:picLocks noChangeAspect="1"/>
          </p:cNvPicPr>
          <p:nvPr/>
        </p:nvPicPr>
        <p:blipFill rotWithShape="1">
          <a:blip r:embed="rId8"/>
          <a:srcRect t="3577"/>
          <a:stretch/>
        </p:blipFill>
        <p:spPr>
          <a:xfrm>
            <a:off x="4441294" y="3238349"/>
            <a:ext cx="8077653" cy="2040474"/>
          </a:xfrm>
          <a:prstGeom prst="rect">
            <a:avLst/>
          </a:prstGeom>
        </p:spPr>
      </p:pic>
      <p:sp>
        <p:nvSpPr>
          <p:cNvPr id="43" name="TextBox 42">
            <a:extLst>
              <a:ext uri="{FF2B5EF4-FFF2-40B4-BE49-F238E27FC236}">
                <a16:creationId xmlns:a16="http://schemas.microsoft.com/office/drawing/2014/main" id="{D3C78AA1-0579-50F9-B30E-996F3AF36953}"/>
              </a:ext>
            </a:extLst>
          </p:cNvPr>
          <p:cNvSpPr txBox="1"/>
          <p:nvPr/>
        </p:nvSpPr>
        <p:spPr>
          <a:xfrm>
            <a:off x="4996803" y="1316540"/>
            <a:ext cx="2839239" cy="369332"/>
          </a:xfrm>
          <a:prstGeom prst="rect">
            <a:avLst/>
          </a:prstGeom>
          <a:noFill/>
        </p:spPr>
        <p:txBody>
          <a:bodyPr wrap="none" rtlCol="0">
            <a:spAutoFit/>
          </a:bodyPr>
          <a:lstStyle/>
          <a:p>
            <a:r>
              <a:rPr lang="en-GB" b="1">
                <a:solidFill>
                  <a:schemeClr val="tx2">
                    <a:lumMod val="50000"/>
                  </a:schemeClr>
                </a:solidFill>
              </a:rPr>
              <a:t>Delivered in Partnership</a:t>
            </a:r>
            <a:endParaRPr lang="en-GB" b="1" dirty="0">
              <a:solidFill>
                <a:schemeClr val="tx2">
                  <a:lumMod val="50000"/>
                </a:schemeClr>
              </a:solidFill>
            </a:endParaRPr>
          </a:p>
        </p:txBody>
      </p:sp>
      <p:sp>
        <p:nvSpPr>
          <p:cNvPr id="46" name="TextBox 45">
            <a:extLst>
              <a:ext uri="{FF2B5EF4-FFF2-40B4-BE49-F238E27FC236}">
                <a16:creationId xmlns:a16="http://schemas.microsoft.com/office/drawing/2014/main" id="{CD388456-02A5-FC25-5E82-78EA002D88D8}"/>
              </a:ext>
            </a:extLst>
          </p:cNvPr>
          <p:cNvSpPr txBox="1"/>
          <p:nvPr/>
        </p:nvSpPr>
        <p:spPr>
          <a:xfrm>
            <a:off x="4905367" y="5309027"/>
            <a:ext cx="755335" cy="1323439"/>
          </a:xfrm>
          <a:prstGeom prst="rect">
            <a:avLst/>
          </a:prstGeom>
          <a:solidFill>
            <a:schemeClr val="bg1"/>
          </a:solidFill>
        </p:spPr>
        <p:txBody>
          <a:bodyPr wrap="none" rtlCol="0">
            <a:spAutoFit/>
          </a:bodyPr>
          <a:lstStyle/>
          <a:p>
            <a:r>
              <a:rPr lang="en-GB" sz="8000" b="1" dirty="0">
                <a:solidFill>
                  <a:schemeClr val="tx2">
                    <a:lumMod val="50000"/>
                  </a:schemeClr>
                </a:solidFill>
              </a:rPr>
              <a:t>2</a:t>
            </a:r>
          </a:p>
        </p:txBody>
      </p:sp>
      <p:sp>
        <p:nvSpPr>
          <p:cNvPr id="47" name="TextBox 46">
            <a:extLst>
              <a:ext uri="{FF2B5EF4-FFF2-40B4-BE49-F238E27FC236}">
                <a16:creationId xmlns:a16="http://schemas.microsoft.com/office/drawing/2014/main" id="{B8B53E7A-A876-3AED-71C0-AEC02E33FE72}"/>
              </a:ext>
            </a:extLst>
          </p:cNvPr>
          <p:cNvSpPr txBox="1"/>
          <p:nvPr/>
        </p:nvSpPr>
        <p:spPr>
          <a:xfrm>
            <a:off x="5513414" y="5522589"/>
            <a:ext cx="2596112" cy="954107"/>
          </a:xfrm>
          <a:prstGeom prst="rect">
            <a:avLst/>
          </a:prstGeom>
          <a:noFill/>
        </p:spPr>
        <p:txBody>
          <a:bodyPr wrap="square" rtlCol="0">
            <a:spAutoFit/>
          </a:bodyPr>
          <a:lstStyle/>
          <a:p>
            <a:r>
              <a:rPr lang="en-GB" sz="2800" b="1" dirty="0">
                <a:solidFill>
                  <a:srgbClr val="002060"/>
                </a:solidFill>
              </a:rPr>
              <a:t>Champion Coordinators</a:t>
            </a:r>
          </a:p>
        </p:txBody>
      </p:sp>
      <p:sp>
        <p:nvSpPr>
          <p:cNvPr id="49" name="TextBox 48">
            <a:extLst>
              <a:ext uri="{FF2B5EF4-FFF2-40B4-BE49-F238E27FC236}">
                <a16:creationId xmlns:a16="http://schemas.microsoft.com/office/drawing/2014/main" id="{87C02ADC-BC0B-28F2-199B-4F4CE83035C6}"/>
              </a:ext>
            </a:extLst>
          </p:cNvPr>
          <p:cNvSpPr txBox="1"/>
          <p:nvPr/>
        </p:nvSpPr>
        <p:spPr>
          <a:xfrm>
            <a:off x="9848919" y="5522589"/>
            <a:ext cx="2596112" cy="954107"/>
          </a:xfrm>
          <a:prstGeom prst="rect">
            <a:avLst/>
          </a:prstGeom>
          <a:solidFill>
            <a:schemeClr val="bg1"/>
          </a:solidFill>
        </p:spPr>
        <p:txBody>
          <a:bodyPr wrap="square" rtlCol="0">
            <a:spAutoFit/>
          </a:bodyPr>
          <a:lstStyle/>
          <a:p>
            <a:r>
              <a:rPr lang="en-GB" sz="2800" b="1" dirty="0">
                <a:solidFill>
                  <a:srgbClr val="002060"/>
                </a:solidFill>
              </a:rPr>
              <a:t>Cancer Champions</a:t>
            </a:r>
          </a:p>
        </p:txBody>
      </p:sp>
    </p:spTree>
    <p:extLst>
      <p:ext uri="{BB962C8B-B14F-4D97-AF65-F5344CB8AC3E}">
        <p14:creationId xmlns:p14="http://schemas.microsoft.com/office/powerpoint/2010/main" val="3752458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129DE2-3173-FFDF-3D90-13BE11D1E0A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C62F-29D4-3646-B8AE-ECD588CDD817}" type="slidenum">
              <a:rPr kumimoji="0" lang="en-US" sz="1200" b="1" i="0" u="none" strike="noStrike" kern="1200" cap="none" spc="0" normalizeH="0" baseline="0" noProof="0" smtClean="0">
                <a:ln>
                  <a:noFill/>
                </a:ln>
                <a:solidFill>
                  <a:srgbClr val="0072B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0072BC"/>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4A228F24-E778-CB53-9825-3DE03E513591}"/>
              </a:ext>
            </a:extLst>
          </p:cNvPr>
          <p:cNvSpPr/>
          <p:nvPr/>
        </p:nvSpPr>
        <p:spPr>
          <a:xfrm>
            <a:off x="290945" y="5527964"/>
            <a:ext cx="1399310" cy="1330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50" name="Picture 2" descr="Reducing healthcare inequalities - Core20PLUS infographic">
            <a:extLst>
              <a:ext uri="{FF2B5EF4-FFF2-40B4-BE49-F238E27FC236}">
                <a16:creationId xmlns:a16="http://schemas.microsoft.com/office/drawing/2014/main" id="{0854EAEE-0341-BC88-2E9C-A8A852C3A6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5751" y="1412112"/>
            <a:ext cx="9166250" cy="5156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ilding on insights from Core0PLUS5">
            <a:extLst>
              <a:ext uri="{FF2B5EF4-FFF2-40B4-BE49-F238E27FC236}">
                <a16:creationId xmlns:a16="http://schemas.microsoft.com/office/drawing/2014/main" id="{BAB38469-7CFF-C108-1701-E0545A00B2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937" r="-1"/>
          <a:stretch/>
        </p:blipFill>
        <p:spPr bwMode="auto">
          <a:xfrm>
            <a:off x="102224" y="4682645"/>
            <a:ext cx="679561" cy="15095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uilding on insights from Core0PLUS5">
            <a:extLst>
              <a:ext uri="{FF2B5EF4-FFF2-40B4-BE49-F238E27FC236}">
                <a16:creationId xmlns:a16="http://schemas.microsoft.com/office/drawing/2014/main" id="{7E30E195-58FA-182B-F6A2-2460C4360B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29" r="12857"/>
          <a:stretch/>
        </p:blipFill>
        <p:spPr bwMode="auto">
          <a:xfrm>
            <a:off x="79408" y="2555501"/>
            <a:ext cx="1610847" cy="13742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uilding on insights from Core0PLUS5">
            <a:extLst>
              <a:ext uri="{FF2B5EF4-FFF2-40B4-BE49-F238E27FC236}">
                <a16:creationId xmlns:a16="http://schemas.microsoft.com/office/drawing/2014/main" id="{8DC08342-EF06-7E50-8EFD-4717C7FA66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4" t="15453" r="46798" b="15329"/>
          <a:stretch/>
        </p:blipFill>
        <p:spPr bwMode="auto">
          <a:xfrm>
            <a:off x="79408" y="1130445"/>
            <a:ext cx="2410808" cy="9622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1E0474A7-F445-F8F4-E207-F648D65481B0}"/>
              </a:ext>
            </a:extLst>
          </p:cNvPr>
          <p:cNvSpPr>
            <a:spLocks noGrp="1"/>
          </p:cNvSpPr>
          <p:nvPr>
            <p:ph type="body" sz="quarter" idx="14"/>
          </p:nvPr>
        </p:nvSpPr>
        <p:spPr>
          <a:xfrm>
            <a:off x="205494" y="101735"/>
            <a:ext cx="9340176" cy="930404"/>
          </a:xfrm>
          <a:prstGeom prst="rect">
            <a:avLst/>
          </a:prstGeom>
        </p:spPr>
        <p:txBody>
          <a:bodyPr>
            <a:normAutofit lnSpcReduction="10000"/>
          </a:bodyPr>
          <a:lstStyle/>
          <a:p>
            <a:r>
              <a:rPr lang="en-US" dirty="0"/>
              <a:t>Core20PLUS5: A National Approach to </a:t>
            </a:r>
            <a:br>
              <a:rPr lang="en-US" dirty="0"/>
            </a:br>
            <a:r>
              <a:rPr lang="en-US" dirty="0"/>
              <a:t>                          </a:t>
            </a:r>
            <a:r>
              <a:rPr lang="en-US" sz="1000" dirty="0"/>
              <a:t> </a:t>
            </a:r>
            <a:r>
              <a:rPr lang="en-US" dirty="0"/>
              <a:t>Reducing</a:t>
            </a:r>
            <a:r>
              <a:rPr lang="en-US" sz="1200" dirty="0"/>
              <a:t> </a:t>
            </a:r>
            <a:r>
              <a:rPr lang="en-US" dirty="0"/>
              <a:t>Healthcare Inequalities</a:t>
            </a:r>
          </a:p>
        </p:txBody>
      </p:sp>
      <p:sp>
        <p:nvSpPr>
          <p:cNvPr id="13" name="TextBox 12">
            <a:extLst>
              <a:ext uri="{FF2B5EF4-FFF2-40B4-BE49-F238E27FC236}">
                <a16:creationId xmlns:a16="http://schemas.microsoft.com/office/drawing/2014/main" id="{57A28A9D-BCE9-5B01-7829-2A6298BF4555}"/>
              </a:ext>
            </a:extLst>
          </p:cNvPr>
          <p:cNvSpPr txBox="1"/>
          <p:nvPr/>
        </p:nvSpPr>
        <p:spPr>
          <a:xfrm>
            <a:off x="79408" y="2030194"/>
            <a:ext cx="2727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D3667">
                    <a:lumMod val="50000"/>
                  </a:srgbClr>
                </a:solidFill>
                <a:effectLst/>
                <a:uLnTx/>
                <a:uFillTx/>
                <a:latin typeface="Arial" panose="020B0604020202020204"/>
                <a:ea typeface="+mn-ea"/>
                <a:cs typeface="+mn-cs"/>
              </a:rPr>
              <a:t>The 20% most deprived areas across the UK. </a:t>
            </a:r>
          </a:p>
        </p:txBody>
      </p:sp>
      <p:sp>
        <p:nvSpPr>
          <p:cNvPr id="14" name="TextBox 13">
            <a:extLst>
              <a:ext uri="{FF2B5EF4-FFF2-40B4-BE49-F238E27FC236}">
                <a16:creationId xmlns:a16="http://schemas.microsoft.com/office/drawing/2014/main" id="{5F596B38-7B29-88BA-449D-8470DA9CB56E}"/>
              </a:ext>
            </a:extLst>
          </p:cNvPr>
          <p:cNvSpPr txBox="1"/>
          <p:nvPr/>
        </p:nvSpPr>
        <p:spPr>
          <a:xfrm>
            <a:off x="102224" y="3666756"/>
            <a:ext cx="30094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D3667">
                    <a:lumMod val="50000"/>
                  </a:srgbClr>
                </a:solidFill>
                <a:effectLst/>
                <a:uLnTx/>
                <a:uFillTx/>
                <a:latin typeface="Arial" panose="020B0604020202020204"/>
                <a:ea typeface="+mn-ea"/>
                <a:cs typeface="+mn-cs"/>
              </a:rPr>
              <a:t>Population groups who experience poorer than average health access, experience and outcomes. </a:t>
            </a:r>
          </a:p>
        </p:txBody>
      </p:sp>
      <p:sp>
        <p:nvSpPr>
          <p:cNvPr id="15" name="TextBox 14">
            <a:extLst>
              <a:ext uri="{FF2B5EF4-FFF2-40B4-BE49-F238E27FC236}">
                <a16:creationId xmlns:a16="http://schemas.microsoft.com/office/drawing/2014/main" id="{323F42D5-2051-4E0D-C11E-B9A2F59BBA82}"/>
              </a:ext>
            </a:extLst>
          </p:cNvPr>
          <p:cNvSpPr txBox="1"/>
          <p:nvPr/>
        </p:nvSpPr>
        <p:spPr>
          <a:xfrm>
            <a:off x="79408" y="5867442"/>
            <a:ext cx="27279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D3667">
                    <a:lumMod val="50000"/>
                  </a:srgbClr>
                </a:solidFill>
                <a:effectLst/>
                <a:uLnTx/>
                <a:uFillTx/>
                <a:latin typeface="Arial" panose="020B0604020202020204"/>
                <a:ea typeface="+mn-ea"/>
                <a:cs typeface="+mn-cs"/>
              </a:rPr>
              <a:t>5 key clinical areas where we can make a difference. </a:t>
            </a:r>
          </a:p>
        </p:txBody>
      </p:sp>
    </p:spTree>
    <p:extLst>
      <p:ext uri="{BB962C8B-B14F-4D97-AF65-F5344CB8AC3E}">
        <p14:creationId xmlns:p14="http://schemas.microsoft.com/office/powerpoint/2010/main" val="191508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72C39AB-D2D4-FD52-C8A4-D7A857713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57"/>
          <a:stretch>
            <a:fillRect/>
          </a:stretch>
        </p:blipFill>
        <p:spPr bwMode="auto">
          <a:xfrm>
            <a:off x="4647122" y="5738018"/>
            <a:ext cx="21272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5E8AB8F-61CE-F6CE-5DF4-B217BE636217}"/>
              </a:ext>
            </a:extLst>
          </p:cNvPr>
          <p:cNvPicPr>
            <a:picLocks noChangeAspect="1"/>
          </p:cNvPicPr>
          <p:nvPr/>
        </p:nvPicPr>
        <p:blipFill>
          <a:blip r:embed="rId4"/>
          <a:stretch>
            <a:fillRect/>
          </a:stretch>
        </p:blipFill>
        <p:spPr>
          <a:xfrm>
            <a:off x="3607624" y="5708019"/>
            <a:ext cx="816938" cy="833957"/>
          </a:xfrm>
          <a:prstGeom prst="rect">
            <a:avLst/>
          </a:prstGeom>
        </p:spPr>
      </p:pic>
      <p:pic>
        <p:nvPicPr>
          <p:cNvPr id="7" name="Picture 6">
            <a:extLst>
              <a:ext uri="{FF2B5EF4-FFF2-40B4-BE49-F238E27FC236}">
                <a16:creationId xmlns:a16="http://schemas.microsoft.com/office/drawing/2014/main" id="{DB21033A-C4D7-4EC2-AED7-546CC0A59BDF}"/>
              </a:ext>
            </a:extLst>
          </p:cNvPr>
          <p:cNvPicPr>
            <a:picLocks noChangeAspect="1"/>
          </p:cNvPicPr>
          <p:nvPr/>
        </p:nvPicPr>
        <p:blipFill rotWithShape="1">
          <a:blip r:embed="rId5"/>
          <a:srcRect t="27762" b="28059"/>
          <a:stretch/>
        </p:blipFill>
        <p:spPr>
          <a:xfrm>
            <a:off x="1473921" y="5832692"/>
            <a:ext cx="2008459" cy="627424"/>
          </a:xfrm>
          <a:prstGeom prst="rect">
            <a:avLst/>
          </a:prstGeom>
        </p:spPr>
      </p:pic>
      <p:sp>
        <p:nvSpPr>
          <p:cNvPr id="15" name="Rectangle 14">
            <a:extLst>
              <a:ext uri="{FF2B5EF4-FFF2-40B4-BE49-F238E27FC236}">
                <a16:creationId xmlns:a16="http://schemas.microsoft.com/office/drawing/2014/main" id="{B1E1F84D-D300-BE38-D5EF-C71AC69C12FD}"/>
              </a:ext>
            </a:extLst>
          </p:cNvPr>
          <p:cNvSpPr/>
          <p:nvPr/>
        </p:nvSpPr>
        <p:spPr>
          <a:xfrm>
            <a:off x="154940" y="5631051"/>
            <a:ext cx="11917455" cy="114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9D129DE2-3173-FFDF-3D90-13BE11D1E0A0}"/>
              </a:ext>
            </a:extLst>
          </p:cNvPr>
          <p:cNvSpPr>
            <a:spLocks noGrp="1"/>
          </p:cNvSpPr>
          <p:nvPr>
            <p:ph type="sldNum" sz="quarter" idx="17"/>
          </p:nvPr>
        </p:nvSpPr>
        <p:spPr/>
        <p:txBody>
          <a:bodyPr/>
          <a:lstStyle/>
          <a:p>
            <a:fld id="{561BC62F-29D4-3646-B8AE-ECD588CDD817}" type="slidenum">
              <a:rPr lang="en-US" smtClean="0"/>
              <a:pPr/>
              <a:t>4</a:t>
            </a:fld>
            <a:endParaRPr lang="en-US" dirty="0"/>
          </a:p>
        </p:txBody>
      </p:sp>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8" y="217648"/>
            <a:ext cx="9340176" cy="930404"/>
          </a:xfrm>
          <a:prstGeom prst="rect">
            <a:avLst/>
          </a:prstGeom>
        </p:spPr>
        <p:txBody>
          <a:bodyPr>
            <a:normAutofit/>
          </a:bodyPr>
          <a:lstStyle/>
          <a:p>
            <a:r>
              <a:rPr lang="en-US" dirty="0"/>
              <a:t>Background and Aims</a:t>
            </a:r>
          </a:p>
        </p:txBody>
      </p:sp>
      <p:sp>
        <p:nvSpPr>
          <p:cNvPr id="5" name="Text Placeholder 2">
            <a:extLst>
              <a:ext uri="{FF2B5EF4-FFF2-40B4-BE49-F238E27FC236}">
                <a16:creationId xmlns:a16="http://schemas.microsoft.com/office/drawing/2014/main" id="{B8510C37-E0EB-A807-F454-743A55EDBC7B}"/>
              </a:ext>
            </a:extLst>
          </p:cNvPr>
          <p:cNvSpPr txBox="1">
            <a:spLocks/>
          </p:cNvSpPr>
          <p:nvPr/>
        </p:nvSpPr>
        <p:spPr>
          <a:xfrm>
            <a:off x="342241" y="1277481"/>
            <a:ext cx="11687282" cy="4518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2">
                    <a:lumMod val="50000"/>
                  </a:schemeClr>
                </a:solidFill>
                <a:latin typeface="+mn-lt"/>
              </a:rPr>
              <a:t>Shropshire, Telford &amp; Wrekin (STW) Integrated Care System (ICS) were successful as a wave 1 implementer site for the </a:t>
            </a:r>
            <a:r>
              <a:rPr lang="en-GB" sz="1800" dirty="0">
                <a:solidFill>
                  <a:srgbClr val="0000BC"/>
                </a:solidFill>
                <a:latin typeface="+mn-lt"/>
                <a:hlinkClick r:id="rId6">
                  <a:extLst>
                    <a:ext uri="{A12FA001-AC4F-418D-AE19-62706E023703}">
                      <ahyp:hlinkClr xmlns:ahyp="http://schemas.microsoft.com/office/drawing/2018/hyperlinkcolor" val="tx"/>
                    </a:ext>
                  </a:extLst>
                </a:hlinkClick>
              </a:rPr>
              <a:t>Core20PLUS Connectors Programme</a:t>
            </a:r>
            <a:r>
              <a:rPr lang="en-GB" sz="1800" dirty="0">
                <a:solidFill>
                  <a:srgbClr val="0000BC"/>
                </a:solidFill>
                <a:latin typeface="+mn-lt"/>
              </a:rPr>
              <a:t>; </a:t>
            </a:r>
            <a:r>
              <a:rPr lang="en-GB" sz="1800" dirty="0">
                <a:solidFill>
                  <a:schemeClr val="tx2">
                    <a:lumMod val="50000"/>
                  </a:schemeClr>
                </a:solidFill>
                <a:latin typeface="+mn-lt"/>
              </a:rPr>
              <a:t>an initiative which develops and supports community-based roles known as ‘Connectors’ to impact on the goals of the Core20PLUS5. </a:t>
            </a:r>
            <a:br>
              <a:rPr lang="en-GB" sz="1800" dirty="0">
                <a:solidFill>
                  <a:schemeClr val="tx2">
                    <a:lumMod val="50000"/>
                  </a:schemeClr>
                </a:solidFill>
                <a:latin typeface="+mn-lt"/>
              </a:rPr>
            </a:br>
            <a:endParaRPr lang="en-GB" sz="1800" dirty="0">
              <a:solidFill>
                <a:schemeClr val="tx2">
                  <a:lumMod val="50000"/>
                </a:schemeClr>
              </a:solidFill>
              <a:latin typeface="+mn-lt"/>
            </a:endParaRPr>
          </a:p>
          <a:p>
            <a:r>
              <a:rPr lang="en-GB" sz="1800" dirty="0">
                <a:solidFill>
                  <a:schemeClr val="tx2">
                    <a:lumMod val="50000"/>
                  </a:schemeClr>
                </a:solidFill>
                <a:latin typeface="+mn-lt"/>
              </a:rPr>
              <a:t>The Connector approach recognises that people and communities often know what they need and the NHS needs to hear directly from them to reduce barriers and build trust. </a:t>
            </a:r>
          </a:p>
        </p:txBody>
      </p:sp>
      <p:sp>
        <p:nvSpPr>
          <p:cNvPr id="9" name="Arrow: Pentagon 8">
            <a:extLst>
              <a:ext uri="{FF2B5EF4-FFF2-40B4-BE49-F238E27FC236}">
                <a16:creationId xmlns:a16="http://schemas.microsoft.com/office/drawing/2014/main" id="{B5A8BC97-7971-81EB-BDA3-EF0649228C79}"/>
              </a:ext>
            </a:extLst>
          </p:cNvPr>
          <p:cNvSpPr/>
          <p:nvPr/>
        </p:nvSpPr>
        <p:spPr>
          <a:xfrm>
            <a:off x="925898" y="5679904"/>
            <a:ext cx="9884856" cy="1097451"/>
          </a:xfrm>
          <a:prstGeom prst="homePlate">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600" dirty="0">
                <a:solidFill>
                  <a:sysClr val="windowText" lastClr="000000"/>
                </a:solidFill>
              </a:rPr>
              <a:t>           Understand and increase screening uptake in those communities where this is low and raise</a:t>
            </a:r>
            <a:br>
              <a:rPr lang="en-GB" sz="1600" dirty="0">
                <a:solidFill>
                  <a:sysClr val="windowText" lastClr="000000"/>
                </a:solidFill>
              </a:rPr>
            </a:br>
            <a:r>
              <a:rPr lang="en-GB" sz="1600" dirty="0">
                <a:solidFill>
                  <a:sysClr val="windowText" lastClr="000000"/>
                </a:solidFill>
              </a:rPr>
              <a:t>           awareness of symptoms that should prompt presentation to healthcare providers.</a:t>
            </a:r>
          </a:p>
        </p:txBody>
      </p:sp>
      <p:sp>
        <p:nvSpPr>
          <p:cNvPr id="10" name="Arrow: Pentagon 9">
            <a:extLst>
              <a:ext uri="{FF2B5EF4-FFF2-40B4-BE49-F238E27FC236}">
                <a16:creationId xmlns:a16="http://schemas.microsoft.com/office/drawing/2014/main" id="{9E3FDE92-B6EE-870A-E54B-389DD5519FB2}"/>
              </a:ext>
            </a:extLst>
          </p:cNvPr>
          <p:cNvSpPr/>
          <p:nvPr/>
        </p:nvSpPr>
        <p:spPr>
          <a:xfrm>
            <a:off x="865346" y="3221989"/>
            <a:ext cx="7561023" cy="1097451"/>
          </a:xfrm>
          <a:prstGeom prst="homePlate">
            <a:avLst/>
          </a:prstGeom>
          <a:solidFill>
            <a:schemeClr val="tx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600" dirty="0">
                <a:solidFill>
                  <a:sysClr val="windowText" lastClr="000000"/>
                </a:solidFill>
              </a:rPr>
              <a:t>            Positively contribute to our achievement of the goal of 75% of cases</a:t>
            </a:r>
            <a:br>
              <a:rPr lang="en-GB" sz="1600" dirty="0">
                <a:solidFill>
                  <a:sysClr val="windowText" lastClr="000000"/>
                </a:solidFill>
              </a:rPr>
            </a:br>
            <a:r>
              <a:rPr lang="en-GB" sz="1600" dirty="0">
                <a:solidFill>
                  <a:sysClr val="windowText" lastClr="000000"/>
                </a:solidFill>
              </a:rPr>
              <a:t>            diagnosed at stages 1 or 2 by 2028.</a:t>
            </a:r>
          </a:p>
        </p:txBody>
      </p:sp>
      <p:sp>
        <p:nvSpPr>
          <p:cNvPr id="11" name="Arrow: Pentagon 10">
            <a:extLst>
              <a:ext uri="{FF2B5EF4-FFF2-40B4-BE49-F238E27FC236}">
                <a16:creationId xmlns:a16="http://schemas.microsoft.com/office/drawing/2014/main" id="{3FEA3814-7BC2-ADD8-EC1B-57FB389B1D45}"/>
              </a:ext>
            </a:extLst>
          </p:cNvPr>
          <p:cNvSpPr/>
          <p:nvPr/>
        </p:nvSpPr>
        <p:spPr>
          <a:xfrm>
            <a:off x="925898" y="4460653"/>
            <a:ext cx="8623216" cy="1097451"/>
          </a:xfrm>
          <a:prstGeom prst="homePlate">
            <a:avLst/>
          </a:prstGeom>
          <a:solidFill>
            <a:schemeClr val="accent6">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600" dirty="0">
                <a:solidFill>
                  <a:sysClr val="windowText" lastClr="000000"/>
                </a:solidFill>
              </a:rPr>
              <a:t>           Understand the perspective of individuals who may not be accessing what is  </a:t>
            </a:r>
            <a:br>
              <a:rPr lang="en-GB" sz="1600" dirty="0">
                <a:solidFill>
                  <a:sysClr val="windowText" lastClr="000000"/>
                </a:solidFill>
              </a:rPr>
            </a:br>
            <a:r>
              <a:rPr lang="en-GB" sz="1600" dirty="0">
                <a:solidFill>
                  <a:sysClr val="windowText" lastClr="000000"/>
                </a:solidFill>
              </a:rPr>
              <a:t>           universally on offer, and why this might be.</a:t>
            </a:r>
          </a:p>
        </p:txBody>
      </p:sp>
      <p:sp>
        <p:nvSpPr>
          <p:cNvPr id="12" name="Oval 11">
            <a:extLst>
              <a:ext uri="{FF2B5EF4-FFF2-40B4-BE49-F238E27FC236}">
                <a16:creationId xmlns:a16="http://schemas.microsoft.com/office/drawing/2014/main" id="{78C1250C-93CB-401A-6619-976C64EEB505}"/>
              </a:ext>
            </a:extLst>
          </p:cNvPr>
          <p:cNvSpPr/>
          <p:nvPr/>
        </p:nvSpPr>
        <p:spPr>
          <a:xfrm>
            <a:off x="278224" y="3206946"/>
            <a:ext cx="1192192" cy="1097451"/>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Aim 1</a:t>
            </a:r>
          </a:p>
        </p:txBody>
      </p:sp>
      <p:sp>
        <p:nvSpPr>
          <p:cNvPr id="13" name="Oval 12">
            <a:extLst>
              <a:ext uri="{FF2B5EF4-FFF2-40B4-BE49-F238E27FC236}">
                <a16:creationId xmlns:a16="http://schemas.microsoft.com/office/drawing/2014/main" id="{A2D967B4-0754-D4C5-B1E7-B2E7795C50ED}"/>
              </a:ext>
            </a:extLst>
          </p:cNvPr>
          <p:cNvSpPr/>
          <p:nvPr/>
        </p:nvSpPr>
        <p:spPr>
          <a:xfrm>
            <a:off x="291743" y="4460213"/>
            <a:ext cx="1192192" cy="1097451"/>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Aim 2</a:t>
            </a:r>
          </a:p>
        </p:txBody>
      </p:sp>
      <p:sp>
        <p:nvSpPr>
          <p:cNvPr id="14" name="Oval 13">
            <a:extLst>
              <a:ext uri="{FF2B5EF4-FFF2-40B4-BE49-F238E27FC236}">
                <a16:creationId xmlns:a16="http://schemas.microsoft.com/office/drawing/2014/main" id="{3A2292E4-73B2-EAE2-8FCB-89AFAB0A16F5}"/>
              </a:ext>
            </a:extLst>
          </p:cNvPr>
          <p:cNvSpPr/>
          <p:nvPr/>
        </p:nvSpPr>
        <p:spPr>
          <a:xfrm>
            <a:off x="288654" y="5670498"/>
            <a:ext cx="1192192" cy="1097451"/>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Aim 3</a:t>
            </a:r>
          </a:p>
        </p:txBody>
      </p:sp>
    </p:spTree>
    <p:extLst>
      <p:ext uri="{BB962C8B-B14F-4D97-AF65-F5344CB8AC3E}">
        <p14:creationId xmlns:p14="http://schemas.microsoft.com/office/powerpoint/2010/main" val="3997173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43AD9-1D8B-3034-5819-66CB7FB9F7A2}"/>
              </a:ext>
            </a:extLst>
          </p:cNvPr>
          <p:cNvSpPr/>
          <p:nvPr/>
        </p:nvSpPr>
        <p:spPr>
          <a:xfrm>
            <a:off x="361608" y="5538952"/>
            <a:ext cx="1446171" cy="1219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99B54FDA-E8A4-2E96-D20A-7155F8A2293B}"/>
              </a:ext>
            </a:extLst>
          </p:cNvPr>
          <p:cNvSpPr/>
          <p:nvPr/>
        </p:nvSpPr>
        <p:spPr>
          <a:xfrm>
            <a:off x="279974" y="1892145"/>
            <a:ext cx="4149836" cy="3912166"/>
          </a:xfrm>
          <a:prstGeom prst="roundRect">
            <a:avLst/>
          </a:prstGeom>
          <a:solidFill>
            <a:srgbClr val="FFFF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1BA6974-42BD-2AFD-5863-1CA65E618A18}"/>
              </a:ext>
            </a:extLst>
          </p:cNvPr>
          <p:cNvSpPr/>
          <p:nvPr/>
        </p:nvSpPr>
        <p:spPr>
          <a:xfrm>
            <a:off x="422618" y="2041609"/>
            <a:ext cx="3854792" cy="3270929"/>
          </a:xfrm>
          <a:prstGeom prst="roundRect">
            <a:avLst/>
          </a:prstGeom>
          <a:solidFill>
            <a:srgbClr val="FFFFC5">
              <a:alpha val="8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8" y="217648"/>
            <a:ext cx="9340176" cy="930404"/>
          </a:xfrm>
          <a:prstGeom prst="rect">
            <a:avLst/>
          </a:prstGeom>
        </p:spPr>
        <p:txBody>
          <a:bodyPr>
            <a:normAutofit/>
          </a:bodyPr>
          <a:lstStyle/>
          <a:p>
            <a:r>
              <a:rPr lang="en-US" dirty="0"/>
              <a:t>Our Partnership Approach</a:t>
            </a:r>
          </a:p>
        </p:txBody>
      </p:sp>
      <p:sp>
        <p:nvSpPr>
          <p:cNvPr id="21" name="Oval 20">
            <a:extLst>
              <a:ext uri="{FF2B5EF4-FFF2-40B4-BE49-F238E27FC236}">
                <a16:creationId xmlns:a16="http://schemas.microsoft.com/office/drawing/2014/main" id="{609CBCB7-AB89-1DC6-D2DA-A9EE72CCF2EE}"/>
              </a:ext>
            </a:extLst>
          </p:cNvPr>
          <p:cNvSpPr/>
          <p:nvPr/>
        </p:nvSpPr>
        <p:spPr>
          <a:xfrm>
            <a:off x="2041722" y="3539863"/>
            <a:ext cx="1838448" cy="1675631"/>
          </a:xfrm>
          <a:prstGeom prst="ellipse">
            <a:avLst/>
          </a:prstGeom>
          <a:solidFill>
            <a:schemeClr val="accent3">
              <a:lumMod val="75000"/>
              <a:alpha val="2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2">
                  <a:lumMod val="50000"/>
                </a:schemeClr>
              </a:solidFill>
            </a:endParaRPr>
          </a:p>
        </p:txBody>
      </p:sp>
      <p:sp>
        <p:nvSpPr>
          <p:cNvPr id="22" name="Oval 21">
            <a:extLst>
              <a:ext uri="{FF2B5EF4-FFF2-40B4-BE49-F238E27FC236}">
                <a16:creationId xmlns:a16="http://schemas.microsoft.com/office/drawing/2014/main" id="{7B61FDBD-A50B-E77D-7E76-EF91A13F641B}"/>
              </a:ext>
            </a:extLst>
          </p:cNvPr>
          <p:cNvSpPr/>
          <p:nvPr/>
        </p:nvSpPr>
        <p:spPr>
          <a:xfrm rot="21412705">
            <a:off x="2093127" y="2477100"/>
            <a:ext cx="1838448" cy="1675631"/>
          </a:xfrm>
          <a:prstGeom prst="ellipse">
            <a:avLst/>
          </a:prstGeom>
          <a:solidFill>
            <a:schemeClr val="accent3">
              <a:lumMod val="75000"/>
              <a:alpha val="2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2">
                  <a:lumMod val="50000"/>
                </a:schemeClr>
              </a:solidFill>
            </a:endParaRPr>
          </a:p>
        </p:txBody>
      </p:sp>
      <p:sp>
        <p:nvSpPr>
          <p:cNvPr id="23" name="Oval 22">
            <a:extLst>
              <a:ext uri="{FF2B5EF4-FFF2-40B4-BE49-F238E27FC236}">
                <a16:creationId xmlns:a16="http://schemas.microsoft.com/office/drawing/2014/main" id="{37ADC382-05E9-C804-A471-FDE7394F282B}"/>
              </a:ext>
            </a:extLst>
          </p:cNvPr>
          <p:cNvSpPr/>
          <p:nvPr/>
        </p:nvSpPr>
        <p:spPr>
          <a:xfrm>
            <a:off x="768318" y="2468149"/>
            <a:ext cx="1838448" cy="1675631"/>
          </a:xfrm>
          <a:prstGeom prst="ellipse">
            <a:avLst/>
          </a:prstGeom>
          <a:solidFill>
            <a:schemeClr val="accent6">
              <a:lumMod val="75000"/>
              <a:alpha val="2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dirty="0">
              <a:solidFill>
                <a:sysClr val="windowText" lastClr="000000"/>
              </a:solidFill>
            </a:endParaRPr>
          </a:p>
        </p:txBody>
      </p:sp>
      <p:sp>
        <p:nvSpPr>
          <p:cNvPr id="24" name="Oval 23">
            <a:extLst>
              <a:ext uri="{FF2B5EF4-FFF2-40B4-BE49-F238E27FC236}">
                <a16:creationId xmlns:a16="http://schemas.microsoft.com/office/drawing/2014/main" id="{AF519D3F-95CB-DF17-0746-B1A8970EB521}"/>
              </a:ext>
            </a:extLst>
          </p:cNvPr>
          <p:cNvSpPr/>
          <p:nvPr/>
        </p:nvSpPr>
        <p:spPr>
          <a:xfrm>
            <a:off x="815938" y="3567083"/>
            <a:ext cx="1838448" cy="1675631"/>
          </a:xfrm>
          <a:prstGeom prst="ellipse">
            <a:avLst/>
          </a:prstGeom>
          <a:solidFill>
            <a:schemeClr val="accent6">
              <a:lumMod val="75000"/>
              <a:alpha val="2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2">
                  <a:lumMod val="50000"/>
                </a:schemeClr>
              </a:solidFill>
            </a:endParaRPr>
          </a:p>
        </p:txBody>
      </p:sp>
      <p:sp>
        <p:nvSpPr>
          <p:cNvPr id="25" name="Oval 24">
            <a:extLst>
              <a:ext uri="{FF2B5EF4-FFF2-40B4-BE49-F238E27FC236}">
                <a16:creationId xmlns:a16="http://schemas.microsoft.com/office/drawing/2014/main" id="{E52FAAA5-5D19-8BF2-C528-AA89B6B529E1}"/>
              </a:ext>
            </a:extLst>
          </p:cNvPr>
          <p:cNvSpPr/>
          <p:nvPr/>
        </p:nvSpPr>
        <p:spPr>
          <a:xfrm>
            <a:off x="1644214" y="3194938"/>
            <a:ext cx="1386149" cy="1306580"/>
          </a:xfrm>
          <a:prstGeom prst="ellipse">
            <a:avLst/>
          </a:prstGeom>
          <a:solidFill>
            <a:schemeClr val="tx1">
              <a:lumMod val="40000"/>
              <a:lumOff val="60000"/>
              <a:alpha val="6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lumMod val="50000"/>
                  </a:schemeClr>
                </a:solidFill>
              </a:rPr>
              <a:t>NHS </a:t>
            </a:r>
          </a:p>
          <a:p>
            <a:pPr algn="ctr"/>
            <a:r>
              <a:rPr lang="en-GB" sz="1400" b="1" dirty="0">
                <a:solidFill>
                  <a:schemeClr val="tx2">
                    <a:lumMod val="50000"/>
                  </a:schemeClr>
                </a:solidFill>
              </a:rPr>
              <a:t>STW</a:t>
            </a:r>
          </a:p>
        </p:txBody>
      </p:sp>
      <p:sp>
        <p:nvSpPr>
          <p:cNvPr id="26" name="TextBox 25">
            <a:extLst>
              <a:ext uri="{FF2B5EF4-FFF2-40B4-BE49-F238E27FC236}">
                <a16:creationId xmlns:a16="http://schemas.microsoft.com/office/drawing/2014/main" id="{C4394B22-0173-AB1B-5206-3195A93B15C4}"/>
              </a:ext>
            </a:extLst>
          </p:cNvPr>
          <p:cNvSpPr txBox="1"/>
          <p:nvPr/>
        </p:nvSpPr>
        <p:spPr>
          <a:xfrm>
            <a:off x="698543" y="2862767"/>
            <a:ext cx="1496127" cy="523220"/>
          </a:xfrm>
          <a:prstGeom prst="rect">
            <a:avLst/>
          </a:prstGeom>
          <a:noFill/>
        </p:spPr>
        <p:txBody>
          <a:bodyPr wrap="square" rtlCol="0">
            <a:spAutoFit/>
          </a:bodyPr>
          <a:lstStyle/>
          <a:p>
            <a:pPr algn="ctr"/>
            <a:r>
              <a:rPr lang="en-GB" sz="1400" b="1" dirty="0">
                <a:solidFill>
                  <a:schemeClr val="tx2">
                    <a:lumMod val="50000"/>
                  </a:schemeClr>
                </a:solidFill>
              </a:rPr>
              <a:t>Shropshire Council</a:t>
            </a:r>
          </a:p>
        </p:txBody>
      </p:sp>
      <p:sp>
        <p:nvSpPr>
          <p:cNvPr id="27" name="TextBox 26">
            <a:extLst>
              <a:ext uri="{FF2B5EF4-FFF2-40B4-BE49-F238E27FC236}">
                <a16:creationId xmlns:a16="http://schemas.microsoft.com/office/drawing/2014/main" id="{5368205A-0589-07D3-D941-541DCBC9EB71}"/>
              </a:ext>
            </a:extLst>
          </p:cNvPr>
          <p:cNvSpPr txBox="1"/>
          <p:nvPr/>
        </p:nvSpPr>
        <p:spPr>
          <a:xfrm>
            <a:off x="988632" y="4381294"/>
            <a:ext cx="1057220" cy="523220"/>
          </a:xfrm>
          <a:prstGeom prst="rect">
            <a:avLst/>
          </a:prstGeom>
          <a:noFill/>
        </p:spPr>
        <p:txBody>
          <a:bodyPr wrap="square" rtlCol="0">
            <a:spAutoFit/>
          </a:bodyPr>
          <a:lstStyle/>
          <a:p>
            <a:pPr algn="ctr"/>
            <a:r>
              <a:rPr lang="en-GB" sz="1400" b="1" dirty="0">
                <a:solidFill>
                  <a:schemeClr val="tx2">
                    <a:lumMod val="50000"/>
                  </a:schemeClr>
                </a:solidFill>
              </a:rPr>
              <a:t>T&amp;W Council</a:t>
            </a:r>
          </a:p>
        </p:txBody>
      </p:sp>
      <p:sp>
        <p:nvSpPr>
          <p:cNvPr id="28" name="TextBox 27">
            <a:extLst>
              <a:ext uri="{FF2B5EF4-FFF2-40B4-BE49-F238E27FC236}">
                <a16:creationId xmlns:a16="http://schemas.microsoft.com/office/drawing/2014/main" id="{8A969A31-A61D-EDD3-16D9-840C21E1059B}"/>
              </a:ext>
            </a:extLst>
          </p:cNvPr>
          <p:cNvSpPr txBox="1"/>
          <p:nvPr/>
        </p:nvSpPr>
        <p:spPr>
          <a:xfrm>
            <a:off x="2492716" y="2874180"/>
            <a:ext cx="1496127" cy="307777"/>
          </a:xfrm>
          <a:prstGeom prst="rect">
            <a:avLst/>
          </a:prstGeom>
          <a:noFill/>
        </p:spPr>
        <p:txBody>
          <a:bodyPr wrap="square" rtlCol="0">
            <a:spAutoFit/>
          </a:bodyPr>
          <a:lstStyle/>
          <a:p>
            <a:pPr algn="ctr"/>
            <a:r>
              <a:rPr lang="en-GB" sz="1400" b="1" dirty="0">
                <a:solidFill>
                  <a:schemeClr val="tx2">
                    <a:lumMod val="50000"/>
                  </a:schemeClr>
                </a:solidFill>
              </a:rPr>
              <a:t>Qube</a:t>
            </a:r>
          </a:p>
        </p:txBody>
      </p:sp>
      <p:sp>
        <p:nvSpPr>
          <p:cNvPr id="29" name="TextBox 28">
            <a:extLst>
              <a:ext uri="{FF2B5EF4-FFF2-40B4-BE49-F238E27FC236}">
                <a16:creationId xmlns:a16="http://schemas.microsoft.com/office/drawing/2014/main" id="{088D33F5-E570-92DD-F4DD-7E7B0D13BB97}"/>
              </a:ext>
            </a:extLst>
          </p:cNvPr>
          <p:cNvSpPr txBox="1"/>
          <p:nvPr/>
        </p:nvSpPr>
        <p:spPr>
          <a:xfrm>
            <a:off x="2556505" y="4334221"/>
            <a:ext cx="1055994" cy="523220"/>
          </a:xfrm>
          <a:prstGeom prst="rect">
            <a:avLst/>
          </a:prstGeom>
          <a:noFill/>
        </p:spPr>
        <p:txBody>
          <a:bodyPr wrap="square" rtlCol="0">
            <a:spAutoFit/>
          </a:bodyPr>
          <a:lstStyle/>
          <a:p>
            <a:pPr algn="ctr"/>
            <a:r>
              <a:rPr lang="en-GB" sz="1400" b="1" dirty="0">
                <a:solidFill>
                  <a:schemeClr val="tx2">
                    <a:lumMod val="50000"/>
                  </a:schemeClr>
                </a:solidFill>
              </a:rPr>
              <a:t>Lingen Davies</a:t>
            </a:r>
          </a:p>
        </p:txBody>
      </p:sp>
      <p:sp>
        <p:nvSpPr>
          <p:cNvPr id="34" name="TextBox 33">
            <a:extLst>
              <a:ext uri="{FF2B5EF4-FFF2-40B4-BE49-F238E27FC236}">
                <a16:creationId xmlns:a16="http://schemas.microsoft.com/office/drawing/2014/main" id="{21DC9B4E-E351-A4E3-3296-A23313A9FBDB}"/>
              </a:ext>
            </a:extLst>
          </p:cNvPr>
          <p:cNvSpPr txBox="1"/>
          <p:nvPr/>
        </p:nvSpPr>
        <p:spPr>
          <a:xfrm>
            <a:off x="1325226" y="2121534"/>
            <a:ext cx="2024124" cy="307777"/>
          </a:xfrm>
          <a:prstGeom prst="rect">
            <a:avLst/>
          </a:prstGeom>
          <a:noFill/>
        </p:spPr>
        <p:txBody>
          <a:bodyPr wrap="square" rtlCol="0">
            <a:spAutoFit/>
          </a:bodyPr>
          <a:lstStyle/>
          <a:p>
            <a:pPr algn="ctr"/>
            <a:r>
              <a:rPr lang="en-GB" sz="1400" b="1" dirty="0">
                <a:solidFill>
                  <a:schemeClr val="tx2">
                    <a:lumMod val="50000"/>
                  </a:schemeClr>
                </a:solidFill>
              </a:rPr>
              <a:t>Cancer Champions</a:t>
            </a:r>
          </a:p>
        </p:txBody>
      </p:sp>
      <p:sp>
        <p:nvSpPr>
          <p:cNvPr id="35" name="TextBox 34">
            <a:extLst>
              <a:ext uri="{FF2B5EF4-FFF2-40B4-BE49-F238E27FC236}">
                <a16:creationId xmlns:a16="http://schemas.microsoft.com/office/drawing/2014/main" id="{6F221166-13CA-98CE-797F-25B7631ED95C}"/>
              </a:ext>
            </a:extLst>
          </p:cNvPr>
          <p:cNvSpPr txBox="1"/>
          <p:nvPr/>
        </p:nvSpPr>
        <p:spPr>
          <a:xfrm>
            <a:off x="846818" y="5412555"/>
            <a:ext cx="3090917" cy="307777"/>
          </a:xfrm>
          <a:prstGeom prst="rect">
            <a:avLst/>
          </a:prstGeom>
          <a:noFill/>
        </p:spPr>
        <p:txBody>
          <a:bodyPr wrap="square" rtlCol="0">
            <a:spAutoFit/>
          </a:bodyPr>
          <a:lstStyle/>
          <a:p>
            <a:pPr algn="ctr"/>
            <a:r>
              <a:rPr lang="en-GB" sz="1400" b="1" dirty="0">
                <a:solidFill>
                  <a:schemeClr val="tx2">
                    <a:lumMod val="50000"/>
                  </a:schemeClr>
                </a:solidFill>
              </a:rPr>
              <a:t>Friends, families and neighbours</a:t>
            </a:r>
          </a:p>
        </p:txBody>
      </p:sp>
      <p:graphicFrame>
        <p:nvGraphicFramePr>
          <p:cNvPr id="55" name="Diagram 54">
            <a:extLst>
              <a:ext uri="{FF2B5EF4-FFF2-40B4-BE49-F238E27FC236}">
                <a16:creationId xmlns:a16="http://schemas.microsoft.com/office/drawing/2014/main" id="{7F0A44D1-9214-2D8F-2EE6-0A31FABC3281}"/>
              </a:ext>
            </a:extLst>
          </p:cNvPr>
          <p:cNvGraphicFramePr/>
          <p:nvPr>
            <p:extLst>
              <p:ext uri="{D42A27DB-BD31-4B8C-83A1-F6EECF244321}">
                <p14:modId xmlns:p14="http://schemas.microsoft.com/office/powerpoint/2010/main" val="1202855098"/>
              </p:ext>
            </p:extLst>
          </p:nvPr>
        </p:nvGraphicFramePr>
        <p:xfrm>
          <a:off x="4682462" y="1316219"/>
          <a:ext cx="7509537" cy="5709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descr="People shaking hands">
            <a:extLst>
              <a:ext uri="{FF2B5EF4-FFF2-40B4-BE49-F238E27FC236}">
                <a16:creationId xmlns:a16="http://schemas.microsoft.com/office/drawing/2014/main" id="{155F6577-E0CF-6113-0A98-D4CCB5226E3F}"/>
              </a:ext>
            </a:extLst>
          </p:cNvPr>
          <p:cNvSpPr/>
          <p:nvPr/>
        </p:nvSpPr>
        <p:spPr>
          <a:xfrm>
            <a:off x="5810720" y="4094554"/>
            <a:ext cx="1165309" cy="1165309"/>
          </a:xfrm>
          <a:prstGeom prst="ellipse">
            <a:avLst/>
          </a:prstGeom>
          <a:blipFill rotWithShape="1">
            <a:blip r:embed="rId8"/>
            <a:srcRect/>
            <a:stretch>
              <a:fillRect l="-38000" r="-3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2E24733A-9ED3-CF22-A4BC-D8F4299E8366}"/>
              </a:ext>
            </a:extLst>
          </p:cNvPr>
          <p:cNvSpPr txBox="1"/>
          <p:nvPr/>
        </p:nvSpPr>
        <p:spPr>
          <a:xfrm>
            <a:off x="5972710" y="5731127"/>
            <a:ext cx="5565169" cy="784830"/>
          </a:xfrm>
          <a:prstGeom prst="rect">
            <a:avLst/>
          </a:prstGeom>
          <a:noFill/>
        </p:spPr>
        <p:txBody>
          <a:bodyPr wrap="square" rtlCol="0">
            <a:spAutoFit/>
          </a:bodyPr>
          <a:lstStyle/>
          <a:p>
            <a:pPr marL="285750" indent="-285750">
              <a:buFont typeface="Arial" panose="020B0604020202020204" pitchFamily="34" charset="0"/>
              <a:buChar char="•"/>
            </a:pPr>
            <a:r>
              <a:rPr lang="en-GB" sz="1500" dirty="0">
                <a:solidFill>
                  <a:schemeClr val="tx2">
                    <a:lumMod val="50000"/>
                  </a:schemeClr>
                </a:solidFill>
              </a:rPr>
              <a:t>Central coordination, facilitation and strategic support.</a:t>
            </a:r>
          </a:p>
          <a:p>
            <a:pPr marL="285750" indent="-285750">
              <a:buFont typeface="Arial" panose="020B0604020202020204" pitchFamily="34" charset="0"/>
              <a:buChar char="•"/>
            </a:pPr>
            <a:r>
              <a:rPr lang="en-GB" sz="1500" dirty="0">
                <a:solidFill>
                  <a:schemeClr val="tx2">
                    <a:lumMod val="50000"/>
                  </a:schemeClr>
                </a:solidFill>
              </a:rPr>
              <a:t>Connecting into local healthcare organisations and championing the case for change.</a:t>
            </a:r>
            <a:endParaRPr lang="en-GB" sz="1500" dirty="0"/>
          </a:p>
        </p:txBody>
      </p:sp>
      <p:sp>
        <p:nvSpPr>
          <p:cNvPr id="16" name="TextBox 15">
            <a:extLst>
              <a:ext uri="{FF2B5EF4-FFF2-40B4-BE49-F238E27FC236}">
                <a16:creationId xmlns:a16="http://schemas.microsoft.com/office/drawing/2014/main" id="{1B1735A5-E5FF-2040-274B-44A7237D69D6}"/>
              </a:ext>
            </a:extLst>
          </p:cNvPr>
          <p:cNvSpPr txBox="1"/>
          <p:nvPr/>
        </p:nvSpPr>
        <p:spPr>
          <a:xfrm>
            <a:off x="7041447" y="4277260"/>
            <a:ext cx="5023712" cy="784830"/>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2">
                    <a:lumMod val="50000"/>
                  </a:schemeClr>
                </a:solidFill>
              </a:rPr>
              <a:t>Connecting with community organisations</a:t>
            </a:r>
          </a:p>
          <a:p>
            <a:pPr marL="285750" indent="-285750">
              <a:buFont typeface="Arial" panose="020B0604020202020204" pitchFamily="34" charset="0"/>
              <a:buChar char="•"/>
            </a:pPr>
            <a:r>
              <a:rPr lang="en-GB" sz="1500" dirty="0">
                <a:solidFill>
                  <a:schemeClr val="tx2">
                    <a:lumMod val="50000"/>
                  </a:schemeClr>
                </a:solidFill>
              </a:rPr>
              <a:t>Guiding targeted intervention through public health knowledge and intelligence.</a:t>
            </a:r>
            <a:endParaRPr lang="en-GB" sz="1500" dirty="0"/>
          </a:p>
        </p:txBody>
      </p:sp>
      <p:sp>
        <p:nvSpPr>
          <p:cNvPr id="18" name="TextBox 17">
            <a:extLst>
              <a:ext uri="{FF2B5EF4-FFF2-40B4-BE49-F238E27FC236}">
                <a16:creationId xmlns:a16="http://schemas.microsoft.com/office/drawing/2014/main" id="{DF6372A7-353B-8FE7-2E6B-C5BC27ACD2E5}"/>
              </a:ext>
            </a:extLst>
          </p:cNvPr>
          <p:cNvSpPr txBox="1"/>
          <p:nvPr/>
        </p:nvSpPr>
        <p:spPr>
          <a:xfrm>
            <a:off x="7016463" y="2789166"/>
            <a:ext cx="5154989" cy="1015663"/>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2">
                    <a:lumMod val="50000"/>
                  </a:schemeClr>
                </a:solidFill>
              </a:rPr>
              <a:t>Specialist knowledge and strong relationships with communities, built on trust. </a:t>
            </a:r>
          </a:p>
          <a:p>
            <a:pPr marL="285750" indent="-285750">
              <a:buFont typeface="Arial" panose="020B0604020202020204" pitchFamily="34" charset="0"/>
              <a:buChar char="•"/>
            </a:pPr>
            <a:r>
              <a:rPr lang="en-GB" sz="1500" dirty="0">
                <a:solidFill>
                  <a:schemeClr val="tx2">
                    <a:lumMod val="50000"/>
                  </a:schemeClr>
                </a:solidFill>
              </a:rPr>
              <a:t>Asset-Based Community Development, utilising VCSE infrastructure and offering flexibility and support.</a:t>
            </a:r>
            <a:endParaRPr lang="en-GB" sz="1500" dirty="0"/>
          </a:p>
        </p:txBody>
      </p:sp>
      <p:sp>
        <p:nvSpPr>
          <p:cNvPr id="20" name="TextBox 19">
            <a:extLst>
              <a:ext uri="{FF2B5EF4-FFF2-40B4-BE49-F238E27FC236}">
                <a16:creationId xmlns:a16="http://schemas.microsoft.com/office/drawing/2014/main" id="{1D89728F-C141-9CF6-99D1-4ECBA53DD637}"/>
              </a:ext>
            </a:extLst>
          </p:cNvPr>
          <p:cNvSpPr txBox="1"/>
          <p:nvPr/>
        </p:nvSpPr>
        <p:spPr>
          <a:xfrm>
            <a:off x="6095999" y="1518079"/>
            <a:ext cx="5969159" cy="784830"/>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2">
                    <a:lumMod val="50000"/>
                  </a:schemeClr>
                </a:solidFill>
              </a:rPr>
              <a:t>Empowered to impact change through knowledge and awareness and spreading the word through family &amp; friends.</a:t>
            </a:r>
          </a:p>
          <a:p>
            <a:pPr marL="285750" indent="-285750">
              <a:buFont typeface="Arial" panose="020B0604020202020204" pitchFamily="34" charset="0"/>
              <a:buChar char="•"/>
            </a:pPr>
            <a:r>
              <a:rPr lang="en-GB" sz="1500" dirty="0">
                <a:solidFill>
                  <a:schemeClr val="tx2">
                    <a:lumMod val="50000"/>
                  </a:schemeClr>
                </a:solidFill>
              </a:rPr>
              <a:t>Sharing their experience and suggestions.</a:t>
            </a:r>
            <a:endParaRPr lang="en-GB" sz="1500" dirty="0"/>
          </a:p>
        </p:txBody>
      </p:sp>
      <p:sp>
        <p:nvSpPr>
          <p:cNvPr id="50" name="Oval 49" descr="People shaking hands">
            <a:extLst>
              <a:ext uri="{FF2B5EF4-FFF2-40B4-BE49-F238E27FC236}">
                <a16:creationId xmlns:a16="http://schemas.microsoft.com/office/drawing/2014/main" id="{155F6577-E0CF-6113-0A98-D4CCB5226E3F}"/>
              </a:ext>
            </a:extLst>
          </p:cNvPr>
          <p:cNvSpPr/>
          <p:nvPr/>
        </p:nvSpPr>
        <p:spPr>
          <a:xfrm>
            <a:off x="5850744" y="2703057"/>
            <a:ext cx="1165719" cy="1165719"/>
          </a:xfrm>
          <a:prstGeom prst="ellipse">
            <a:avLst/>
          </a:prstGeom>
          <a:blipFill rotWithShape="1">
            <a:blip r:embed="rId9"/>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22099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135EE2-55EB-AA1A-9D90-4DA187899901}"/>
              </a:ext>
            </a:extLst>
          </p:cNvPr>
          <p:cNvPicPr>
            <a:picLocks noChangeAspect="1"/>
          </p:cNvPicPr>
          <p:nvPr/>
        </p:nvPicPr>
        <p:blipFill>
          <a:blip r:embed="rId3"/>
          <a:stretch>
            <a:fillRect/>
          </a:stretch>
        </p:blipFill>
        <p:spPr>
          <a:xfrm>
            <a:off x="9426914" y="-14419"/>
            <a:ext cx="2628907" cy="1214538"/>
          </a:xfrm>
          <a:prstGeom prst="rect">
            <a:avLst/>
          </a:prstGeom>
        </p:spPr>
      </p:pic>
      <p:sp>
        <p:nvSpPr>
          <p:cNvPr id="3" name="Text Placeholder 1">
            <a:extLst>
              <a:ext uri="{FF2B5EF4-FFF2-40B4-BE49-F238E27FC236}">
                <a16:creationId xmlns:a16="http://schemas.microsoft.com/office/drawing/2014/main" id="{2F3D1E1F-A877-EC59-345A-E7024F2F64BB}"/>
              </a:ext>
            </a:extLst>
          </p:cNvPr>
          <p:cNvSpPr txBox="1">
            <a:spLocks/>
          </p:cNvSpPr>
          <p:nvPr/>
        </p:nvSpPr>
        <p:spPr>
          <a:xfrm>
            <a:off x="258185" y="1540453"/>
            <a:ext cx="6486859" cy="5050565"/>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GB" sz="1800" dirty="0">
                <a:solidFill>
                  <a:schemeClr val="tx2">
                    <a:lumMod val="50000"/>
                  </a:schemeClr>
                </a:solidFill>
              </a:rPr>
              <a:t>A person with </a:t>
            </a:r>
            <a:r>
              <a:rPr lang="en-GB" sz="1800" b="1" dirty="0">
                <a:solidFill>
                  <a:schemeClr val="tx2">
                    <a:lumMod val="50000"/>
                  </a:schemeClr>
                </a:solidFill>
              </a:rPr>
              <a:t>interest or lived experience </a:t>
            </a:r>
            <a:r>
              <a:rPr lang="en-GB" sz="1800" dirty="0">
                <a:solidFill>
                  <a:schemeClr val="tx2">
                    <a:lumMod val="50000"/>
                  </a:schemeClr>
                </a:solidFill>
              </a:rPr>
              <a:t>and commitment.</a:t>
            </a:r>
          </a:p>
          <a:p>
            <a:pPr>
              <a:lnSpc>
                <a:spcPct val="100000"/>
              </a:lnSpc>
              <a:spcBef>
                <a:spcPts val="0"/>
              </a:spcBef>
              <a:defRPr/>
            </a:pPr>
            <a:endParaRPr lang="en-GB" sz="1800" dirty="0">
              <a:solidFill>
                <a:schemeClr val="tx2">
                  <a:lumMod val="50000"/>
                </a:schemeClr>
              </a:solidFill>
            </a:endParaRPr>
          </a:p>
          <a:p>
            <a:pPr>
              <a:lnSpc>
                <a:spcPct val="100000"/>
              </a:lnSpc>
              <a:spcBef>
                <a:spcPts val="0"/>
              </a:spcBef>
              <a:defRPr/>
            </a:pPr>
            <a:r>
              <a:rPr lang="en-GB" sz="1800" b="1" dirty="0">
                <a:solidFill>
                  <a:schemeClr val="tx2">
                    <a:lumMod val="50000"/>
                  </a:schemeClr>
                </a:solidFill>
              </a:rPr>
              <a:t>Everyday conversations </a:t>
            </a:r>
            <a:r>
              <a:rPr lang="en-GB" sz="1800" dirty="0">
                <a:solidFill>
                  <a:schemeClr val="tx2">
                    <a:lumMod val="50000"/>
                  </a:schemeClr>
                </a:solidFill>
              </a:rPr>
              <a:t>with family, friends and colleagues:</a:t>
            </a:r>
          </a:p>
          <a:p>
            <a:pPr lvl="1">
              <a:lnSpc>
                <a:spcPct val="100000"/>
              </a:lnSpc>
              <a:spcBef>
                <a:spcPts val="0"/>
              </a:spcBef>
              <a:defRPr/>
            </a:pPr>
            <a:r>
              <a:rPr lang="en-GB" sz="1800" dirty="0">
                <a:solidFill>
                  <a:schemeClr val="tx2">
                    <a:lumMod val="50000"/>
                  </a:schemeClr>
                </a:solidFill>
              </a:rPr>
              <a:t>Understand experience and perceptions of their community (cancer, cancer screening and prevention). </a:t>
            </a:r>
          </a:p>
          <a:p>
            <a:pPr lvl="1">
              <a:lnSpc>
                <a:spcPct val="100000"/>
              </a:lnSpc>
              <a:spcBef>
                <a:spcPts val="0"/>
              </a:spcBef>
              <a:defRPr/>
            </a:pPr>
            <a:r>
              <a:rPr lang="en-GB" sz="1800" dirty="0">
                <a:solidFill>
                  <a:schemeClr val="tx2">
                    <a:lumMod val="50000"/>
                  </a:schemeClr>
                </a:solidFill>
              </a:rPr>
              <a:t>Encourage local people to take up screening/report possible symptoms.</a:t>
            </a:r>
          </a:p>
          <a:p>
            <a:pPr lvl="1">
              <a:lnSpc>
                <a:spcPct val="100000"/>
              </a:lnSpc>
              <a:spcBef>
                <a:spcPts val="0"/>
              </a:spcBef>
              <a:defRPr/>
            </a:pPr>
            <a:r>
              <a:rPr lang="en-GB" sz="1800" dirty="0">
                <a:solidFill>
                  <a:schemeClr val="tx2">
                    <a:lumMod val="50000"/>
                  </a:schemeClr>
                </a:solidFill>
              </a:rPr>
              <a:t>Understand experience and perceptions of their community (cancer, cancer screening and prevention). </a:t>
            </a:r>
          </a:p>
          <a:p>
            <a:pPr lvl="1">
              <a:lnSpc>
                <a:spcPct val="100000"/>
              </a:lnSpc>
              <a:spcBef>
                <a:spcPts val="0"/>
              </a:spcBef>
              <a:defRPr/>
            </a:pPr>
            <a:r>
              <a:rPr lang="en-GB" sz="1800" dirty="0">
                <a:solidFill>
                  <a:schemeClr val="tx2">
                    <a:lumMod val="50000"/>
                  </a:schemeClr>
                </a:solidFill>
              </a:rPr>
              <a:t>Feedback experiences, understanding and insight to generate better.</a:t>
            </a:r>
          </a:p>
          <a:p>
            <a:pPr marL="342900" lvl="1" indent="0">
              <a:lnSpc>
                <a:spcPct val="100000"/>
              </a:lnSpc>
              <a:spcBef>
                <a:spcPts val="0"/>
              </a:spcBef>
              <a:buFont typeface="Arial" panose="020B0604020202020204" pitchFamily="34" charset="0"/>
              <a:buNone/>
              <a:defRPr/>
            </a:pPr>
            <a:endParaRPr lang="en-GB" sz="1800" dirty="0">
              <a:solidFill>
                <a:schemeClr val="tx2">
                  <a:lumMod val="50000"/>
                </a:schemeClr>
              </a:solidFill>
            </a:endParaRPr>
          </a:p>
          <a:p>
            <a:pPr>
              <a:lnSpc>
                <a:spcPct val="100000"/>
              </a:lnSpc>
              <a:spcBef>
                <a:spcPts val="0"/>
              </a:spcBef>
              <a:defRPr/>
            </a:pPr>
            <a:r>
              <a:rPr lang="en-GB" sz="1800" b="1" dirty="0">
                <a:solidFill>
                  <a:schemeClr val="tx2">
                    <a:lumMod val="50000"/>
                  </a:schemeClr>
                </a:solidFill>
              </a:rPr>
              <a:t>Trained and supported</a:t>
            </a:r>
            <a:r>
              <a:rPr lang="en-GB" sz="1800" dirty="0">
                <a:solidFill>
                  <a:schemeClr val="tx2">
                    <a:lumMod val="50000"/>
                  </a:schemeClr>
                </a:solidFill>
              </a:rPr>
              <a:t>: Understanding of cancer screening, prevention and symptoms.</a:t>
            </a:r>
          </a:p>
          <a:p>
            <a:pPr>
              <a:lnSpc>
                <a:spcPct val="100000"/>
              </a:lnSpc>
              <a:spcBef>
                <a:spcPts val="0"/>
              </a:spcBef>
              <a:defRPr/>
            </a:pPr>
            <a:endParaRPr lang="en-GB" sz="1800" dirty="0">
              <a:solidFill>
                <a:schemeClr val="tx2">
                  <a:lumMod val="50000"/>
                </a:schemeClr>
              </a:solidFill>
            </a:endParaRPr>
          </a:p>
          <a:p>
            <a:pPr>
              <a:lnSpc>
                <a:spcPct val="100000"/>
              </a:lnSpc>
              <a:spcBef>
                <a:spcPts val="0"/>
              </a:spcBef>
              <a:defRPr/>
            </a:pPr>
            <a:endParaRPr lang="en-GB" sz="1800" dirty="0">
              <a:solidFill>
                <a:schemeClr val="tx2">
                  <a:lumMod val="50000"/>
                </a:schemeClr>
              </a:solidFill>
            </a:endParaRPr>
          </a:p>
          <a:p>
            <a:pPr>
              <a:lnSpc>
                <a:spcPct val="100000"/>
              </a:lnSpc>
              <a:spcBef>
                <a:spcPts val="0"/>
              </a:spcBef>
              <a:defRPr/>
            </a:pPr>
            <a:endParaRPr lang="en-GB" sz="1800" dirty="0">
              <a:solidFill>
                <a:schemeClr val="tx2">
                  <a:lumMod val="50000"/>
                </a:schemeClr>
              </a:solidFill>
            </a:endParaRPr>
          </a:p>
          <a:p>
            <a:pPr>
              <a:lnSpc>
                <a:spcPct val="100000"/>
              </a:lnSpc>
              <a:spcBef>
                <a:spcPts val="0"/>
              </a:spcBef>
              <a:defRPr/>
            </a:pPr>
            <a:endParaRPr lang="en-GB" sz="1800" dirty="0">
              <a:solidFill>
                <a:schemeClr val="tx2">
                  <a:lumMod val="50000"/>
                </a:schemeClr>
              </a:solidFill>
            </a:endParaRPr>
          </a:p>
          <a:p>
            <a:pPr>
              <a:lnSpc>
                <a:spcPct val="100000"/>
              </a:lnSpc>
              <a:spcBef>
                <a:spcPts val="0"/>
              </a:spcBef>
              <a:defRPr/>
            </a:pPr>
            <a:endParaRPr lang="en-GB" sz="2400" b="1" dirty="0">
              <a:solidFill>
                <a:srgbClr val="0072BB"/>
              </a:solidFill>
              <a:latin typeface="Arial" panose="020B0604020202020204"/>
            </a:endParaRPr>
          </a:p>
          <a:p>
            <a:pPr marL="285750" indent="-285750">
              <a:lnSpc>
                <a:spcPct val="100000"/>
              </a:lnSpc>
              <a:spcBef>
                <a:spcPts val="0"/>
              </a:spcBef>
              <a:defRPr/>
            </a:pPr>
            <a:endParaRPr lang="en-GB" sz="2400" b="1" dirty="0">
              <a:solidFill>
                <a:srgbClr val="0072BB"/>
              </a:solidFill>
              <a:latin typeface="Arial" panose="020B0604020202020204"/>
            </a:endParaRPr>
          </a:p>
        </p:txBody>
      </p:sp>
      <p:pic>
        <p:nvPicPr>
          <p:cNvPr id="6" name="Picture 5">
            <a:extLst>
              <a:ext uri="{FF2B5EF4-FFF2-40B4-BE49-F238E27FC236}">
                <a16:creationId xmlns:a16="http://schemas.microsoft.com/office/drawing/2014/main" id="{8902F3CB-D9E0-2684-81FD-581B9A854DF2}"/>
              </a:ext>
            </a:extLst>
          </p:cNvPr>
          <p:cNvPicPr>
            <a:picLocks noChangeAspect="1"/>
          </p:cNvPicPr>
          <p:nvPr/>
        </p:nvPicPr>
        <p:blipFill>
          <a:blip r:embed="rId4"/>
          <a:stretch>
            <a:fillRect/>
          </a:stretch>
        </p:blipFill>
        <p:spPr>
          <a:xfrm>
            <a:off x="7100048" y="-6073"/>
            <a:ext cx="5080636" cy="6940273"/>
          </a:xfrm>
          <a:prstGeom prst="rect">
            <a:avLst/>
          </a:prstGeom>
          <a:ln>
            <a:solidFill>
              <a:schemeClr val="tx1"/>
            </a:solidFill>
          </a:ln>
        </p:spPr>
      </p:pic>
      <p:sp>
        <p:nvSpPr>
          <p:cNvPr id="8" name="Text Placeholder 7">
            <a:extLst>
              <a:ext uri="{FF2B5EF4-FFF2-40B4-BE49-F238E27FC236}">
                <a16:creationId xmlns:a16="http://schemas.microsoft.com/office/drawing/2014/main" id="{DDB65ED0-831E-E98C-9F2A-D037BFB7D2B0}"/>
              </a:ext>
            </a:extLst>
          </p:cNvPr>
          <p:cNvSpPr>
            <a:spLocks noGrp="1"/>
          </p:cNvSpPr>
          <p:nvPr>
            <p:ph type="body" sz="quarter" idx="14"/>
          </p:nvPr>
        </p:nvSpPr>
        <p:spPr>
          <a:xfrm>
            <a:off x="361608" y="269715"/>
            <a:ext cx="9340176" cy="930404"/>
          </a:xfrm>
        </p:spPr>
        <p:txBody>
          <a:bodyPr/>
          <a:lstStyle/>
          <a:p>
            <a:r>
              <a:rPr lang="en-GB" dirty="0"/>
              <a:t>What is a Cancer Champion?</a:t>
            </a:r>
          </a:p>
          <a:p>
            <a:endParaRPr lang="en-US" dirty="0"/>
          </a:p>
        </p:txBody>
      </p:sp>
    </p:spTree>
    <p:extLst>
      <p:ext uri="{BB962C8B-B14F-4D97-AF65-F5344CB8AC3E}">
        <p14:creationId xmlns:p14="http://schemas.microsoft.com/office/powerpoint/2010/main" val="4168707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D2D99-05A3-F473-45A5-ABF6B62D5EC6}"/>
              </a:ext>
            </a:extLst>
          </p:cNvPr>
          <p:cNvPicPr>
            <a:picLocks noChangeAspect="1"/>
          </p:cNvPicPr>
          <p:nvPr/>
        </p:nvPicPr>
        <p:blipFill>
          <a:blip r:embed="rId3"/>
          <a:stretch>
            <a:fillRect/>
          </a:stretch>
        </p:blipFill>
        <p:spPr>
          <a:xfrm>
            <a:off x="8026596" y="1294114"/>
            <a:ext cx="4155130" cy="5386782"/>
          </a:xfrm>
          <a:prstGeom prst="rect">
            <a:avLst/>
          </a:prstGeom>
        </p:spPr>
      </p:pic>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217424" y="217648"/>
            <a:ext cx="9340176" cy="930404"/>
          </a:xfrm>
          <a:prstGeom prst="rect">
            <a:avLst/>
          </a:prstGeom>
        </p:spPr>
        <p:txBody>
          <a:bodyPr>
            <a:normAutofit/>
          </a:bodyPr>
          <a:lstStyle/>
          <a:p>
            <a:r>
              <a:rPr lang="en-US" dirty="0"/>
              <a:t>Engaging through Partnerships</a:t>
            </a:r>
          </a:p>
        </p:txBody>
      </p:sp>
      <p:pic>
        <p:nvPicPr>
          <p:cNvPr id="16" name="Picture 15">
            <a:extLst>
              <a:ext uri="{FF2B5EF4-FFF2-40B4-BE49-F238E27FC236}">
                <a16:creationId xmlns:a16="http://schemas.microsoft.com/office/drawing/2014/main" id="{D4BC2754-203E-4403-CA29-CB73AA16A02C}"/>
              </a:ext>
            </a:extLst>
          </p:cNvPr>
          <p:cNvPicPr>
            <a:picLocks noChangeAspect="1"/>
          </p:cNvPicPr>
          <p:nvPr/>
        </p:nvPicPr>
        <p:blipFill rotWithShape="1">
          <a:blip r:embed="rId4"/>
          <a:srcRect l="10641"/>
          <a:stretch/>
        </p:blipFill>
        <p:spPr>
          <a:xfrm>
            <a:off x="1593011" y="4922124"/>
            <a:ext cx="2397000" cy="1955800"/>
          </a:xfrm>
          <a:prstGeom prst="rect">
            <a:avLst/>
          </a:prstGeom>
        </p:spPr>
      </p:pic>
      <p:pic>
        <p:nvPicPr>
          <p:cNvPr id="17" name="Picture 16">
            <a:extLst>
              <a:ext uri="{FF2B5EF4-FFF2-40B4-BE49-F238E27FC236}">
                <a16:creationId xmlns:a16="http://schemas.microsoft.com/office/drawing/2014/main" id="{A5AD7FF2-0C41-F7EB-DDE9-BB2D51461C96}"/>
              </a:ext>
            </a:extLst>
          </p:cNvPr>
          <p:cNvPicPr>
            <a:picLocks noChangeAspect="1"/>
          </p:cNvPicPr>
          <p:nvPr/>
        </p:nvPicPr>
        <p:blipFill rotWithShape="1">
          <a:blip r:embed="rId5"/>
          <a:srcRect l="4573"/>
          <a:stretch/>
        </p:blipFill>
        <p:spPr>
          <a:xfrm>
            <a:off x="7369301" y="4907956"/>
            <a:ext cx="2674074" cy="1950044"/>
          </a:xfrm>
          <a:prstGeom prst="rect">
            <a:avLst/>
          </a:prstGeom>
        </p:spPr>
      </p:pic>
      <p:pic>
        <p:nvPicPr>
          <p:cNvPr id="18" name="Picture 17">
            <a:extLst>
              <a:ext uri="{FF2B5EF4-FFF2-40B4-BE49-F238E27FC236}">
                <a16:creationId xmlns:a16="http://schemas.microsoft.com/office/drawing/2014/main" id="{26A2B2C2-6AFC-7C63-46EC-05B6A624B7A6}"/>
              </a:ext>
            </a:extLst>
          </p:cNvPr>
          <p:cNvPicPr>
            <a:picLocks noChangeAspect="1"/>
          </p:cNvPicPr>
          <p:nvPr/>
        </p:nvPicPr>
        <p:blipFill rotWithShape="1">
          <a:blip r:embed="rId6"/>
          <a:srcRect l="10190" r="21787"/>
          <a:stretch/>
        </p:blipFill>
        <p:spPr>
          <a:xfrm>
            <a:off x="9833825" y="4907956"/>
            <a:ext cx="2358175" cy="1950044"/>
          </a:xfrm>
          <a:prstGeom prst="rect">
            <a:avLst/>
          </a:prstGeom>
        </p:spPr>
      </p:pic>
      <p:sp>
        <p:nvSpPr>
          <p:cNvPr id="21" name="TextBox 20">
            <a:extLst>
              <a:ext uri="{FF2B5EF4-FFF2-40B4-BE49-F238E27FC236}">
                <a16:creationId xmlns:a16="http://schemas.microsoft.com/office/drawing/2014/main" id="{ADD490F4-A63F-6DE1-F7AF-4AC8EF12DD84}"/>
              </a:ext>
            </a:extLst>
          </p:cNvPr>
          <p:cNvSpPr txBox="1"/>
          <p:nvPr/>
        </p:nvSpPr>
        <p:spPr>
          <a:xfrm>
            <a:off x="165213" y="1616416"/>
            <a:ext cx="6927326" cy="646331"/>
          </a:xfrm>
          <a:prstGeom prst="rect">
            <a:avLst/>
          </a:prstGeom>
          <a:noFill/>
        </p:spPr>
        <p:txBody>
          <a:bodyPr wrap="square" rtlCol="0">
            <a:spAutoFit/>
          </a:bodyPr>
          <a:lstStyle/>
          <a:p>
            <a:pPr marL="285750" indent="-285750">
              <a:spcBef>
                <a:spcPts val="300"/>
              </a:spcBef>
              <a:buFont typeface="Arial" panose="020B0604020202020204" pitchFamily="34" charset="0"/>
              <a:buChar char="•"/>
            </a:pPr>
            <a:r>
              <a:rPr lang="en-GB" dirty="0">
                <a:solidFill>
                  <a:schemeClr val="tx2">
                    <a:lumMod val="50000"/>
                  </a:schemeClr>
                </a:solidFill>
              </a:rPr>
              <a:t>Connected with organisations and trusted professionals that worked with people we wanted to reach</a:t>
            </a:r>
          </a:p>
        </p:txBody>
      </p:sp>
      <p:pic>
        <p:nvPicPr>
          <p:cNvPr id="6" name="Picture 5">
            <a:extLst>
              <a:ext uri="{FF2B5EF4-FFF2-40B4-BE49-F238E27FC236}">
                <a16:creationId xmlns:a16="http://schemas.microsoft.com/office/drawing/2014/main" id="{E73960C3-FDFF-BECD-0C64-1C081A6ACE55}"/>
              </a:ext>
            </a:extLst>
          </p:cNvPr>
          <p:cNvPicPr>
            <a:picLocks noChangeAspect="1"/>
          </p:cNvPicPr>
          <p:nvPr/>
        </p:nvPicPr>
        <p:blipFill rotWithShape="1">
          <a:blip r:embed="rId7"/>
          <a:srcRect l="9691" r="17640"/>
          <a:stretch/>
        </p:blipFill>
        <p:spPr>
          <a:xfrm>
            <a:off x="3828784" y="4907974"/>
            <a:ext cx="1889416" cy="1950026"/>
          </a:xfrm>
          <a:prstGeom prst="rect">
            <a:avLst/>
          </a:prstGeom>
        </p:spPr>
      </p:pic>
      <p:sp>
        <p:nvSpPr>
          <p:cNvPr id="7" name="Rectangle 6">
            <a:extLst>
              <a:ext uri="{FF2B5EF4-FFF2-40B4-BE49-F238E27FC236}">
                <a16:creationId xmlns:a16="http://schemas.microsoft.com/office/drawing/2014/main" id="{91C0EE6A-40DA-44F6-3A12-835E79BA2EB7}"/>
              </a:ext>
            </a:extLst>
          </p:cNvPr>
          <p:cNvSpPr/>
          <p:nvPr/>
        </p:nvSpPr>
        <p:spPr>
          <a:xfrm>
            <a:off x="-57150" y="4916750"/>
            <a:ext cx="1754237" cy="1950044"/>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6000" b="1" dirty="0">
                <a:solidFill>
                  <a:schemeClr val="bg1"/>
                </a:solidFill>
              </a:rPr>
              <a:t>84</a:t>
            </a:r>
            <a:r>
              <a:rPr lang="en-GB" b="1" dirty="0">
                <a:solidFill>
                  <a:schemeClr val="bg1"/>
                </a:solidFill>
              </a:rPr>
              <a:t> Organisations</a:t>
            </a:r>
          </a:p>
          <a:p>
            <a:pPr algn="r"/>
            <a:r>
              <a:rPr lang="en-GB" b="1" dirty="0">
                <a:solidFill>
                  <a:schemeClr val="bg1"/>
                </a:solidFill>
              </a:rPr>
              <a:t>Engaged</a:t>
            </a:r>
          </a:p>
        </p:txBody>
      </p:sp>
      <p:sp>
        <p:nvSpPr>
          <p:cNvPr id="8" name="Rectangle 7">
            <a:extLst>
              <a:ext uri="{FF2B5EF4-FFF2-40B4-BE49-F238E27FC236}">
                <a16:creationId xmlns:a16="http://schemas.microsoft.com/office/drawing/2014/main" id="{5E825D60-F458-A8ED-0E25-DC8335A9CAB3}"/>
              </a:ext>
            </a:extLst>
          </p:cNvPr>
          <p:cNvSpPr/>
          <p:nvPr/>
        </p:nvSpPr>
        <p:spPr>
          <a:xfrm>
            <a:off x="5714883" y="4907956"/>
            <a:ext cx="1658989" cy="1944428"/>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dirty="0">
                <a:solidFill>
                  <a:schemeClr val="bg1"/>
                </a:solidFill>
              </a:rPr>
              <a:t>150+</a:t>
            </a:r>
            <a:r>
              <a:rPr lang="en-GB" sz="3600" b="1" dirty="0">
                <a:solidFill>
                  <a:schemeClr val="bg1"/>
                </a:solidFill>
              </a:rPr>
              <a:t> </a:t>
            </a:r>
            <a:br>
              <a:rPr lang="en-GB" sz="2000" b="1" dirty="0">
                <a:solidFill>
                  <a:schemeClr val="bg1"/>
                </a:solidFill>
              </a:rPr>
            </a:br>
            <a:r>
              <a:rPr lang="en-GB" sz="2000" b="1" dirty="0">
                <a:solidFill>
                  <a:schemeClr val="bg1"/>
                </a:solidFill>
              </a:rPr>
              <a:t>Cancer Champions</a:t>
            </a:r>
          </a:p>
        </p:txBody>
      </p:sp>
      <p:sp>
        <p:nvSpPr>
          <p:cNvPr id="10" name="TextBox 9">
            <a:extLst>
              <a:ext uri="{FF2B5EF4-FFF2-40B4-BE49-F238E27FC236}">
                <a16:creationId xmlns:a16="http://schemas.microsoft.com/office/drawing/2014/main" id="{98979640-05D5-0C7C-CFA7-FC25298674B7}"/>
              </a:ext>
            </a:extLst>
          </p:cNvPr>
          <p:cNvSpPr txBox="1"/>
          <p:nvPr/>
        </p:nvSpPr>
        <p:spPr>
          <a:xfrm>
            <a:off x="165213" y="2299513"/>
            <a:ext cx="7067793" cy="369332"/>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GB" dirty="0">
                <a:solidFill>
                  <a:schemeClr val="tx2">
                    <a:lumMod val="50000"/>
                  </a:schemeClr>
                </a:solidFill>
              </a:rPr>
              <a:t>Recruited via our Cancer Champion website submission form</a:t>
            </a:r>
          </a:p>
        </p:txBody>
      </p:sp>
      <p:sp>
        <p:nvSpPr>
          <p:cNvPr id="12" name="TextBox 11">
            <a:extLst>
              <a:ext uri="{FF2B5EF4-FFF2-40B4-BE49-F238E27FC236}">
                <a16:creationId xmlns:a16="http://schemas.microsoft.com/office/drawing/2014/main" id="{53B1847E-38B9-1538-C14A-DD68F9634581}"/>
              </a:ext>
            </a:extLst>
          </p:cNvPr>
          <p:cNvSpPr txBox="1"/>
          <p:nvPr/>
        </p:nvSpPr>
        <p:spPr>
          <a:xfrm>
            <a:off x="169586" y="2776219"/>
            <a:ext cx="6138808" cy="646331"/>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GB" dirty="0">
                <a:solidFill>
                  <a:schemeClr val="tx2">
                    <a:lumMod val="50000"/>
                  </a:schemeClr>
                </a:solidFill>
              </a:rPr>
              <a:t>Trained Cancer Champions spread the word and recruit friends, contacts and colleagues</a:t>
            </a:r>
          </a:p>
        </p:txBody>
      </p:sp>
      <p:sp>
        <p:nvSpPr>
          <p:cNvPr id="14" name="TextBox 13">
            <a:extLst>
              <a:ext uri="{FF2B5EF4-FFF2-40B4-BE49-F238E27FC236}">
                <a16:creationId xmlns:a16="http://schemas.microsoft.com/office/drawing/2014/main" id="{F94B741F-84D5-81C0-BB8C-E510F34F1A41}"/>
              </a:ext>
            </a:extLst>
          </p:cNvPr>
          <p:cNvSpPr txBox="1"/>
          <p:nvPr/>
        </p:nvSpPr>
        <p:spPr>
          <a:xfrm>
            <a:off x="165214" y="3497713"/>
            <a:ext cx="6138808" cy="369332"/>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GB" dirty="0">
                <a:solidFill>
                  <a:schemeClr val="tx2">
                    <a:lumMod val="50000"/>
                  </a:schemeClr>
                </a:solidFill>
              </a:rPr>
              <a:t>Cancer Champion flyer</a:t>
            </a:r>
          </a:p>
        </p:txBody>
      </p:sp>
      <p:sp>
        <p:nvSpPr>
          <p:cNvPr id="19" name="TextBox 18">
            <a:extLst>
              <a:ext uri="{FF2B5EF4-FFF2-40B4-BE49-F238E27FC236}">
                <a16:creationId xmlns:a16="http://schemas.microsoft.com/office/drawing/2014/main" id="{6645D36C-4EE1-8AA0-2CE7-BC588EEA812A}"/>
              </a:ext>
            </a:extLst>
          </p:cNvPr>
          <p:cNvSpPr txBox="1"/>
          <p:nvPr/>
        </p:nvSpPr>
        <p:spPr>
          <a:xfrm>
            <a:off x="165214" y="3935743"/>
            <a:ext cx="6138808" cy="369332"/>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GB" dirty="0">
                <a:solidFill>
                  <a:schemeClr val="tx2">
                    <a:lumMod val="50000"/>
                  </a:schemeClr>
                </a:solidFill>
              </a:rPr>
              <a:t>Wellbeing Champions in local businesses</a:t>
            </a:r>
          </a:p>
        </p:txBody>
      </p:sp>
      <p:sp>
        <p:nvSpPr>
          <p:cNvPr id="22" name="TextBox 21">
            <a:extLst>
              <a:ext uri="{FF2B5EF4-FFF2-40B4-BE49-F238E27FC236}">
                <a16:creationId xmlns:a16="http://schemas.microsoft.com/office/drawing/2014/main" id="{22AD0CAA-A0AE-3035-F6DE-D32B14B8B6AD}"/>
              </a:ext>
            </a:extLst>
          </p:cNvPr>
          <p:cNvSpPr txBox="1"/>
          <p:nvPr/>
        </p:nvSpPr>
        <p:spPr>
          <a:xfrm>
            <a:off x="169586" y="4353847"/>
            <a:ext cx="6138808" cy="369332"/>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GB" dirty="0">
                <a:solidFill>
                  <a:schemeClr val="tx2">
                    <a:lumMod val="50000"/>
                  </a:schemeClr>
                </a:solidFill>
              </a:rPr>
              <a:t>Community events</a:t>
            </a:r>
          </a:p>
        </p:txBody>
      </p:sp>
      <p:sp>
        <p:nvSpPr>
          <p:cNvPr id="9" name="TextBox 8">
            <a:extLst>
              <a:ext uri="{FF2B5EF4-FFF2-40B4-BE49-F238E27FC236}">
                <a16:creationId xmlns:a16="http://schemas.microsoft.com/office/drawing/2014/main" id="{F594AA2B-A51A-0E5F-18A2-78734A198E24}"/>
              </a:ext>
            </a:extLst>
          </p:cNvPr>
          <p:cNvSpPr txBox="1"/>
          <p:nvPr/>
        </p:nvSpPr>
        <p:spPr>
          <a:xfrm>
            <a:off x="165214" y="1170320"/>
            <a:ext cx="6135756" cy="369332"/>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GB" dirty="0">
                <a:solidFill>
                  <a:schemeClr val="tx2">
                    <a:lumMod val="50000"/>
                  </a:schemeClr>
                </a:solidFill>
              </a:rPr>
              <a:t>Asset-Based Community Development (ABCD)</a:t>
            </a:r>
          </a:p>
        </p:txBody>
      </p:sp>
    </p:spTree>
    <p:extLst>
      <p:ext uri="{BB962C8B-B14F-4D97-AF65-F5344CB8AC3E}">
        <p14:creationId xmlns:p14="http://schemas.microsoft.com/office/powerpoint/2010/main" val="156066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8" y="217648"/>
            <a:ext cx="9340176" cy="930404"/>
          </a:xfrm>
          <a:prstGeom prst="rect">
            <a:avLst/>
          </a:prstGeom>
        </p:spPr>
        <p:txBody>
          <a:bodyPr>
            <a:normAutofit/>
          </a:bodyPr>
          <a:lstStyle/>
          <a:p>
            <a:r>
              <a:rPr lang="en-US" dirty="0"/>
              <a:t>Training</a:t>
            </a:r>
          </a:p>
        </p:txBody>
      </p:sp>
      <p:sp>
        <p:nvSpPr>
          <p:cNvPr id="2" name="Text Placeholder 7">
            <a:extLst>
              <a:ext uri="{FF2B5EF4-FFF2-40B4-BE49-F238E27FC236}">
                <a16:creationId xmlns:a16="http://schemas.microsoft.com/office/drawing/2014/main" id="{25CC8D54-BC39-A2F5-1AF2-D959DD24AEB5}"/>
              </a:ext>
            </a:extLst>
          </p:cNvPr>
          <p:cNvSpPr txBox="1">
            <a:spLocks/>
          </p:cNvSpPr>
          <p:nvPr/>
        </p:nvSpPr>
        <p:spPr>
          <a:xfrm>
            <a:off x="268811" y="1630341"/>
            <a:ext cx="5157338" cy="5420037"/>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solidFill>
                  <a:schemeClr val="tx2">
                    <a:lumMod val="50000"/>
                  </a:schemeClr>
                </a:solidFill>
              </a:rPr>
              <a:t>Flexible model</a:t>
            </a:r>
          </a:p>
          <a:p>
            <a:pPr>
              <a:lnSpc>
                <a:spcPct val="100000"/>
              </a:lnSpc>
            </a:pPr>
            <a:r>
              <a:rPr lang="en-GB" sz="1800" dirty="0">
                <a:solidFill>
                  <a:schemeClr val="tx2">
                    <a:lumMod val="50000"/>
                  </a:schemeClr>
                </a:solidFill>
              </a:rPr>
              <a:t>Positive content: </a:t>
            </a:r>
          </a:p>
          <a:p>
            <a:pPr lvl="1">
              <a:lnSpc>
                <a:spcPct val="100000"/>
              </a:lnSpc>
              <a:spcBef>
                <a:spcPts val="600"/>
              </a:spcBef>
              <a:buFont typeface="Courier New" panose="02070309020205020404" pitchFamily="49" charset="0"/>
              <a:buChar char="o"/>
            </a:pPr>
            <a:r>
              <a:rPr lang="en-GB" sz="1800" dirty="0">
                <a:solidFill>
                  <a:schemeClr val="tx2">
                    <a:lumMod val="50000"/>
                  </a:schemeClr>
                </a:solidFill>
              </a:rPr>
              <a:t>The role of a Cancer Champion</a:t>
            </a:r>
          </a:p>
          <a:p>
            <a:pPr lvl="1">
              <a:lnSpc>
                <a:spcPct val="100000"/>
              </a:lnSpc>
              <a:spcBef>
                <a:spcPts val="600"/>
              </a:spcBef>
              <a:buFont typeface="Courier New" panose="02070309020205020404" pitchFamily="49" charset="0"/>
              <a:buChar char="o"/>
            </a:pPr>
            <a:r>
              <a:rPr lang="en-GB" sz="1800" dirty="0">
                <a:solidFill>
                  <a:schemeClr val="tx2">
                    <a:lumMod val="50000"/>
                  </a:schemeClr>
                </a:solidFill>
              </a:rPr>
              <a:t>Understanding Cancer</a:t>
            </a:r>
          </a:p>
          <a:p>
            <a:pPr lvl="1">
              <a:lnSpc>
                <a:spcPct val="100000"/>
              </a:lnSpc>
              <a:spcBef>
                <a:spcPts val="600"/>
              </a:spcBef>
              <a:buFont typeface="Courier New" panose="02070309020205020404" pitchFamily="49" charset="0"/>
              <a:buChar char="o"/>
            </a:pPr>
            <a:r>
              <a:rPr lang="en-GB" sz="1800" dirty="0">
                <a:solidFill>
                  <a:schemeClr val="tx2">
                    <a:lumMod val="50000"/>
                  </a:schemeClr>
                </a:solidFill>
              </a:rPr>
              <a:t>Importance of early diagnosis &amp; screening</a:t>
            </a:r>
          </a:p>
          <a:p>
            <a:pPr lvl="1">
              <a:lnSpc>
                <a:spcPct val="100000"/>
              </a:lnSpc>
              <a:spcBef>
                <a:spcPts val="600"/>
              </a:spcBef>
              <a:buFont typeface="Courier New" panose="02070309020205020404" pitchFamily="49" charset="0"/>
              <a:buChar char="o"/>
            </a:pPr>
            <a:r>
              <a:rPr lang="en-GB" sz="1800" dirty="0">
                <a:solidFill>
                  <a:schemeClr val="tx2">
                    <a:lumMod val="50000"/>
                  </a:schemeClr>
                </a:solidFill>
              </a:rPr>
              <a:t>Effective conversations</a:t>
            </a:r>
          </a:p>
          <a:p>
            <a:pPr>
              <a:lnSpc>
                <a:spcPct val="100000"/>
              </a:lnSpc>
            </a:pPr>
            <a:r>
              <a:rPr lang="en-GB" sz="1800" dirty="0">
                <a:solidFill>
                  <a:schemeClr val="tx2">
                    <a:lumMod val="50000"/>
                  </a:schemeClr>
                </a:solidFill>
              </a:rPr>
              <a:t>Small and informal groups</a:t>
            </a:r>
          </a:p>
          <a:p>
            <a:pPr>
              <a:lnSpc>
                <a:spcPct val="100000"/>
              </a:lnSpc>
            </a:pPr>
            <a:r>
              <a:rPr lang="en-GB" sz="1800" dirty="0">
                <a:solidFill>
                  <a:schemeClr val="tx2">
                    <a:lumMod val="50000"/>
                  </a:schemeClr>
                </a:solidFill>
              </a:rPr>
              <a:t>Make it enjoyable - use humour to break stigma (poo games, layman’s language)</a:t>
            </a:r>
          </a:p>
          <a:p>
            <a:pPr>
              <a:lnSpc>
                <a:spcPct val="100000"/>
              </a:lnSpc>
            </a:pPr>
            <a:r>
              <a:rPr lang="en-GB" sz="1800" dirty="0">
                <a:solidFill>
                  <a:schemeClr val="tx2">
                    <a:lumMod val="50000"/>
                  </a:schemeClr>
                </a:solidFill>
              </a:rPr>
              <a:t>Resource packs and badges – tools to raise the topic</a:t>
            </a:r>
          </a:p>
          <a:p>
            <a:pPr>
              <a:lnSpc>
                <a:spcPct val="100000"/>
              </a:lnSpc>
            </a:pPr>
            <a:r>
              <a:rPr lang="en-GB" sz="1800" dirty="0">
                <a:solidFill>
                  <a:schemeClr val="tx2">
                    <a:lumMod val="50000"/>
                  </a:schemeClr>
                </a:solidFill>
              </a:rPr>
              <a:t>Confidence scale</a:t>
            </a:r>
          </a:p>
        </p:txBody>
      </p:sp>
      <p:pic>
        <p:nvPicPr>
          <p:cNvPr id="3" name="Picture 2" descr="A group of women sitting at a table&#10;&#10;Description automatically generated">
            <a:extLst>
              <a:ext uri="{FF2B5EF4-FFF2-40B4-BE49-F238E27FC236}">
                <a16:creationId xmlns:a16="http://schemas.microsoft.com/office/drawing/2014/main" id="{A68F24CC-F7B4-E7D5-5E2C-7A908800D0C4}"/>
              </a:ext>
            </a:extLst>
          </p:cNvPr>
          <p:cNvPicPr>
            <a:picLocks noChangeAspect="1"/>
          </p:cNvPicPr>
          <p:nvPr/>
        </p:nvPicPr>
        <p:blipFill rotWithShape="1">
          <a:blip r:embed="rId3"/>
          <a:srcRect r="3123"/>
          <a:stretch/>
        </p:blipFill>
        <p:spPr>
          <a:xfrm>
            <a:off x="7764213" y="271"/>
            <a:ext cx="4602124" cy="3826016"/>
          </a:xfrm>
          <a:prstGeom prst="rect">
            <a:avLst/>
          </a:prstGeom>
        </p:spPr>
      </p:pic>
      <p:pic>
        <p:nvPicPr>
          <p:cNvPr id="7" name="Picture 6">
            <a:extLst>
              <a:ext uri="{FF2B5EF4-FFF2-40B4-BE49-F238E27FC236}">
                <a16:creationId xmlns:a16="http://schemas.microsoft.com/office/drawing/2014/main" id="{65EC4D73-53BF-8689-BC8D-98D9DD3E755E}"/>
              </a:ext>
            </a:extLst>
          </p:cNvPr>
          <p:cNvPicPr>
            <a:picLocks noChangeAspect="1"/>
          </p:cNvPicPr>
          <p:nvPr/>
        </p:nvPicPr>
        <p:blipFill rotWithShape="1">
          <a:blip r:embed="rId4"/>
          <a:srcRect t="10476"/>
          <a:stretch/>
        </p:blipFill>
        <p:spPr>
          <a:xfrm>
            <a:off x="7767021" y="3826286"/>
            <a:ext cx="4424980" cy="3031714"/>
          </a:xfrm>
          <a:prstGeom prst="rect">
            <a:avLst/>
          </a:prstGeom>
        </p:spPr>
      </p:pic>
      <p:sp>
        <p:nvSpPr>
          <p:cNvPr id="11" name="Speech Bubble: Oval 10">
            <a:extLst>
              <a:ext uri="{FF2B5EF4-FFF2-40B4-BE49-F238E27FC236}">
                <a16:creationId xmlns:a16="http://schemas.microsoft.com/office/drawing/2014/main" id="{23997272-4388-5625-1AE4-2FF806C9A236}"/>
              </a:ext>
            </a:extLst>
          </p:cNvPr>
          <p:cNvSpPr/>
          <p:nvPr/>
        </p:nvSpPr>
        <p:spPr>
          <a:xfrm>
            <a:off x="5375962" y="3147168"/>
            <a:ext cx="2774883" cy="2269934"/>
          </a:xfrm>
          <a:prstGeom prst="wedgeEllipseCallout">
            <a:avLst>
              <a:gd name="adj1" fmla="val 42984"/>
              <a:gd name="adj2" fmla="val 3961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2" name="Speech Bubble: Oval 11">
            <a:extLst>
              <a:ext uri="{FF2B5EF4-FFF2-40B4-BE49-F238E27FC236}">
                <a16:creationId xmlns:a16="http://schemas.microsoft.com/office/drawing/2014/main" id="{A405241A-E938-4D51-797C-657E1385C0B1}"/>
              </a:ext>
            </a:extLst>
          </p:cNvPr>
          <p:cNvSpPr/>
          <p:nvPr/>
        </p:nvSpPr>
        <p:spPr>
          <a:xfrm>
            <a:off x="5191191" y="-155276"/>
            <a:ext cx="2499588" cy="2005711"/>
          </a:xfrm>
          <a:prstGeom prst="wedgeEllipseCallout">
            <a:avLst>
              <a:gd name="adj1" fmla="val 53328"/>
              <a:gd name="adj2" fmla="val 395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a:solidFill>
                  <a:sysClr val="windowText" lastClr="000000"/>
                </a:solidFill>
              </a:ln>
              <a:solidFill>
                <a:schemeClr val="tx2">
                  <a:lumMod val="50000"/>
                </a:schemeClr>
              </a:solidFill>
            </a:endParaRPr>
          </a:p>
        </p:txBody>
      </p:sp>
      <p:sp>
        <p:nvSpPr>
          <p:cNvPr id="13" name="TextBox 12">
            <a:extLst>
              <a:ext uri="{FF2B5EF4-FFF2-40B4-BE49-F238E27FC236}">
                <a16:creationId xmlns:a16="http://schemas.microsoft.com/office/drawing/2014/main" id="{EB47923E-8D53-B0BC-5603-5896C575B8FF}"/>
              </a:ext>
            </a:extLst>
          </p:cNvPr>
          <p:cNvSpPr txBox="1"/>
          <p:nvPr/>
        </p:nvSpPr>
        <p:spPr>
          <a:xfrm>
            <a:off x="5282843" y="145639"/>
            <a:ext cx="2350033" cy="1384995"/>
          </a:xfrm>
          <a:prstGeom prst="rect">
            <a:avLst/>
          </a:prstGeom>
          <a:noFill/>
        </p:spPr>
        <p:txBody>
          <a:bodyPr wrap="square">
            <a:spAutoFit/>
          </a:bodyPr>
          <a:lstStyle/>
          <a:p>
            <a:pPr algn="ctr"/>
            <a:r>
              <a:rPr lang="en-GB" sz="1400" b="1" dirty="0">
                <a:solidFill>
                  <a:schemeClr val="accent4">
                    <a:lumMod val="75000"/>
                  </a:schemeClr>
                </a:solidFill>
              </a:rPr>
              <a:t>Very interesting &amp; enjoyable session with Miranda and her team. Learned a lot and picked up some useful conversational tips. </a:t>
            </a:r>
          </a:p>
        </p:txBody>
      </p:sp>
      <p:sp>
        <p:nvSpPr>
          <p:cNvPr id="17" name="TextBox 16">
            <a:extLst>
              <a:ext uri="{FF2B5EF4-FFF2-40B4-BE49-F238E27FC236}">
                <a16:creationId xmlns:a16="http://schemas.microsoft.com/office/drawing/2014/main" id="{BCA86F53-1A8D-D295-A4CE-74E0D340EC2C}"/>
              </a:ext>
            </a:extLst>
          </p:cNvPr>
          <p:cNvSpPr txBox="1"/>
          <p:nvPr/>
        </p:nvSpPr>
        <p:spPr>
          <a:xfrm>
            <a:off x="5562639" y="3529750"/>
            <a:ext cx="2405462" cy="1384995"/>
          </a:xfrm>
          <a:prstGeom prst="rect">
            <a:avLst/>
          </a:prstGeom>
          <a:noFill/>
        </p:spPr>
        <p:txBody>
          <a:bodyPr wrap="square">
            <a:spAutoFit/>
          </a:bodyPr>
          <a:lstStyle/>
          <a:p>
            <a:pPr algn="ctr"/>
            <a:r>
              <a:rPr lang="en-GB" sz="1400" b="1" dirty="0">
                <a:solidFill>
                  <a:srgbClr val="00B050"/>
                </a:solidFill>
              </a:rPr>
              <a:t>Engaging slides &amp; diagrams, easy to follow &amp; relate to. Really enjoyed the informal atmosphere so it was easier to actively discuss, thanks!</a:t>
            </a:r>
          </a:p>
        </p:txBody>
      </p:sp>
      <p:sp>
        <p:nvSpPr>
          <p:cNvPr id="9" name="Speech Bubble: Oval 8">
            <a:extLst>
              <a:ext uri="{FF2B5EF4-FFF2-40B4-BE49-F238E27FC236}">
                <a16:creationId xmlns:a16="http://schemas.microsoft.com/office/drawing/2014/main" id="{0C355F18-D035-64C5-ECD5-B8CE033319F2}"/>
              </a:ext>
            </a:extLst>
          </p:cNvPr>
          <p:cNvSpPr/>
          <p:nvPr/>
        </p:nvSpPr>
        <p:spPr>
          <a:xfrm>
            <a:off x="5862190" y="1630341"/>
            <a:ext cx="1924247" cy="1619933"/>
          </a:xfrm>
          <a:prstGeom prst="wedgeEllipseCallout">
            <a:avLst>
              <a:gd name="adj1" fmla="val 65703"/>
              <a:gd name="adj2" fmla="val -96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8" name="TextBox 17">
            <a:extLst>
              <a:ext uri="{FF2B5EF4-FFF2-40B4-BE49-F238E27FC236}">
                <a16:creationId xmlns:a16="http://schemas.microsoft.com/office/drawing/2014/main" id="{5BDDA4E3-B795-95EA-C20E-1965457EAC6B}"/>
              </a:ext>
            </a:extLst>
          </p:cNvPr>
          <p:cNvSpPr txBox="1"/>
          <p:nvPr/>
        </p:nvSpPr>
        <p:spPr>
          <a:xfrm>
            <a:off x="6031059" y="2013400"/>
            <a:ext cx="1716438" cy="954107"/>
          </a:xfrm>
          <a:prstGeom prst="rect">
            <a:avLst/>
          </a:prstGeom>
          <a:noFill/>
        </p:spPr>
        <p:txBody>
          <a:bodyPr wrap="square">
            <a:spAutoFit/>
          </a:bodyPr>
          <a:lstStyle/>
          <a:p>
            <a:pPr algn="ctr"/>
            <a:r>
              <a:rPr lang="en-GB" sz="1400" b="1" dirty="0">
                <a:solidFill>
                  <a:schemeClr val="tx2">
                    <a:lumMod val="60000"/>
                    <a:lumOff val="40000"/>
                  </a:schemeClr>
                </a:solidFill>
              </a:rPr>
              <a:t>Very enlightening. I look forward to spreading the word to others</a:t>
            </a:r>
          </a:p>
        </p:txBody>
      </p:sp>
      <p:sp>
        <p:nvSpPr>
          <p:cNvPr id="10" name="Speech Bubble: Oval 9">
            <a:extLst>
              <a:ext uri="{FF2B5EF4-FFF2-40B4-BE49-F238E27FC236}">
                <a16:creationId xmlns:a16="http://schemas.microsoft.com/office/drawing/2014/main" id="{7E173436-6CB1-C4B2-25F9-A2B4EF42A7D8}"/>
              </a:ext>
            </a:extLst>
          </p:cNvPr>
          <p:cNvSpPr/>
          <p:nvPr/>
        </p:nvSpPr>
        <p:spPr>
          <a:xfrm>
            <a:off x="5722229" y="5168910"/>
            <a:ext cx="2261061" cy="2004963"/>
          </a:xfrm>
          <a:prstGeom prst="wedgeEllipseCallout">
            <a:avLst>
              <a:gd name="adj1" fmla="val 69503"/>
              <a:gd name="adj2" fmla="val 205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16" name="TextBox 15">
            <a:extLst>
              <a:ext uri="{FF2B5EF4-FFF2-40B4-BE49-F238E27FC236}">
                <a16:creationId xmlns:a16="http://schemas.microsoft.com/office/drawing/2014/main" id="{282528DE-249D-7167-CE6F-88B1AC086569}"/>
              </a:ext>
            </a:extLst>
          </p:cNvPr>
          <p:cNvSpPr txBox="1"/>
          <p:nvPr/>
        </p:nvSpPr>
        <p:spPr>
          <a:xfrm>
            <a:off x="5859511" y="5542810"/>
            <a:ext cx="2010067" cy="1169551"/>
          </a:xfrm>
          <a:prstGeom prst="rect">
            <a:avLst/>
          </a:prstGeom>
          <a:noFill/>
        </p:spPr>
        <p:txBody>
          <a:bodyPr wrap="square">
            <a:spAutoFit/>
          </a:bodyPr>
          <a:lstStyle/>
          <a:p>
            <a:pPr algn="ctr"/>
            <a:r>
              <a:rPr lang="en-GB" sz="1400" b="1" dirty="0">
                <a:solidFill>
                  <a:schemeClr val="accent3">
                    <a:lumMod val="75000"/>
                  </a:schemeClr>
                </a:solidFill>
              </a:rPr>
              <a:t>Very detailed but accessible, exciting to hear about the research and support out there</a:t>
            </a:r>
          </a:p>
        </p:txBody>
      </p:sp>
    </p:spTree>
    <p:extLst>
      <p:ext uri="{BB962C8B-B14F-4D97-AF65-F5344CB8AC3E}">
        <p14:creationId xmlns:p14="http://schemas.microsoft.com/office/powerpoint/2010/main" val="862894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080A57-9BCE-5999-5A72-719894535F9C}"/>
              </a:ext>
            </a:extLst>
          </p:cNvPr>
          <p:cNvSpPr>
            <a:spLocks noGrp="1"/>
          </p:cNvSpPr>
          <p:nvPr>
            <p:ph type="body" sz="quarter" idx="14"/>
          </p:nvPr>
        </p:nvSpPr>
        <p:spPr>
          <a:xfrm>
            <a:off x="361608" y="75035"/>
            <a:ext cx="9340176" cy="930404"/>
          </a:xfrm>
          <a:prstGeom prst="rect">
            <a:avLst/>
          </a:prstGeom>
        </p:spPr>
        <p:txBody>
          <a:bodyPr>
            <a:normAutofit/>
          </a:bodyPr>
          <a:lstStyle/>
          <a:p>
            <a:pPr>
              <a:lnSpc>
                <a:spcPct val="150000"/>
              </a:lnSpc>
            </a:pPr>
            <a:r>
              <a:rPr lang="en-GB" dirty="0"/>
              <a:t>Our Partnership with our Cancer Champions</a:t>
            </a:r>
            <a:endParaRPr lang="en-GB" sz="3200" dirty="0"/>
          </a:p>
        </p:txBody>
      </p:sp>
      <p:sp>
        <p:nvSpPr>
          <p:cNvPr id="5" name="Text Placeholder 7">
            <a:extLst>
              <a:ext uri="{FF2B5EF4-FFF2-40B4-BE49-F238E27FC236}">
                <a16:creationId xmlns:a16="http://schemas.microsoft.com/office/drawing/2014/main" id="{9872C71D-CD6E-0299-61B7-6B6A1B7253A3}"/>
              </a:ext>
            </a:extLst>
          </p:cNvPr>
          <p:cNvSpPr txBox="1">
            <a:spLocks/>
          </p:cNvSpPr>
          <p:nvPr/>
        </p:nvSpPr>
        <p:spPr>
          <a:xfrm>
            <a:off x="540093" y="1607552"/>
            <a:ext cx="6605722" cy="536859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1800" b="1" dirty="0">
                <a:solidFill>
                  <a:schemeClr val="tx2">
                    <a:lumMod val="50000"/>
                  </a:schemeClr>
                </a:solidFill>
              </a:rPr>
              <a:t>Staying connected:</a:t>
            </a:r>
          </a:p>
          <a:p>
            <a:pPr lvl="1">
              <a:lnSpc>
                <a:spcPct val="100000"/>
              </a:lnSpc>
              <a:spcBef>
                <a:spcPts val="600"/>
              </a:spcBef>
            </a:pPr>
            <a:r>
              <a:rPr lang="en-GB" sz="1800" dirty="0">
                <a:solidFill>
                  <a:schemeClr val="tx2">
                    <a:lumMod val="50000"/>
                  </a:schemeClr>
                </a:solidFill>
              </a:rPr>
              <a:t>Monthly Newsletter</a:t>
            </a:r>
          </a:p>
          <a:p>
            <a:pPr lvl="1">
              <a:lnSpc>
                <a:spcPct val="100000"/>
              </a:lnSpc>
              <a:spcBef>
                <a:spcPts val="600"/>
              </a:spcBef>
            </a:pPr>
            <a:r>
              <a:rPr lang="en-GB" sz="1800" dirty="0">
                <a:solidFill>
                  <a:schemeClr val="tx2">
                    <a:lumMod val="50000"/>
                  </a:schemeClr>
                </a:solidFill>
              </a:rPr>
              <a:t>Coffee catch up mornings</a:t>
            </a:r>
          </a:p>
          <a:p>
            <a:pPr lvl="1">
              <a:lnSpc>
                <a:spcPct val="100000"/>
              </a:lnSpc>
              <a:spcBef>
                <a:spcPts val="600"/>
              </a:spcBef>
            </a:pPr>
            <a:r>
              <a:rPr lang="en-GB" sz="1800" dirty="0">
                <a:solidFill>
                  <a:schemeClr val="tx2">
                    <a:lumMod val="50000"/>
                  </a:schemeClr>
                </a:solidFill>
              </a:rPr>
              <a:t>WhatsApp group </a:t>
            </a:r>
          </a:p>
          <a:p>
            <a:pPr lvl="1">
              <a:lnSpc>
                <a:spcPct val="100000"/>
              </a:lnSpc>
              <a:spcBef>
                <a:spcPts val="600"/>
              </a:spcBef>
            </a:pPr>
            <a:r>
              <a:rPr lang="en-GB" sz="1800" dirty="0">
                <a:solidFill>
                  <a:schemeClr val="tx2">
                    <a:lumMod val="50000"/>
                  </a:schemeClr>
                </a:solidFill>
              </a:rPr>
              <a:t>121’s (face to face or online)</a:t>
            </a:r>
          </a:p>
          <a:p>
            <a:pPr>
              <a:lnSpc>
                <a:spcPct val="100000"/>
              </a:lnSpc>
              <a:spcBef>
                <a:spcPts val="600"/>
              </a:spcBef>
              <a:buFont typeface="Courier New" panose="02070309020205020404" pitchFamily="49" charset="0"/>
              <a:buChar char="o"/>
            </a:pPr>
            <a:endParaRPr lang="en-GB" sz="1800" dirty="0">
              <a:solidFill>
                <a:schemeClr val="tx2">
                  <a:lumMod val="50000"/>
                </a:schemeClr>
              </a:solidFill>
            </a:endParaRPr>
          </a:p>
          <a:p>
            <a:pPr>
              <a:lnSpc>
                <a:spcPct val="100000"/>
              </a:lnSpc>
              <a:spcBef>
                <a:spcPts val="600"/>
              </a:spcBef>
            </a:pPr>
            <a:r>
              <a:rPr lang="en-GB" sz="1800" b="1" dirty="0">
                <a:solidFill>
                  <a:schemeClr val="tx2">
                    <a:lumMod val="50000"/>
                  </a:schemeClr>
                </a:solidFill>
              </a:rPr>
              <a:t>Additional training</a:t>
            </a:r>
          </a:p>
          <a:p>
            <a:pPr>
              <a:lnSpc>
                <a:spcPct val="100000"/>
              </a:lnSpc>
              <a:spcBef>
                <a:spcPts val="600"/>
              </a:spcBef>
            </a:pPr>
            <a:endParaRPr lang="en-GB" sz="1800" dirty="0">
              <a:solidFill>
                <a:schemeClr val="tx2">
                  <a:lumMod val="50000"/>
                </a:schemeClr>
              </a:solidFill>
            </a:endParaRPr>
          </a:p>
          <a:p>
            <a:pPr>
              <a:lnSpc>
                <a:spcPct val="100000"/>
              </a:lnSpc>
              <a:spcBef>
                <a:spcPts val="600"/>
              </a:spcBef>
            </a:pPr>
            <a:r>
              <a:rPr lang="en-GB" sz="1800" b="1" dirty="0">
                <a:solidFill>
                  <a:schemeClr val="tx2">
                    <a:lumMod val="50000"/>
                  </a:schemeClr>
                </a:solidFill>
              </a:rPr>
              <a:t>Feedback and co-development:</a:t>
            </a:r>
          </a:p>
          <a:p>
            <a:pPr lvl="1">
              <a:lnSpc>
                <a:spcPct val="100000"/>
              </a:lnSpc>
              <a:spcBef>
                <a:spcPts val="600"/>
              </a:spcBef>
            </a:pPr>
            <a:r>
              <a:rPr lang="en-GB" sz="1800" dirty="0">
                <a:solidFill>
                  <a:schemeClr val="tx2">
                    <a:lumMod val="50000"/>
                  </a:schemeClr>
                </a:solidFill>
              </a:rPr>
              <a:t>Cervical Screening Survey</a:t>
            </a:r>
          </a:p>
          <a:p>
            <a:pPr lvl="1">
              <a:lnSpc>
                <a:spcPct val="100000"/>
              </a:lnSpc>
              <a:spcBef>
                <a:spcPts val="600"/>
              </a:spcBef>
            </a:pPr>
            <a:r>
              <a:rPr lang="en-GB" sz="1800" dirty="0">
                <a:solidFill>
                  <a:schemeClr val="tx2">
                    <a:lumMod val="50000"/>
                  </a:schemeClr>
                </a:solidFill>
              </a:rPr>
              <a:t>Podcast with Dr Hilary Jones</a:t>
            </a:r>
          </a:p>
          <a:p>
            <a:pPr lvl="1">
              <a:lnSpc>
                <a:spcPct val="100000"/>
              </a:lnSpc>
              <a:spcBef>
                <a:spcPts val="600"/>
              </a:spcBef>
            </a:pPr>
            <a:r>
              <a:rPr lang="en-GB" sz="1800" dirty="0">
                <a:solidFill>
                  <a:schemeClr val="tx2">
                    <a:lumMod val="50000"/>
                  </a:schemeClr>
                </a:solidFill>
              </a:rPr>
              <a:t>Multi-lingual videos (next slide)</a:t>
            </a:r>
          </a:p>
          <a:p>
            <a:pPr marL="0" indent="0">
              <a:lnSpc>
                <a:spcPct val="100000"/>
              </a:lnSpc>
              <a:spcBef>
                <a:spcPts val="600"/>
              </a:spcBef>
              <a:buFont typeface="Arial" panose="020B0604020202020204" pitchFamily="34" charset="0"/>
              <a:buNone/>
            </a:pPr>
            <a:endParaRPr lang="en-GB" sz="1800" dirty="0">
              <a:solidFill>
                <a:schemeClr val="tx2">
                  <a:lumMod val="50000"/>
                </a:schemeClr>
              </a:solidFill>
            </a:endParaRPr>
          </a:p>
          <a:p>
            <a:pPr marL="0" indent="0">
              <a:lnSpc>
                <a:spcPct val="100000"/>
              </a:lnSpc>
              <a:spcBef>
                <a:spcPts val="600"/>
              </a:spcBef>
              <a:buFont typeface="Arial" panose="020B0604020202020204" pitchFamily="34" charset="0"/>
              <a:buNone/>
            </a:pPr>
            <a:endParaRPr lang="en-GB" sz="1800" dirty="0">
              <a:solidFill>
                <a:schemeClr val="tx2">
                  <a:lumMod val="50000"/>
                </a:schemeClr>
              </a:solidFill>
            </a:endParaRPr>
          </a:p>
          <a:p>
            <a:pPr marL="0" indent="0">
              <a:lnSpc>
                <a:spcPct val="100000"/>
              </a:lnSpc>
              <a:spcBef>
                <a:spcPts val="600"/>
              </a:spcBef>
              <a:buFont typeface="Arial" panose="020B0604020202020204" pitchFamily="34" charset="0"/>
              <a:buNone/>
            </a:pPr>
            <a:endParaRPr lang="en-GB" sz="1800" dirty="0">
              <a:solidFill>
                <a:schemeClr val="tx2">
                  <a:lumMod val="50000"/>
                </a:schemeClr>
              </a:solidFill>
            </a:endParaRPr>
          </a:p>
          <a:p>
            <a:pPr>
              <a:lnSpc>
                <a:spcPct val="100000"/>
              </a:lnSpc>
              <a:spcBef>
                <a:spcPts val="600"/>
              </a:spcBef>
              <a:buFontTx/>
              <a:buChar char="-"/>
            </a:pPr>
            <a:endParaRPr lang="en-GB" sz="1800" dirty="0">
              <a:solidFill>
                <a:schemeClr val="tx2">
                  <a:lumMod val="50000"/>
                </a:schemeClr>
              </a:solidFill>
            </a:endParaRPr>
          </a:p>
          <a:p>
            <a:endParaRPr lang="en-GB" sz="1800" dirty="0">
              <a:solidFill>
                <a:schemeClr val="tx2">
                  <a:lumMod val="50000"/>
                </a:schemeClr>
              </a:solidFill>
            </a:endParaRPr>
          </a:p>
        </p:txBody>
      </p:sp>
      <p:pic>
        <p:nvPicPr>
          <p:cNvPr id="6" name="Picture 5">
            <a:extLst>
              <a:ext uri="{FF2B5EF4-FFF2-40B4-BE49-F238E27FC236}">
                <a16:creationId xmlns:a16="http://schemas.microsoft.com/office/drawing/2014/main" id="{E8590759-F472-73E8-8681-B1CA386E0C81}"/>
              </a:ext>
            </a:extLst>
          </p:cNvPr>
          <p:cNvPicPr>
            <a:picLocks noChangeAspect="1"/>
          </p:cNvPicPr>
          <p:nvPr/>
        </p:nvPicPr>
        <p:blipFill>
          <a:blip r:embed="rId3"/>
          <a:stretch>
            <a:fillRect/>
          </a:stretch>
        </p:blipFill>
        <p:spPr>
          <a:xfrm>
            <a:off x="7873484" y="1152940"/>
            <a:ext cx="4318516" cy="5726032"/>
          </a:xfrm>
          <a:prstGeom prst="rect">
            <a:avLst/>
          </a:prstGeom>
        </p:spPr>
      </p:pic>
      <p:pic>
        <p:nvPicPr>
          <p:cNvPr id="8" name="Picture 7" descr="A couple of women holding up a sign&#10;&#10;Description automatically generated">
            <a:extLst>
              <a:ext uri="{FF2B5EF4-FFF2-40B4-BE49-F238E27FC236}">
                <a16:creationId xmlns:a16="http://schemas.microsoft.com/office/drawing/2014/main" id="{9DA2465F-45D1-E67F-EB5C-7749F5C2E042}"/>
              </a:ext>
            </a:extLst>
          </p:cNvPr>
          <p:cNvPicPr>
            <a:picLocks noChangeAspect="1"/>
          </p:cNvPicPr>
          <p:nvPr/>
        </p:nvPicPr>
        <p:blipFill rotWithShape="1">
          <a:blip r:embed="rId4"/>
          <a:srcRect t="10620"/>
          <a:stretch/>
        </p:blipFill>
        <p:spPr>
          <a:xfrm>
            <a:off x="5600390" y="3977900"/>
            <a:ext cx="2205144" cy="2913949"/>
          </a:xfrm>
          <a:prstGeom prst="rect">
            <a:avLst/>
          </a:prstGeom>
        </p:spPr>
      </p:pic>
      <p:pic>
        <p:nvPicPr>
          <p:cNvPr id="14" name="Picture 13" descr="A group of women sitting on a couch&#10;&#10;Description automatically generated">
            <a:extLst>
              <a:ext uri="{FF2B5EF4-FFF2-40B4-BE49-F238E27FC236}">
                <a16:creationId xmlns:a16="http://schemas.microsoft.com/office/drawing/2014/main" id="{01388115-2E2F-E304-43CE-88FCE602F570}"/>
              </a:ext>
            </a:extLst>
          </p:cNvPr>
          <p:cNvPicPr>
            <a:picLocks noChangeAspect="1"/>
          </p:cNvPicPr>
          <p:nvPr/>
        </p:nvPicPr>
        <p:blipFill>
          <a:blip r:embed="rId5"/>
          <a:stretch>
            <a:fillRect/>
          </a:stretch>
        </p:blipFill>
        <p:spPr>
          <a:xfrm>
            <a:off x="5582247" y="1152940"/>
            <a:ext cx="2252498" cy="2778121"/>
          </a:xfrm>
          <a:prstGeom prst="rect">
            <a:avLst/>
          </a:prstGeom>
        </p:spPr>
      </p:pic>
    </p:spTree>
    <p:extLst>
      <p:ext uri="{BB962C8B-B14F-4D97-AF65-F5344CB8AC3E}">
        <p14:creationId xmlns:p14="http://schemas.microsoft.com/office/powerpoint/2010/main" val="2663831556"/>
      </p:ext>
    </p:extLst>
  </p:cSld>
  <p:clrMapOvr>
    <a:masterClrMapping/>
  </p:clrMapOvr>
</p:sld>
</file>

<file path=ppt/theme/theme1.xml><?xml version="1.0" encoding="utf-8"?>
<a:theme xmlns:a="http://schemas.openxmlformats.org/drawingml/2006/main" name="NHS_ICS">
  <a:themeElements>
    <a:clrScheme name="NHS Colours">
      <a:dk1>
        <a:srgbClr val="0072BB"/>
      </a:dk1>
      <a:lt1>
        <a:srgbClr val="FFFFFF"/>
      </a:lt1>
      <a:dk2>
        <a:srgbClr val="1D3667"/>
      </a:dk2>
      <a:lt2>
        <a:srgbClr val="E7E6E6"/>
      </a:lt2>
      <a:accent1>
        <a:srgbClr val="C22F43"/>
      </a:accent1>
      <a:accent2>
        <a:srgbClr val="006F42"/>
      </a:accent2>
      <a:accent3>
        <a:srgbClr val="F38C45"/>
      </a:accent3>
      <a:accent4>
        <a:srgbClr val="F3706D"/>
      </a:accent4>
      <a:accent5>
        <a:srgbClr val="498ECC"/>
      </a:accent5>
      <a:accent6>
        <a:srgbClr val="42BA7C"/>
      </a:accent6>
      <a:hlink>
        <a:srgbClr val="FEC235"/>
      </a:hlink>
      <a:folHlink>
        <a:srgbClr val="F5847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11-29 - STW Cancer Champions Workshop v2 Final (for sharing)" id="{8A7492AA-0FB8-4D00-BCE3-0A7B172F6E27}" vid="{FF0886E5-4BC7-4506-88FE-3301835A76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360531c-82ad-4210-98ca-390a7fa56e54">
      <Terms xmlns="http://schemas.microsoft.com/office/infopath/2007/PartnerControls"/>
    </lcf76f155ced4ddcb4097134ff3c332f>
    <TaxCatchAll xmlns="f3ab7ab8-b0e8-4794-b5df-7fa6208c2143" xsi:nil="true"/>
    <SharedWithUsers xmlns="f3ab7ab8-b0e8-4794-b5df-7fa6208c2143">
      <UserInfo>
        <DisplayName>JONES, Tracey (NHS SHROPSHIRE, TELFORD AND WREKIN ICB - M2L0M)</DisplayName>
        <AccountId>11</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203F4BA1901344908B8F1687C33576" ma:contentTypeVersion="16" ma:contentTypeDescription="Create a new document." ma:contentTypeScope="" ma:versionID="f7e6e1cbb39ddcac05468cc0524c8405">
  <xsd:schema xmlns:xsd="http://www.w3.org/2001/XMLSchema" xmlns:xs="http://www.w3.org/2001/XMLSchema" xmlns:p="http://schemas.microsoft.com/office/2006/metadata/properties" xmlns:ns1="http://schemas.microsoft.com/sharepoint/v3" xmlns:ns2="d360531c-82ad-4210-98ca-390a7fa56e54" xmlns:ns3="f3ab7ab8-b0e8-4794-b5df-7fa6208c2143" targetNamespace="http://schemas.microsoft.com/office/2006/metadata/properties" ma:root="true" ma:fieldsID="253f7872a3f897ed137043787b5304b3" ns1:_="" ns2:_="" ns3:_="">
    <xsd:import namespace="http://schemas.microsoft.com/sharepoint/v3"/>
    <xsd:import namespace="d360531c-82ad-4210-98ca-390a7fa56e54"/>
    <xsd:import namespace="f3ab7ab8-b0e8-4794-b5df-7fa6208c2143"/>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60531c-82ad-4210-98ca-390a7fa56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ab7ab8-b0e8-4794-b5df-7fa6208c214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27fcd85-79a8-4336-9c74-50dfee80bf99}" ma:internalName="TaxCatchAll" ma:showField="CatchAllData" ma:web="f3ab7ab8-b0e8-4794-b5df-7fa6208c214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C76291-0DB8-4AD7-9CE2-CC666C2E239D}">
  <ds:schemaRefs>
    <ds:schemaRef ds:uri="http://schemas.microsoft.com/sharepoint/v3/contenttype/forms"/>
  </ds:schemaRefs>
</ds:datastoreItem>
</file>

<file path=customXml/itemProps2.xml><?xml version="1.0" encoding="utf-8"?>
<ds:datastoreItem xmlns:ds="http://schemas.openxmlformats.org/officeDocument/2006/customXml" ds:itemID="{83C5AF6E-9160-4940-904A-310196E96680}">
  <ds:schemaRefs>
    <ds:schemaRef ds:uri="http://purl.org/dc/terms/"/>
    <ds:schemaRef ds:uri="f3ab7ab8-b0e8-4794-b5df-7fa6208c2143"/>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schemas.openxmlformats.org/package/2006/metadata/core-properties"/>
    <ds:schemaRef ds:uri="d360531c-82ad-4210-98ca-390a7fa56e54"/>
    <ds:schemaRef ds:uri="http://www.w3.org/XML/1998/namespace"/>
  </ds:schemaRefs>
</ds:datastoreItem>
</file>

<file path=customXml/itemProps3.xml><?xml version="1.0" encoding="utf-8"?>
<ds:datastoreItem xmlns:ds="http://schemas.openxmlformats.org/officeDocument/2006/customXml" ds:itemID="{2F8223C0-56E4-4FF5-8436-47FC6F1C51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360531c-82ad-4210-98ca-390a7fa56e54"/>
    <ds:schemaRef ds:uri="f3ab7ab8-b0e8-4794-b5df-7fa6208c21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Overview of Cancer Champions (002)</Template>
  <TotalTime>0</TotalTime>
  <Words>1982</Words>
  <Application>Microsoft Office PowerPoint</Application>
  <PresentationFormat>Widescreen</PresentationFormat>
  <Paragraphs>255</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Cera Pro Macmillan</vt:lpstr>
      <vt:lpstr>Cera Pro Macmillan Black</vt:lpstr>
      <vt:lpstr>Cera Pro Macmillan Light</vt:lpstr>
      <vt:lpstr>Courier New</vt:lpstr>
      <vt:lpstr>Franklin Gothic Book</vt:lpstr>
      <vt:lpstr>Franklin Gothic Demi</vt:lpstr>
      <vt:lpstr>Franklin Gothic Heavy</vt:lpstr>
      <vt:lpstr>NHS_ICS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Ward</dc:creator>
  <cp:lastModifiedBy>Emily Ward</cp:lastModifiedBy>
  <cp:revision>1</cp:revision>
  <dcterms:created xsi:type="dcterms:W3CDTF">2025-08-22T14:16:23Z</dcterms:created>
  <dcterms:modified xsi:type="dcterms:W3CDTF">2025-08-22T14:16:41Z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0x01010018203F4BA1901344908B8F1687C33576</vt:lpwstr>
  </property>
  <property fmtid="{D5CDD505-2E9C-101B-9397-08002B2CF9AE}" pid="3" name="xd_ProgID">
    <vt:lpwstr/>
  </property>
  <property fmtid="{D5CDD505-2E9C-101B-9397-08002B2CF9AE}" pid="4" name="TemplateUrl">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SharedWithUsers">
    <vt:lpwstr>11;#JONES, Tracey (NHS SHROPSHIRE, TELFORD AND WREKIN ICB - M2L0M)</vt:lpwstr>
  </property>
  <property fmtid="{D5CDD505-2E9C-101B-9397-08002B2CF9AE}" pid="10" name="MediaServiceImageTags">
    <vt:lpwstr/>
  </property>
</Properties>
</file>