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8" r:id="rId3"/>
    <p:sldMasterId id="2147483700" r:id="rId4"/>
  </p:sldMasterIdLst>
  <p:notesMasterIdLst>
    <p:notesMasterId r:id="rId19"/>
  </p:notesMasterIdLst>
  <p:sldIdLst>
    <p:sldId id="256" r:id="rId5"/>
    <p:sldId id="2142533284" r:id="rId6"/>
    <p:sldId id="2142533288" r:id="rId7"/>
    <p:sldId id="257" r:id="rId8"/>
    <p:sldId id="2142533290" r:id="rId9"/>
    <p:sldId id="2142533226" r:id="rId10"/>
    <p:sldId id="264" r:id="rId11"/>
    <p:sldId id="258" r:id="rId12"/>
    <p:sldId id="2142533285" r:id="rId13"/>
    <p:sldId id="2142533286" r:id="rId14"/>
    <p:sldId id="263" r:id="rId15"/>
    <p:sldId id="2142533282" r:id="rId16"/>
    <p:sldId id="2142533283" r:id="rId17"/>
    <p:sldId id="2142533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86395"/>
  </p:normalViewPr>
  <p:slideViewPr>
    <p:cSldViewPr snapToGrid="0" snapToObjects="1">
      <p:cViewPr varScale="1">
        <p:scale>
          <a:sx n="111" d="100"/>
          <a:sy n="111" d="100"/>
        </p:scale>
        <p:origin x="5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F5AD81-34EA-4E68-AD67-A856FC93E6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E4E4BE3C-12F1-48E4-9296-927DB05178A0}">
      <dgm:prSet custT="1"/>
      <dgm:spPr/>
      <dgm:t>
        <a:bodyPr/>
        <a:lstStyle/>
        <a:p>
          <a:r>
            <a:rPr lang="en-GB" sz="4400" b="1"/>
            <a:t>1. Hospital to community</a:t>
          </a:r>
          <a:endParaRPr lang="en-GB" sz="4400"/>
        </a:p>
      </dgm:t>
    </dgm:pt>
    <dgm:pt modelId="{C2457DB1-5246-4BEB-A085-B751A948C97C}" type="parTrans" cxnId="{9AA5F855-2A63-4515-A72E-5F1D858AE879}">
      <dgm:prSet/>
      <dgm:spPr/>
      <dgm:t>
        <a:bodyPr/>
        <a:lstStyle/>
        <a:p>
          <a:endParaRPr lang="en-GB" sz="1200"/>
        </a:p>
      </dgm:t>
    </dgm:pt>
    <dgm:pt modelId="{821BFDAB-79CD-4A53-A08E-3A9A65531519}" type="sibTrans" cxnId="{9AA5F855-2A63-4515-A72E-5F1D858AE879}">
      <dgm:prSet/>
      <dgm:spPr/>
      <dgm:t>
        <a:bodyPr/>
        <a:lstStyle/>
        <a:p>
          <a:endParaRPr lang="en-GB" sz="1200"/>
        </a:p>
      </dgm:t>
    </dgm:pt>
    <dgm:pt modelId="{B147DDBD-7B9A-4C2B-8BC6-6568F3BC99C7}">
      <dgm:prSet custT="1"/>
      <dgm:spPr/>
      <dgm:t>
        <a:bodyPr/>
        <a:lstStyle/>
        <a:p>
          <a:r>
            <a:rPr lang="en-GB" sz="4400" b="1"/>
            <a:t>2. Analogue to digital</a:t>
          </a:r>
          <a:endParaRPr lang="en-GB" sz="4400"/>
        </a:p>
      </dgm:t>
    </dgm:pt>
    <dgm:pt modelId="{177AEC53-B633-4524-8FE1-3B387E080FBD}" type="parTrans" cxnId="{C985B37C-0DE2-4B61-B655-EF3D4BEBECC9}">
      <dgm:prSet/>
      <dgm:spPr/>
      <dgm:t>
        <a:bodyPr/>
        <a:lstStyle/>
        <a:p>
          <a:endParaRPr lang="en-GB" sz="1200"/>
        </a:p>
      </dgm:t>
    </dgm:pt>
    <dgm:pt modelId="{AD3C589B-4552-420F-BF79-2BB0B9796934}" type="sibTrans" cxnId="{C985B37C-0DE2-4B61-B655-EF3D4BEBECC9}">
      <dgm:prSet/>
      <dgm:spPr/>
      <dgm:t>
        <a:bodyPr/>
        <a:lstStyle/>
        <a:p>
          <a:endParaRPr lang="en-GB" sz="1200"/>
        </a:p>
      </dgm:t>
    </dgm:pt>
    <dgm:pt modelId="{C14425A8-A7FC-4116-AA08-CE1A747DDE60}">
      <dgm:prSet custT="1"/>
      <dgm:spPr/>
      <dgm:t>
        <a:bodyPr/>
        <a:lstStyle/>
        <a:p>
          <a:r>
            <a:rPr lang="en-GB" sz="4400" b="1"/>
            <a:t>3. Sickness to Prevention</a:t>
          </a:r>
          <a:endParaRPr lang="en-GB" sz="4400"/>
        </a:p>
      </dgm:t>
    </dgm:pt>
    <dgm:pt modelId="{EA282077-8A7B-49C9-872C-35F6BF257293}" type="parTrans" cxnId="{DCAFBF41-AD3A-48CE-9038-BB4CDDDBF760}">
      <dgm:prSet/>
      <dgm:spPr/>
      <dgm:t>
        <a:bodyPr/>
        <a:lstStyle/>
        <a:p>
          <a:endParaRPr lang="en-GB" sz="1200"/>
        </a:p>
      </dgm:t>
    </dgm:pt>
    <dgm:pt modelId="{8ECA4DA3-BF4D-470D-BB36-2AA7E6962CFE}" type="sibTrans" cxnId="{DCAFBF41-AD3A-48CE-9038-BB4CDDDBF760}">
      <dgm:prSet/>
      <dgm:spPr/>
      <dgm:t>
        <a:bodyPr/>
        <a:lstStyle/>
        <a:p>
          <a:endParaRPr lang="en-GB" sz="1200"/>
        </a:p>
      </dgm:t>
    </dgm:pt>
    <dgm:pt modelId="{55C7765C-3FF7-4EF8-884A-CD72C6CE53E8}" type="pres">
      <dgm:prSet presAssocID="{92F5AD81-34EA-4E68-AD67-A856FC93E67B}" presName="linear" presStyleCnt="0">
        <dgm:presLayoutVars>
          <dgm:animLvl val="lvl"/>
          <dgm:resizeHandles val="exact"/>
        </dgm:presLayoutVars>
      </dgm:prSet>
      <dgm:spPr/>
    </dgm:pt>
    <dgm:pt modelId="{0489CBC0-26AF-4E8B-A8EC-76FC3E712285}" type="pres">
      <dgm:prSet presAssocID="{E4E4BE3C-12F1-48E4-9296-927DB05178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9D23ABD-4CF0-48F4-B93B-3951AF80367A}" type="pres">
      <dgm:prSet presAssocID="{821BFDAB-79CD-4A53-A08E-3A9A65531519}" presName="spacer" presStyleCnt="0"/>
      <dgm:spPr/>
    </dgm:pt>
    <dgm:pt modelId="{1A1E168C-3D5A-41AA-89AD-8F1B195A8128}" type="pres">
      <dgm:prSet presAssocID="{B147DDBD-7B9A-4C2B-8BC6-6568F3BC99C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119E89-51F6-4783-A18F-F39B345DD87C}" type="pres">
      <dgm:prSet presAssocID="{AD3C589B-4552-420F-BF79-2BB0B9796934}" presName="spacer" presStyleCnt="0"/>
      <dgm:spPr/>
    </dgm:pt>
    <dgm:pt modelId="{1382D915-6101-42C3-8C34-73B72F2B500F}" type="pres">
      <dgm:prSet presAssocID="{C14425A8-A7FC-4116-AA08-CE1A747DDE6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CAFBF41-AD3A-48CE-9038-BB4CDDDBF760}" srcId="{92F5AD81-34EA-4E68-AD67-A856FC93E67B}" destId="{C14425A8-A7FC-4116-AA08-CE1A747DDE60}" srcOrd="2" destOrd="0" parTransId="{EA282077-8A7B-49C9-872C-35F6BF257293}" sibTransId="{8ECA4DA3-BF4D-470D-BB36-2AA7E6962CFE}"/>
    <dgm:cxn modelId="{3DBD1246-334F-43B4-9C98-95CA78C3F29D}" type="presOf" srcId="{92F5AD81-34EA-4E68-AD67-A856FC93E67B}" destId="{55C7765C-3FF7-4EF8-884A-CD72C6CE53E8}" srcOrd="0" destOrd="0" presId="urn:microsoft.com/office/officeart/2005/8/layout/vList2"/>
    <dgm:cxn modelId="{9AA5F855-2A63-4515-A72E-5F1D858AE879}" srcId="{92F5AD81-34EA-4E68-AD67-A856FC93E67B}" destId="{E4E4BE3C-12F1-48E4-9296-927DB05178A0}" srcOrd="0" destOrd="0" parTransId="{C2457DB1-5246-4BEB-A085-B751A948C97C}" sibTransId="{821BFDAB-79CD-4A53-A08E-3A9A65531519}"/>
    <dgm:cxn modelId="{EF7DB557-2F10-44C7-A4D9-55B0A03B3A11}" type="presOf" srcId="{E4E4BE3C-12F1-48E4-9296-927DB05178A0}" destId="{0489CBC0-26AF-4E8B-A8EC-76FC3E712285}" srcOrd="0" destOrd="0" presId="urn:microsoft.com/office/officeart/2005/8/layout/vList2"/>
    <dgm:cxn modelId="{C985B37C-0DE2-4B61-B655-EF3D4BEBECC9}" srcId="{92F5AD81-34EA-4E68-AD67-A856FC93E67B}" destId="{B147DDBD-7B9A-4C2B-8BC6-6568F3BC99C7}" srcOrd="1" destOrd="0" parTransId="{177AEC53-B633-4524-8FE1-3B387E080FBD}" sibTransId="{AD3C589B-4552-420F-BF79-2BB0B9796934}"/>
    <dgm:cxn modelId="{BF35F6DF-49F9-4029-B574-A0FE13C1905F}" type="presOf" srcId="{C14425A8-A7FC-4116-AA08-CE1A747DDE60}" destId="{1382D915-6101-42C3-8C34-73B72F2B500F}" srcOrd="0" destOrd="0" presId="urn:microsoft.com/office/officeart/2005/8/layout/vList2"/>
    <dgm:cxn modelId="{04891FE4-F891-4CB8-9FF2-A1F5C0F7CF06}" type="presOf" srcId="{B147DDBD-7B9A-4C2B-8BC6-6568F3BC99C7}" destId="{1A1E168C-3D5A-41AA-89AD-8F1B195A8128}" srcOrd="0" destOrd="0" presId="urn:microsoft.com/office/officeart/2005/8/layout/vList2"/>
    <dgm:cxn modelId="{7C2FD8C5-0356-4603-A26C-940F062050F0}" type="presParOf" srcId="{55C7765C-3FF7-4EF8-884A-CD72C6CE53E8}" destId="{0489CBC0-26AF-4E8B-A8EC-76FC3E712285}" srcOrd="0" destOrd="0" presId="urn:microsoft.com/office/officeart/2005/8/layout/vList2"/>
    <dgm:cxn modelId="{D36864DD-6C25-455A-B4B1-512D94894F89}" type="presParOf" srcId="{55C7765C-3FF7-4EF8-884A-CD72C6CE53E8}" destId="{99D23ABD-4CF0-48F4-B93B-3951AF80367A}" srcOrd="1" destOrd="0" presId="urn:microsoft.com/office/officeart/2005/8/layout/vList2"/>
    <dgm:cxn modelId="{EC4EBD4A-51D6-4A22-AF13-651482B5C19B}" type="presParOf" srcId="{55C7765C-3FF7-4EF8-884A-CD72C6CE53E8}" destId="{1A1E168C-3D5A-41AA-89AD-8F1B195A8128}" srcOrd="2" destOrd="0" presId="urn:microsoft.com/office/officeart/2005/8/layout/vList2"/>
    <dgm:cxn modelId="{87372B0A-3008-4872-B723-B84B2CEFF032}" type="presParOf" srcId="{55C7765C-3FF7-4EF8-884A-CD72C6CE53E8}" destId="{BD119E89-51F6-4783-A18F-F39B345DD87C}" srcOrd="3" destOrd="0" presId="urn:microsoft.com/office/officeart/2005/8/layout/vList2"/>
    <dgm:cxn modelId="{9B2B1150-00FC-4186-AC6E-A4808D04DD99}" type="presParOf" srcId="{55C7765C-3FF7-4EF8-884A-CD72C6CE53E8}" destId="{1382D915-6101-42C3-8C34-73B72F2B500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9CBC0-26AF-4E8B-A8EC-76FC3E712285}">
      <dsp:nvSpPr>
        <dsp:cNvPr id="0" name=""/>
        <dsp:cNvSpPr/>
      </dsp:nvSpPr>
      <dsp:spPr>
        <a:xfrm>
          <a:off x="0" y="298027"/>
          <a:ext cx="74103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/>
            <a:t>1. Hospital to community</a:t>
          </a:r>
          <a:endParaRPr lang="en-GB" sz="4400" kern="1200"/>
        </a:p>
      </dsp:txBody>
      <dsp:txXfrm>
        <a:off x="59399" y="357426"/>
        <a:ext cx="7291502" cy="1098002"/>
      </dsp:txXfrm>
    </dsp:sp>
    <dsp:sp modelId="{1A1E168C-3D5A-41AA-89AD-8F1B195A8128}">
      <dsp:nvSpPr>
        <dsp:cNvPr id="0" name=""/>
        <dsp:cNvSpPr/>
      </dsp:nvSpPr>
      <dsp:spPr>
        <a:xfrm>
          <a:off x="0" y="1702027"/>
          <a:ext cx="74103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/>
            <a:t>2. Analogue to digital</a:t>
          </a:r>
          <a:endParaRPr lang="en-GB" sz="4400" kern="1200"/>
        </a:p>
      </dsp:txBody>
      <dsp:txXfrm>
        <a:off x="59399" y="1761426"/>
        <a:ext cx="7291502" cy="1098002"/>
      </dsp:txXfrm>
    </dsp:sp>
    <dsp:sp modelId="{1382D915-6101-42C3-8C34-73B72F2B500F}">
      <dsp:nvSpPr>
        <dsp:cNvPr id="0" name=""/>
        <dsp:cNvSpPr/>
      </dsp:nvSpPr>
      <dsp:spPr>
        <a:xfrm>
          <a:off x="0" y="3106027"/>
          <a:ext cx="74103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/>
            <a:t>3. Sickness to Prevention</a:t>
          </a:r>
          <a:endParaRPr lang="en-GB" sz="4400" kern="1200"/>
        </a:p>
      </dsp:txBody>
      <dsp:txXfrm>
        <a:off x="59399" y="3165426"/>
        <a:ext cx="72915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4FEC0-5B3F-E14C-AFCC-1699D9752B08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20C8F-5549-684E-B72F-221F75A9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6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20C8F-5549-684E-B72F-221F75A955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53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A8DA1-2620-478B-B6C5-B3CC2C157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E89551-58D7-1C08-C2DB-82DC7F29C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9ADA47-D15F-4A08-6227-66327B96F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94B2D-8736-0817-13E0-80E46AD596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20C8F-5549-684E-B72F-221F75A955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81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743CE-BCE5-DDCD-6D1D-200C7ABF4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88B02B-D836-0E80-2CCE-CDC2D48C88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A2FA6-7EFD-7BDF-B928-6CF38100FF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B7C1C-6803-1ECD-671F-CDA32AD179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20C8F-5549-684E-B72F-221F75A955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04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67127-D362-903F-1DE8-201283466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5DA1DC-BA59-12CB-57A5-B0849FFE6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2DE041-2526-4A24-E0CA-6574C4ABC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3097B-664D-B8D7-0C88-800E72511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20C8F-5549-684E-B72F-221F75A955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4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166A7-B4C6-FA12-08D8-FD2099D72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30098B-4816-1E84-31F1-06BBA42745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8AFCCD-4A8A-8EB3-60C6-DDA8E701EB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2E6A3-9BD2-6137-8736-836A48B15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20C8F-5549-684E-B72F-221F75A955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20C8F-5549-684E-B72F-221F75A955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21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91212-A29B-161F-E17D-22D769911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55DA80-0884-5A32-6D25-D47DDA232B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3A92ED-AB23-E6F3-9680-A921560C1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10061-B5EB-8BB4-BAE2-A87917E8A7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20C8F-5549-684E-B72F-221F75A955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176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Angela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20C8F-5549-684E-B72F-221F75A955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378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20C8F-5549-684E-B72F-221F75A955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59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20C8F-5549-684E-B72F-221F75A955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59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B0DA6-3815-25F5-376B-7429EBEFF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38CD80-F3DE-88A2-549C-F96A9A6F0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E2E44C-8A8E-F48D-E1D0-27EB25A41A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BAA64-4180-DE59-8325-96EE22D114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20C8F-5549-684E-B72F-221F75A955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155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20C8F-5549-684E-B72F-221F75A955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2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E54B-B689-04DC-76B3-6D24EB0C8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996" y="426348"/>
            <a:ext cx="7852031" cy="1308154"/>
          </a:xfrm>
        </p:spPr>
        <p:txBody>
          <a:bodyPr lIns="0"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B64AC-A8DE-A172-C3AE-FCB10B107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996" y="1868054"/>
            <a:ext cx="7852031" cy="365125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9EDC8-5697-56F5-9C4D-317D9986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996" y="6275387"/>
            <a:ext cx="2130853" cy="365125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fld id="{E6E93C58-DFA1-AD4C-9921-7A3FAF10BD4E}" type="datetime1">
              <a:rPr lang="en-GB" smtClean="0"/>
              <a:t>14/08/2025</a:t>
            </a:fld>
            <a:endParaRPr lang="en-US"/>
          </a:p>
        </p:txBody>
      </p:sp>
      <p:pic>
        <p:nvPicPr>
          <p:cNvPr id="8" name="Picture 7" descr="NHS Lincolnshire Integrated Care Board logo">
            <a:extLst>
              <a:ext uri="{FF2B5EF4-FFF2-40B4-BE49-F238E27FC236}">
                <a16:creationId xmlns:a16="http://schemas.microsoft.com/office/drawing/2014/main" id="{C5BE7A04-4F8E-669C-6136-6FB1DC6456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16993" y="426348"/>
            <a:ext cx="2448011" cy="127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6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00DA1B-C0CD-660F-FB14-D9AC4535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AF33F-4B36-9679-45AA-C7F3818E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5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A2D1-64E5-7FF4-4C60-34A19A9E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2" y="457200"/>
            <a:ext cx="43230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4134D-17BA-B3B6-B76B-33DBF82AE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6223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395A4-E8EA-1F19-328B-546B98C89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962" y="2162432"/>
            <a:ext cx="4323063" cy="39170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ECA6E-0605-C93D-C223-835C2493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9779E-0DE0-28D3-10B9-16684CBB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1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2D013-C74C-FF04-FBC8-3B2D9A65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2" y="457200"/>
            <a:ext cx="43230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168A4E-F259-DC4D-1F52-20C21A930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0"/>
            <a:ext cx="6559849" cy="5622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82A40-9025-069E-E6EE-566BBB110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962" y="2162432"/>
            <a:ext cx="4323063" cy="39170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19811-DD33-AB3C-4C30-8A118361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7ED71-FBFB-0ACA-6263-51D6EACE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59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9EB45-0723-B24F-4A6D-C22A43B89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D6374-E1A0-95A6-B812-F01F1C16D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FF41E-6572-7E76-F5BE-D839E319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A98DC-1C2A-9E53-FA38-4F82F494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8522-ECFE-CD1D-F4D6-B19E2268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B7E5-45DE-FE4A-6CAC-7435CA782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962" y="1825625"/>
            <a:ext cx="5570838" cy="42538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D316F-EDEF-3E9C-FDF2-5FC53A63B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70837" cy="42538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0F281-2F0A-EBD3-600E-43BAC3BF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75677-4144-D8D2-893B-74EE5589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31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ighligh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8522-ECFE-CD1D-F4D6-B19E2268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B7E5-45DE-FE4A-6CAC-7435CA782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962" y="1825625"/>
            <a:ext cx="5570838" cy="42538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D316F-EDEF-3E9C-FDF2-5FC53A63B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70837" cy="4253899"/>
          </a:xfrm>
          <a:solidFill>
            <a:schemeClr val="accent3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0F281-2F0A-EBD3-600E-43BAC3BF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75677-4144-D8D2-893B-74EE5589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17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ighl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8522-ECFE-CD1D-F4D6-B19E2268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B7E5-45DE-FE4A-6CAC-7435CA782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962" y="1825625"/>
            <a:ext cx="5570838" cy="42538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D316F-EDEF-3E9C-FDF2-5FC53A63B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70837" cy="4253899"/>
          </a:xfrm>
          <a:solidFill>
            <a:schemeClr val="accent4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0F281-2F0A-EBD3-600E-43BAC3BF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75677-4144-D8D2-893B-74EE5589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98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ighligh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8522-ECFE-CD1D-F4D6-B19E2268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B7E5-45DE-FE4A-6CAC-7435CA782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962" y="1825625"/>
            <a:ext cx="5570838" cy="42538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D316F-EDEF-3E9C-FDF2-5FC53A63B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70837" cy="4253899"/>
          </a:xfrm>
          <a:solidFill>
            <a:schemeClr val="accent5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0F281-2F0A-EBD3-600E-43BAC3BF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75677-4144-D8D2-893B-74EE5589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25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ighligh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8522-ECFE-CD1D-F4D6-B19E2268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B7E5-45DE-FE4A-6CAC-7435CA782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962" y="1825625"/>
            <a:ext cx="5570838" cy="42538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D316F-EDEF-3E9C-FDF2-5FC53A63B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70837" cy="4253899"/>
          </a:xfrm>
          <a:solidFill>
            <a:schemeClr val="accent6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0F281-2F0A-EBD3-600E-43BAC3BF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75677-4144-D8D2-893B-74EE5589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76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7088-A4FB-8F4F-277E-D86B37A10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1" y="365125"/>
            <a:ext cx="1129407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3FBA6-3C06-B1AB-29F6-721F6CF9A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962" y="1681163"/>
            <a:ext cx="554861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286FF-844F-7F1A-88D4-B91F00ABA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962" y="2505075"/>
            <a:ext cx="5548613" cy="35744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AF41C-9307-3F51-716F-2A79753D2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7083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6DD668-5830-3856-1452-DB516A1B8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70836" cy="35744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759CC-FBE9-8E5C-0829-7F8150BA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024BC-8BA2-B6C8-23FC-8BC29DA2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7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9EB45-0723-B24F-4A6D-C22A43B89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D6374-E1A0-95A6-B812-F01F1C16D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FF41E-6572-7E76-F5BE-D839E319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A98DC-1C2A-9E53-FA38-4F82F494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31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C1EFE-1AAC-4557-850C-41E597FC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4D516-801E-0AC9-17C4-506F7F87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9CC62-7EA2-E973-13D0-8110AB85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19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00DA1B-C0CD-660F-FB14-D9AC4535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AF33F-4B36-9679-45AA-C7F3818E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52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A2D1-64E5-7FF4-4C60-34A19A9E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2" y="457200"/>
            <a:ext cx="43230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4134D-17BA-B3B6-B76B-33DBF82AE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6223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395A4-E8EA-1F19-328B-546B98C89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962" y="2162432"/>
            <a:ext cx="4323063" cy="39170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ECA6E-0605-C93D-C223-835C2493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9779E-0DE0-28D3-10B9-16684CBB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81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2D013-C74C-FF04-FBC8-3B2D9A65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2" y="457200"/>
            <a:ext cx="43230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168A4E-F259-DC4D-1F52-20C21A930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0"/>
            <a:ext cx="6559849" cy="5622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82A40-9025-069E-E6EE-566BBB110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962" y="2162432"/>
            <a:ext cx="4323063" cy="39170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19811-DD33-AB3C-4C30-8A118361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7ED71-FBFB-0ACA-6263-51D6EACE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9EB45-0723-B24F-4A6D-C22A43B89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D6374-E1A0-95A6-B812-F01F1C16D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FF41E-6572-7E76-F5BE-D839E319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A98DC-1C2A-9E53-FA38-4F82F494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02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8522-ECFE-CD1D-F4D6-B19E2268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B7E5-45DE-FE4A-6CAC-7435CA782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962" y="1825625"/>
            <a:ext cx="5570838" cy="4253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D316F-EDEF-3E9C-FDF2-5FC53A63B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70837" cy="42538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0F281-2F0A-EBD3-600E-43BAC3BF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75677-4144-D8D2-893B-74EE5589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61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ighligh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8522-ECFE-CD1D-F4D6-B19E2268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B7E5-45DE-FE4A-6CAC-7435CA782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962" y="1825625"/>
            <a:ext cx="5570838" cy="4253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D316F-EDEF-3E9C-FDF2-5FC53A63B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70837" cy="4253899"/>
          </a:xfrm>
          <a:solidFill>
            <a:schemeClr val="accent3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0F281-2F0A-EBD3-600E-43BAC3BF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75677-4144-D8D2-893B-74EE5589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76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ighl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8522-ECFE-CD1D-F4D6-B19E2268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B7E5-45DE-FE4A-6CAC-7435CA782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962" y="1825625"/>
            <a:ext cx="5570838" cy="4253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D316F-EDEF-3E9C-FDF2-5FC53A63B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70837" cy="4253899"/>
          </a:xfrm>
          <a:solidFill>
            <a:schemeClr val="accent4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0F281-2F0A-EBD3-600E-43BAC3BF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75677-4144-D8D2-893B-74EE5589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10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ighligh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8522-ECFE-CD1D-F4D6-B19E2268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B7E5-45DE-FE4A-6CAC-7435CA782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962" y="1825625"/>
            <a:ext cx="5570838" cy="4253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D316F-EDEF-3E9C-FDF2-5FC53A63B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70837" cy="4253899"/>
          </a:xfrm>
          <a:solidFill>
            <a:schemeClr val="accent5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0F281-2F0A-EBD3-600E-43BAC3BF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75677-4144-D8D2-893B-74EE5589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97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ighligh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8522-ECFE-CD1D-F4D6-B19E2268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B7E5-45DE-FE4A-6CAC-7435CA782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962" y="1825625"/>
            <a:ext cx="5570838" cy="4253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D316F-EDEF-3E9C-FDF2-5FC53A63B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70837" cy="4253899"/>
          </a:xfrm>
          <a:solidFill>
            <a:schemeClr val="accent6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0F281-2F0A-EBD3-600E-43BAC3BF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75677-4144-D8D2-893B-74EE5589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6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8522-ECFE-CD1D-F4D6-B19E2268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B7E5-45DE-FE4A-6CAC-7435CA782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962" y="1825625"/>
            <a:ext cx="5570838" cy="4253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D316F-EDEF-3E9C-FDF2-5FC53A63B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70837" cy="42538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0F281-2F0A-EBD3-600E-43BAC3BF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75677-4144-D8D2-893B-74EE5589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34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7088-A4FB-8F4F-277E-D86B37A10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1" y="365125"/>
            <a:ext cx="11294075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3FBA6-3C06-B1AB-29F6-721F6CF9A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962" y="1681163"/>
            <a:ext cx="554861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286FF-844F-7F1A-88D4-B91F00ABA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962" y="2505075"/>
            <a:ext cx="5548613" cy="35744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AF41C-9307-3F51-716F-2A79753D2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7083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6DD668-5830-3856-1452-DB516A1B8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70836" cy="35744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759CC-FBE9-8E5C-0829-7F8150BA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024BC-8BA2-B6C8-23FC-8BC29DA2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12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C1EFE-1AAC-4557-850C-41E597FC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4D516-801E-0AC9-17C4-506F7F87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9CC62-7EA2-E973-13D0-8110AB85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06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00DA1B-C0CD-660F-FB14-D9AC4535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AF33F-4B36-9679-45AA-C7F3818E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16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A2D1-64E5-7FF4-4C60-34A19A9E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2" y="457200"/>
            <a:ext cx="43230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4134D-17BA-B3B6-B76B-33DBF82AE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6223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395A4-E8EA-1F19-328B-546B98C89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962" y="2162432"/>
            <a:ext cx="4323063" cy="39170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ECA6E-0605-C93D-C223-835C2493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9779E-0DE0-28D3-10B9-16684CBB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48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2D013-C74C-FF04-FBC8-3B2D9A65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2" y="457200"/>
            <a:ext cx="43230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168A4E-F259-DC4D-1F52-20C21A930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0"/>
            <a:ext cx="6559849" cy="5622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82A40-9025-069E-E6EE-566BBB110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962" y="2162432"/>
            <a:ext cx="4323063" cy="39170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19811-DD33-AB3C-4C30-8A118361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7ED71-FBFB-0ACA-6263-51D6EACE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091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E54B-B689-04DC-76B3-6D24EB0C8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996" y="426348"/>
            <a:ext cx="7852031" cy="1308154"/>
          </a:xfrm>
        </p:spPr>
        <p:txBody>
          <a:bodyPr lIns="0"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B64AC-A8DE-A172-C3AE-FCB10B107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996" y="1868054"/>
            <a:ext cx="7852031" cy="365125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9EDC8-5697-56F5-9C4D-317D9986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996" y="6275387"/>
            <a:ext cx="2130853" cy="365125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fld id="{E6E93C58-DFA1-AD4C-9921-7A3FAF10BD4E}" type="datetime1">
              <a:rPr lang="en-GB" smtClean="0"/>
              <a:t>14/08/2025</a:t>
            </a:fld>
            <a:endParaRPr lang="en-US"/>
          </a:p>
        </p:txBody>
      </p:sp>
      <p:pic>
        <p:nvPicPr>
          <p:cNvPr id="8" name="Picture 7" descr="NHS Lincolnshire Integrated Care Board logo">
            <a:extLst>
              <a:ext uri="{FF2B5EF4-FFF2-40B4-BE49-F238E27FC236}">
                <a16:creationId xmlns:a16="http://schemas.microsoft.com/office/drawing/2014/main" id="{C5BE7A04-4F8E-669C-6136-6FB1DC6456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16993" y="426348"/>
            <a:ext cx="2448011" cy="127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5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ighligh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8522-ECFE-CD1D-F4D6-B19E2268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B7E5-45DE-FE4A-6CAC-7435CA782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962" y="1825625"/>
            <a:ext cx="5570838" cy="4253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D316F-EDEF-3E9C-FDF2-5FC53A63B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70837" cy="4253899"/>
          </a:xfrm>
          <a:solidFill>
            <a:schemeClr val="accent3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0F281-2F0A-EBD3-600E-43BAC3BF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75677-4144-D8D2-893B-74EE5589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8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ighl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8522-ECFE-CD1D-F4D6-B19E2268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B7E5-45DE-FE4A-6CAC-7435CA782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962" y="1825625"/>
            <a:ext cx="5570838" cy="4253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D316F-EDEF-3E9C-FDF2-5FC53A63B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70837" cy="4253899"/>
          </a:xfrm>
          <a:solidFill>
            <a:schemeClr val="accent4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0F281-2F0A-EBD3-600E-43BAC3BF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75677-4144-D8D2-893B-74EE5589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5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ighligh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8522-ECFE-CD1D-F4D6-B19E2268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B7E5-45DE-FE4A-6CAC-7435CA782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962" y="1825625"/>
            <a:ext cx="5570838" cy="4253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D316F-EDEF-3E9C-FDF2-5FC53A63B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70837" cy="4253899"/>
          </a:xfrm>
          <a:solidFill>
            <a:schemeClr val="accent5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0F281-2F0A-EBD3-600E-43BAC3BF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75677-4144-D8D2-893B-74EE5589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6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ighligh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8522-ECFE-CD1D-F4D6-B19E2268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B7E5-45DE-FE4A-6CAC-7435CA782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962" y="1825625"/>
            <a:ext cx="5570838" cy="4253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D316F-EDEF-3E9C-FDF2-5FC53A63B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70837" cy="4253899"/>
          </a:xfrm>
          <a:solidFill>
            <a:schemeClr val="accent6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0F281-2F0A-EBD3-600E-43BAC3BF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75677-4144-D8D2-893B-74EE5589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8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7088-A4FB-8F4F-277E-D86B37A10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1" y="365125"/>
            <a:ext cx="11294075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3FBA6-3C06-B1AB-29F6-721F6CF9A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962" y="1681163"/>
            <a:ext cx="554861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286FF-844F-7F1A-88D4-B91F00ABA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962" y="2505075"/>
            <a:ext cx="5548613" cy="35744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AF41C-9307-3F51-716F-2A79753D2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7083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6DD668-5830-3856-1452-DB516A1B8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70836" cy="35744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759CC-FBE9-8E5C-0829-7F8150BA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024BC-8BA2-B6C8-23FC-8BC29DA2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8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C1EFE-1AAC-4557-850C-41E597FC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4D516-801E-0AC9-17C4-506F7F87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9CC62-7EA2-E973-13D0-8110AB85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A8EA3-3F1A-E346-7F51-3B2669C5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AC9D0-1A10-4F77-7831-C8FF353F0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87B25-20FE-435C-8CAA-1F966A4BF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2A6DF-05DE-2C40-AB80-141BF9524B1D}" type="datetime1">
              <a:rPr lang="en-GB" smtClean="0"/>
              <a:t>14/08/2025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933A1-5C04-24F5-A79A-8400E75BD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NHS Lincolnshire Integrated Care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B7C17-EC9E-CFC3-F25C-023357E5A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DC2E9-F15B-EE49-B44F-2455E655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AA2299-A366-205B-9A9D-00A8E5A7DC2E}"/>
              </a:ext>
            </a:extLst>
          </p:cNvPr>
          <p:cNvSpPr/>
          <p:nvPr userDrawn="1"/>
        </p:nvSpPr>
        <p:spPr>
          <a:xfrm>
            <a:off x="0" y="6405776"/>
            <a:ext cx="12192000" cy="4522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A8EA3-3F1A-E346-7F51-3B2669C5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2" y="365125"/>
            <a:ext cx="11294076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AC9D0-1A10-4F77-7831-C8FF353F0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962" y="1825625"/>
            <a:ext cx="11294076" cy="42538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933A1-5C04-24F5-A79A-8400E75BD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8962" y="6405777"/>
            <a:ext cx="7704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NHS Lincolnshire Integrated Care Board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B7C17-EC9E-CFC3-F25C-023357E5A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41458" y="6405777"/>
            <a:ext cx="130157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3DC2E9-F15B-EE49-B44F-2455E655A5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3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72" r:id="rId3"/>
    <p:sldLayoutId id="2147483673" r:id="rId4"/>
    <p:sldLayoutId id="2147483674" r:id="rId5"/>
    <p:sldLayoutId id="2147483675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AA2299-A366-205B-9A9D-00A8E5A7DC2E}"/>
              </a:ext>
            </a:extLst>
          </p:cNvPr>
          <p:cNvSpPr/>
          <p:nvPr userDrawn="1"/>
        </p:nvSpPr>
        <p:spPr>
          <a:xfrm>
            <a:off x="0" y="6405776"/>
            <a:ext cx="12192000" cy="4522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A8EA3-3F1A-E346-7F51-3B2669C5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2" y="365125"/>
            <a:ext cx="11294076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AC9D0-1A10-4F77-7831-C8FF353F0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962" y="1825625"/>
            <a:ext cx="11294076" cy="42538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933A1-5C04-24F5-A79A-8400E75BD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8962" y="6405777"/>
            <a:ext cx="7704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NHS Lincolnshire Integrated Care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B7C17-EC9E-CFC3-F25C-023357E5A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41458" y="6405777"/>
            <a:ext cx="130157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3DC2E9-F15B-EE49-B44F-2455E655A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6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AA2299-A366-205B-9A9D-00A8E5A7DC2E}"/>
              </a:ext>
            </a:extLst>
          </p:cNvPr>
          <p:cNvSpPr/>
          <p:nvPr userDrawn="1"/>
        </p:nvSpPr>
        <p:spPr>
          <a:xfrm>
            <a:off x="0" y="6405776"/>
            <a:ext cx="12192000" cy="4522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A8EA3-3F1A-E346-7F51-3B2669C5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2" y="365125"/>
            <a:ext cx="11294076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AC9D0-1A10-4F77-7831-C8FF353F0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962" y="1825625"/>
            <a:ext cx="11294076" cy="42538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933A1-5C04-24F5-A79A-8400E75BD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8962" y="6405777"/>
            <a:ext cx="7704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NHS Lincolnshire Integrated Care Board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B7C17-EC9E-CFC3-F25C-023357E5A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41458" y="6405777"/>
            <a:ext cx="130157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3DC2E9-F15B-EE49-B44F-2455E655A5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5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gland.nhs.uk/about/equality/equality-hub/national-healthcare-inequalities-improvement-programme/core20plus5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E56B8-C4AA-841E-F1CD-45C34E96C3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Cancer Health Inequalities VCFSE Grant Collaboration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03E82-F11A-9546-9394-539C685DE3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Thursday 14th August 2025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1DFF4-D0A0-3AA6-89E9-5BB46C743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0BF7-0C15-074E-9342-961C48B1FA6C}" type="datetime1">
              <a:rPr lang="en-GB" smtClean="0"/>
              <a:t>14/08/2025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9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3AA98-6DF4-A9CF-9B79-70DBAD1A5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6789" y="-163127"/>
            <a:ext cx="6775803" cy="1325563"/>
          </a:xfrm>
        </p:spPr>
        <p:txBody>
          <a:bodyPr/>
          <a:lstStyle/>
          <a:p>
            <a:r>
              <a:rPr lang="en-GB" dirty="0"/>
              <a:t>Learning Disabilities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8A6BE-57DE-F3DD-2FFB-BFC4D8A3A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961" y="1325563"/>
            <a:ext cx="11294075" cy="475396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 2017-2022 there was 22.665 deaths in the UK of people with learning disabilities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42% of these were avoidable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Average age of death is 62.9 years in comparison with 81.8 for men and 85.5 for women in the general population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One of the top 3 causes of death is Cancer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People from ethnic minority backgrounds with a learning disability die younger than the white ethnic population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DBB98-8E93-96A8-CCA6-4E262437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3F507-461A-73B8-5A6D-C1BDFF1EC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6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B6E6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1A61E-1D17-7BFA-7EAC-65752F5B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168" y="0"/>
            <a:ext cx="6417664" cy="1325563"/>
          </a:xfrm>
        </p:spPr>
        <p:txBody>
          <a:bodyPr/>
          <a:lstStyle/>
          <a:p>
            <a:r>
              <a:rPr lang="en-US" dirty="0"/>
              <a:t>Access to Diagnostics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91D1F-83A8-440B-6D0E-2C6B42858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2" y="1483743"/>
            <a:ext cx="11294076" cy="48135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We want to ensure timely access to diagnostic tests for suspected cancer so people can receive a faster diagnosis, begin treatment sooner, and improve their chances of recovery.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Barriers faced could include;</a:t>
            </a:r>
          </a:p>
          <a:p>
            <a:r>
              <a:rPr lang="en-US" sz="2400" dirty="0"/>
              <a:t>Distance</a:t>
            </a:r>
          </a:p>
          <a:p>
            <a:r>
              <a:rPr lang="en-US" sz="2400" dirty="0"/>
              <a:t>Lack of - or cost of transport</a:t>
            </a:r>
          </a:p>
          <a:p>
            <a:r>
              <a:rPr lang="en-US" sz="2400" dirty="0"/>
              <a:t>Anxiety/Mental Health</a:t>
            </a:r>
          </a:p>
          <a:p>
            <a:r>
              <a:rPr lang="en-US" sz="2400" dirty="0"/>
              <a:t>Work commitments</a:t>
            </a:r>
          </a:p>
          <a:p>
            <a:r>
              <a:rPr lang="en-US" sz="2400" dirty="0"/>
              <a:t>Child or pet care</a:t>
            </a:r>
          </a:p>
          <a:p>
            <a:r>
              <a:rPr lang="en-US" sz="2400" dirty="0"/>
              <a:t>Immobility or frailty </a:t>
            </a:r>
          </a:p>
          <a:p>
            <a:r>
              <a:rPr lang="en-US" sz="2400" dirty="0"/>
              <a:t>Language or cultural differences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BAC3482-729C-744C-90B6-041DA2AE1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F6115E-12F3-ACF0-85AF-FEC2DD9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9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B6E6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2B4781-8DE8-464E-655C-11C5CFA95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32A4-21A7-E230-171B-C4A159E7D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609" y="-25969"/>
            <a:ext cx="7892781" cy="1325563"/>
          </a:xfrm>
        </p:spPr>
        <p:txBody>
          <a:bodyPr/>
          <a:lstStyle/>
          <a:p>
            <a:r>
              <a:rPr lang="en-US" dirty="0"/>
              <a:t>Access to Cancer Treatment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D90BD-C5A9-41B5-D562-C38823B99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2" y="1394304"/>
            <a:ext cx="11294076" cy="42538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challenges our target cohorts face to accessing cancer treatment could include those on the previous slide, plus -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Caring responsibilities</a:t>
            </a:r>
          </a:p>
          <a:p>
            <a:r>
              <a:rPr lang="en-US" dirty="0"/>
              <a:t>Domestic abuse</a:t>
            </a:r>
          </a:p>
          <a:p>
            <a:r>
              <a:rPr lang="en-US" dirty="0"/>
              <a:t>Immobility</a:t>
            </a:r>
          </a:p>
          <a:p>
            <a:r>
              <a:rPr lang="en-US" dirty="0"/>
              <a:t>Other illness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5024A43-FFAE-B04F-17DA-44A0AE4A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70A90E-6930-1905-AE16-00B255D4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20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B6E6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A2C1F6-3B82-A33E-6FCD-F0311B86F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61F3-435A-12F9-2A51-C9F7868A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494" y="-204309"/>
            <a:ext cx="3967763" cy="1325563"/>
          </a:xfrm>
        </p:spPr>
        <p:txBody>
          <a:bodyPr/>
          <a:lstStyle/>
          <a:p>
            <a:r>
              <a:rPr lang="en-US" dirty="0"/>
              <a:t>Survivorship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FF306-A2BE-A5ED-2EB0-635D09EA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2" y="1380227"/>
            <a:ext cx="11294076" cy="46992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How can we create equity for better survivorship and living well when facing a cancer diagnosis? </a:t>
            </a:r>
          </a:p>
          <a:p>
            <a:pPr marL="0" indent="0">
              <a:buNone/>
            </a:pPr>
            <a:r>
              <a:rPr lang="en-US" dirty="0"/>
              <a:t>Examples might include: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Prehabilitation</a:t>
            </a:r>
          </a:p>
          <a:p>
            <a:r>
              <a:rPr lang="en-US" dirty="0"/>
              <a:t>Financial support</a:t>
            </a:r>
          </a:p>
          <a:p>
            <a:r>
              <a:rPr lang="en-US" dirty="0"/>
              <a:t>Community support groups</a:t>
            </a:r>
          </a:p>
          <a:p>
            <a:r>
              <a:rPr lang="en-US" dirty="0"/>
              <a:t>Access to mental health support</a:t>
            </a:r>
          </a:p>
          <a:p>
            <a:r>
              <a:rPr lang="en-US" dirty="0"/>
              <a:t>Personalised information and advice</a:t>
            </a:r>
          </a:p>
          <a:p>
            <a:r>
              <a:rPr lang="en-US" dirty="0"/>
              <a:t>Holistic needs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F82D19-0CED-D7AB-C682-B8AAB6E7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0CF396-6CE8-3910-8AC9-996D8E01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9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B6E6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7E9E34-C132-F425-A85C-EEC33994F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B4B625-AA6D-7FCB-D2FC-0857C1E3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378" y="1879150"/>
            <a:ext cx="4277022" cy="132556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sz="6700" dirty="0"/>
              <a:t>Thank you</a:t>
            </a:r>
            <a:br>
              <a:rPr lang="en-GB" dirty="0"/>
            </a:b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F63F30-0601-74C0-DC98-2405E23D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5EEB44-13BE-CF34-3D1B-8293244D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4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D5A31-6961-2DF7-0417-122D38804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EBE2197-8371-AE17-E2CA-2FAAE734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048" y="-59418"/>
            <a:ext cx="2424867" cy="1325563"/>
          </a:xfrm>
        </p:spPr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CA46AD-F1FA-8D84-9107-77B4304A60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en-GB" sz="1100" dirty="0">
              <a:solidFill>
                <a:srgbClr val="000000"/>
              </a:solidFill>
              <a:cs typeface="Arial"/>
            </a:endParaRPr>
          </a:p>
          <a:p>
            <a:endParaRPr lang="en-GB" sz="1100" dirty="0">
              <a:solidFill>
                <a:srgbClr val="000000"/>
              </a:solidFill>
              <a:cs typeface="Arial"/>
            </a:endParaRPr>
          </a:p>
          <a:p>
            <a:endParaRPr lang="en-GB" dirty="0">
              <a:cs typeface="Arial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80378CD-F332-8020-3F33-F9B1CB154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963" y="1825625"/>
            <a:ext cx="11294074" cy="425389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This fund offers grants of:</a:t>
            </a:r>
          </a:p>
          <a:p>
            <a:r>
              <a:rPr lang="en-GB" dirty="0"/>
              <a:t>Up to </a:t>
            </a:r>
            <a:r>
              <a:rPr lang="en-GB" b="1" dirty="0"/>
              <a:t>£5,000</a:t>
            </a:r>
            <a:r>
              <a:rPr lang="en-GB" dirty="0"/>
              <a:t> for individual organisations</a:t>
            </a:r>
          </a:p>
          <a:p>
            <a:r>
              <a:rPr lang="en-GB" dirty="0"/>
              <a:t>Up to </a:t>
            </a:r>
            <a:r>
              <a:rPr lang="en-GB" b="1" dirty="0"/>
              <a:t>£15,000</a:t>
            </a:r>
            <a:r>
              <a:rPr lang="en-GB" dirty="0"/>
              <a:t> for collaborations with two or more organisations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Funding supports projects that remove barriers to access, improve experiences, or enhance outcomes at any stage of the cancer pathway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EF1963-C179-38BA-2153-7417EFFE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NHS Lincolnshire Integrated Care 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08BD09-7E04-E20E-7876-BECE4B86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DC2E9-F15B-EE49-B44F-2455E655A5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255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C6DC-92B8-3072-F910-8E8A894A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483" y="-25969"/>
            <a:ext cx="4821778" cy="1325563"/>
          </a:xfrm>
        </p:spPr>
        <p:txBody>
          <a:bodyPr/>
          <a:lstStyle/>
          <a:p>
            <a:r>
              <a:rPr lang="en-GB" dirty="0"/>
              <a:t>Target Cohorts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8992C-16C3-7FD1-5069-A6DA652E4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961" y="1526875"/>
            <a:ext cx="11550382" cy="455264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Our objective is to enhance access to diagnostics and treatment, as well as to improve the survivorship experience, within these key cohorts -</a:t>
            </a:r>
          </a:p>
          <a:p>
            <a:endParaRPr lang="en-GB" dirty="0"/>
          </a:p>
          <a:p>
            <a:r>
              <a:rPr lang="en-GB" dirty="0"/>
              <a:t>People with Learning Disabilities </a:t>
            </a:r>
          </a:p>
          <a:p>
            <a:r>
              <a:rPr lang="en-GB" dirty="0"/>
              <a:t>Older people within areas of deprivation </a:t>
            </a:r>
          </a:p>
          <a:p>
            <a:r>
              <a:rPr lang="en-GB" dirty="0"/>
              <a:t>IMD 1&amp;2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CCA79-932E-5BA5-C2C9-58BE1128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80F70-95FA-4051-D68B-FCCCFB59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4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B6E6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CA5A5-1EE6-47AD-99CC-12322071D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731" y="-210560"/>
            <a:ext cx="8664893" cy="1325563"/>
          </a:xfrm>
        </p:spPr>
        <p:txBody>
          <a:bodyPr/>
          <a:lstStyle/>
          <a:p>
            <a:r>
              <a:rPr lang="en-US" dirty="0"/>
              <a:t>Cancer and Health Inequalities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E70B0-EEC8-85DD-4FC4-A2EF8356C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46" y="891791"/>
            <a:ext cx="11619108" cy="5074417"/>
          </a:xfrm>
        </p:spPr>
        <p:txBody>
          <a:bodyPr>
            <a:normAutofit fontScale="25000" lnSpcReduction="20000"/>
          </a:bodyPr>
          <a:lstStyle/>
          <a:p>
            <a:pPr algn="l"/>
            <a:endParaRPr lang="en-GB" sz="3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Lincolnshire has a population of 770,000 of whom currently over 37,000 are living with cancer and this is expected to rise to 45,400 by 2030</a:t>
            </a:r>
            <a:endParaRPr lang="en-GB" sz="8000" b="0" i="0" u="none" strike="noStrike" baseline="0" dirty="0">
              <a:solidFill>
                <a:srgbClr val="000000"/>
              </a:solidFill>
            </a:endParaRPr>
          </a:p>
          <a:p>
            <a:pPr>
              <a:lnSpc>
                <a:spcPct val="170000"/>
              </a:lnSpc>
            </a:pPr>
            <a:r>
              <a:rPr lang="en-GB" sz="8000" b="0" i="0" u="none" strike="noStrike" baseline="0" dirty="0">
                <a:solidFill>
                  <a:srgbClr val="000000"/>
                </a:solidFill>
              </a:rPr>
              <a:t>Nationally, more than 30,000 cases of cancer are attributable to socioeconomic deprivation and survival is worse for the most deprived groups</a:t>
            </a:r>
          </a:p>
          <a:p>
            <a:pPr>
              <a:lnSpc>
                <a:spcPct val="170000"/>
              </a:lnSpc>
            </a:pPr>
            <a:r>
              <a:rPr lang="en-GB" sz="8000" b="0" i="0" u="none" strike="noStrike" baseline="0" dirty="0">
                <a:solidFill>
                  <a:srgbClr val="000000"/>
                </a:solidFill>
              </a:rPr>
              <a:t>49% of people living in the 20% most deprived are diagnosed with cancer at an early stage (stage 1 or 2), compared to 58% of people from the least deprived 20% 		</a:t>
            </a:r>
          </a:p>
          <a:p>
            <a:pPr>
              <a:lnSpc>
                <a:spcPct val="170000"/>
              </a:lnSpc>
            </a:pPr>
            <a:r>
              <a:rPr lang="en-GB" sz="8000" b="0" i="0" u="none" strike="noStrike" baseline="0" dirty="0">
                <a:solidFill>
                  <a:srgbClr val="000000"/>
                </a:solidFill>
              </a:rPr>
              <a:t>31.2% of eligible women with a learning disability received cervical smear tests, in contrast to 73.2% of women with no learning disability</a:t>
            </a:r>
            <a:endParaRPr lang="en-GB" sz="8000" dirty="0">
              <a:solidFill>
                <a:srgbClr val="1F1F1F"/>
              </a:solidFill>
              <a:effectLst/>
              <a:ea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GB" sz="8000" dirty="0">
                <a:solidFill>
                  <a:srgbClr val="1F1F1F"/>
                </a:solidFill>
                <a:effectLst/>
                <a:ea typeface="Times New Roman" panose="02020603050405020304" pitchFamily="18" charset="0"/>
              </a:rPr>
              <a:t>In Lincolnshire, the gap in life expectancy between the least deprived and most deprived is 9 years for men and 7 years for women</a:t>
            </a:r>
            <a:r>
              <a:rPr lang="en-GB" sz="4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en-GB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61BD2-E279-3F2B-24D6-1B0AC6ED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6F1E2-862F-36FA-3872-A64FBBD4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6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16546-2D37-8310-F4F1-33A7E7F47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19E0A-0C91-EC28-B2B2-C41711ED3A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en-GB" sz="1100" dirty="0">
              <a:solidFill>
                <a:srgbClr val="000000"/>
              </a:solidFill>
              <a:cs typeface="Arial"/>
            </a:endParaRPr>
          </a:p>
          <a:p>
            <a:endParaRPr lang="en-GB" sz="1100" dirty="0">
              <a:solidFill>
                <a:srgbClr val="000000"/>
              </a:solidFill>
              <a:cs typeface="Arial"/>
            </a:endParaRPr>
          </a:p>
          <a:p>
            <a:endParaRPr lang="en-GB" dirty="0">
              <a:cs typeface="Arial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2F7D860-8B8D-FC70-3DEB-3305B1F7485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190900" y="1334244"/>
          <a:ext cx="7410300" cy="462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25F124-35EA-801A-B9D1-BF509052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NHS Lincolnshire Integrated Care 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59793-CD6C-42EF-AE58-C077B0AB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DC2E9-F15B-EE49-B44F-2455E655A5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CEA062-3B1B-F57D-09AF-465B3165A4DA}"/>
              </a:ext>
            </a:extLst>
          </p:cNvPr>
          <p:cNvSpPr txBox="1">
            <a:spLocks/>
          </p:cNvSpPr>
          <p:nvPr/>
        </p:nvSpPr>
        <p:spPr>
          <a:xfrm>
            <a:off x="3820362" y="291352"/>
            <a:ext cx="4398876" cy="5922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NHS – 3 Key Shifts</a:t>
            </a:r>
          </a:p>
        </p:txBody>
      </p:sp>
    </p:spTree>
    <p:extLst>
      <p:ext uri="{BB962C8B-B14F-4D97-AF65-F5344CB8AC3E}">
        <p14:creationId xmlns:p14="http://schemas.microsoft.com/office/powerpoint/2010/main" val="30966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B6E6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E70B0-EEC8-85DD-4FC4-A2EF8356C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61BD2-E279-3F2B-24D6-1B0AC6ED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NHS Lincolnshire Integrated Care Board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6F1E2-862F-36FA-3872-A64FBBD4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DC2E9-F15B-EE49-B44F-2455E655A5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1B8DF8-3148-52F8-7132-E80714484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45" y="0"/>
            <a:ext cx="11399110" cy="6405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3F56C6-142A-229C-5A52-188BF004066F}"/>
              </a:ext>
            </a:extLst>
          </p:cNvPr>
          <p:cNvSpPr txBox="1"/>
          <p:nvPr/>
        </p:nvSpPr>
        <p:spPr>
          <a:xfrm>
            <a:off x="7127859" y="5817914"/>
            <a:ext cx="4850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NHS England » Core20PLUS5 (adults) – an approach to reducing healthcare inequalities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19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B6E6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2260F2-F2C4-69B3-A801-77E2A826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5064" y="-83449"/>
            <a:ext cx="5822442" cy="1325563"/>
          </a:xfrm>
        </p:spPr>
        <p:txBody>
          <a:bodyPr/>
          <a:lstStyle/>
          <a:p>
            <a:r>
              <a:rPr lang="en-GB" dirty="0"/>
              <a:t>NHS Cancer Targets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227CCF-9AC8-44B0-FC76-7B628BEFF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NHS Cancer Programme has developed a Faster Diagnosis Framework, which sets out the strategic approach to speed up cancer diagnosis and improve patient experience.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28 days from referral to finding out if you have cancer or not</a:t>
            </a:r>
          </a:p>
          <a:p>
            <a:r>
              <a:rPr lang="en-GB" dirty="0"/>
              <a:t>31 days from decision to treat to treatment (new and subsequent  treatments)</a:t>
            </a:r>
          </a:p>
          <a:p>
            <a:r>
              <a:rPr lang="en-GB" dirty="0"/>
              <a:t>62 days from point of referral to treatment starting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7797FC-82E2-5207-0EDA-5716FFA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9F9F1-E38E-65ED-8C30-F00552F8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B6E6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2088E-1A8A-B5A0-D235-8C1CF5DC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119" y="-220852"/>
            <a:ext cx="9941035" cy="14754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PCN and Cancer diagnoses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1DFDE-DAF0-7D92-8E58-205CBDB93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NHS Lincolnshire Integrated Care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031BD-CA4E-5FCF-B9F8-CF918776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C2E9-F15B-EE49-B44F-2455E655A598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24EE91-57F4-E29A-0C6E-95BF61BA3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46" y="1496500"/>
            <a:ext cx="3699975" cy="466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5420A3-4077-F98D-0FCA-EC85CD7B9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166" y="1719602"/>
            <a:ext cx="6121715" cy="37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0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4BE5-F115-4EA9-3A07-2045D6413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6C2774-06C5-035A-F5C7-8DD6BFFB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92" y="75924"/>
            <a:ext cx="11294076" cy="861640"/>
          </a:xfrm>
        </p:spPr>
        <p:txBody>
          <a:bodyPr/>
          <a:lstStyle/>
          <a:p>
            <a:pPr algn="ctr"/>
            <a:r>
              <a:rPr lang="en-GB" dirty="0">
                <a:cs typeface="Arial"/>
              </a:rPr>
              <a:t>Deprivation in Lincolnshire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0B7EC8-4007-9A51-83A5-128B9587B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NHS Lincolnshire Integrated Care 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45E3A9-A4F7-4269-73E8-3685DFA41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DC2E9-F15B-EE49-B44F-2455E655A5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 descr="A map of different colored areas&#10;&#10;Description automatically generated">
            <a:extLst>
              <a:ext uri="{FF2B5EF4-FFF2-40B4-BE49-F238E27FC236}">
                <a16:creationId xmlns:a16="http://schemas.microsoft.com/office/drawing/2014/main" id="{2A18DA4E-4E5C-92F5-8B38-DCC9FF7DEE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70"/>
          <a:stretch/>
        </p:blipFill>
        <p:spPr>
          <a:xfrm>
            <a:off x="3726402" y="1015591"/>
            <a:ext cx="3863118" cy="5234132"/>
          </a:xfrm>
          <a:prstGeom prst="rect">
            <a:avLst/>
          </a:prstGeom>
        </p:spPr>
      </p:pic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A6B9A49E-3112-5C53-6740-E2B5CAD31B80}"/>
              </a:ext>
            </a:extLst>
          </p:cNvPr>
          <p:cNvGraphicFramePr>
            <a:graphicFrameLocks noGrp="1"/>
          </p:cNvGraphicFramePr>
          <p:nvPr/>
        </p:nvGraphicFramePr>
        <p:xfrm>
          <a:off x="7264304" y="4998738"/>
          <a:ext cx="1301578" cy="1250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034">
                  <a:extLst>
                    <a:ext uri="{9D8B030D-6E8A-4147-A177-3AD203B41FA5}">
                      <a16:colId xmlns:a16="http://schemas.microsoft.com/office/drawing/2014/main" val="272583652"/>
                    </a:ext>
                  </a:extLst>
                </a:gridCol>
                <a:gridCol w="966544">
                  <a:extLst>
                    <a:ext uri="{9D8B030D-6E8A-4147-A177-3AD203B41FA5}">
                      <a16:colId xmlns:a16="http://schemas.microsoft.com/office/drawing/2014/main" val="339800138"/>
                    </a:ext>
                  </a:extLst>
                </a:gridCol>
              </a:tblGrid>
              <a:tr h="250197"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8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Most Deprived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729520"/>
                  </a:ext>
                </a:extLst>
              </a:tr>
              <a:tr h="250197"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E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719559"/>
                  </a:ext>
                </a:extLst>
              </a:tr>
              <a:tr h="250197"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D7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500642"/>
                  </a:ext>
                </a:extLst>
              </a:tr>
              <a:tr h="250197"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E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290853"/>
                  </a:ext>
                </a:extLst>
              </a:tr>
              <a:tr h="250197"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Least Deprived</a:t>
                      </a:r>
                      <a:endParaRPr lang="en-GB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224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ncolnshire ICB">
      <a:dk1>
        <a:srgbClr val="000000"/>
      </a:dk1>
      <a:lt1>
        <a:srgbClr val="FFFFFF"/>
      </a:lt1>
      <a:dk2>
        <a:srgbClr val="003087"/>
      </a:dk2>
      <a:lt2>
        <a:srgbClr val="E7E6E6"/>
      </a:lt2>
      <a:accent1>
        <a:srgbClr val="005EB8"/>
      </a:accent1>
      <a:accent2>
        <a:srgbClr val="254F99"/>
      </a:accent2>
      <a:accent3>
        <a:srgbClr val="E0483D"/>
      </a:accent3>
      <a:accent4>
        <a:srgbClr val="FEBF33"/>
      </a:accent4>
      <a:accent5>
        <a:srgbClr val="009639"/>
      </a:accent5>
      <a:accent6>
        <a:srgbClr val="5C338E"/>
      </a:accent6>
      <a:hlink>
        <a:srgbClr val="005EB8"/>
      </a:hlink>
      <a:folHlink>
        <a:srgbClr val="E048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Lincolnshire ICB">
      <a:dk1>
        <a:srgbClr val="000000"/>
      </a:dk1>
      <a:lt1>
        <a:srgbClr val="FFFFFF"/>
      </a:lt1>
      <a:dk2>
        <a:srgbClr val="003087"/>
      </a:dk2>
      <a:lt2>
        <a:srgbClr val="E7E6E6"/>
      </a:lt2>
      <a:accent1>
        <a:srgbClr val="005EB8"/>
      </a:accent1>
      <a:accent2>
        <a:srgbClr val="254F99"/>
      </a:accent2>
      <a:accent3>
        <a:srgbClr val="E0483D"/>
      </a:accent3>
      <a:accent4>
        <a:srgbClr val="FEBF33"/>
      </a:accent4>
      <a:accent5>
        <a:srgbClr val="009639"/>
      </a:accent5>
      <a:accent6>
        <a:srgbClr val="5C338E"/>
      </a:accent6>
      <a:hlink>
        <a:srgbClr val="005EB8"/>
      </a:hlink>
      <a:folHlink>
        <a:srgbClr val="E048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Lincolnshire ICB">
      <a:dk1>
        <a:srgbClr val="000000"/>
      </a:dk1>
      <a:lt1>
        <a:srgbClr val="FFFFFF"/>
      </a:lt1>
      <a:dk2>
        <a:srgbClr val="003087"/>
      </a:dk2>
      <a:lt2>
        <a:srgbClr val="E7E6E6"/>
      </a:lt2>
      <a:accent1>
        <a:srgbClr val="005EB8"/>
      </a:accent1>
      <a:accent2>
        <a:srgbClr val="254F99"/>
      </a:accent2>
      <a:accent3>
        <a:srgbClr val="E0483D"/>
      </a:accent3>
      <a:accent4>
        <a:srgbClr val="FEBF33"/>
      </a:accent4>
      <a:accent5>
        <a:srgbClr val="009639"/>
      </a:accent5>
      <a:accent6>
        <a:srgbClr val="5C338E"/>
      </a:accent6>
      <a:hlink>
        <a:srgbClr val="005EB8"/>
      </a:hlink>
      <a:folHlink>
        <a:srgbClr val="E048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Lincolnshire ICB">
      <a:dk1>
        <a:srgbClr val="000000"/>
      </a:dk1>
      <a:lt1>
        <a:srgbClr val="FFFFFF"/>
      </a:lt1>
      <a:dk2>
        <a:srgbClr val="003087"/>
      </a:dk2>
      <a:lt2>
        <a:srgbClr val="E7E6E6"/>
      </a:lt2>
      <a:accent1>
        <a:srgbClr val="005EB8"/>
      </a:accent1>
      <a:accent2>
        <a:srgbClr val="254F99"/>
      </a:accent2>
      <a:accent3>
        <a:srgbClr val="E0483D"/>
      </a:accent3>
      <a:accent4>
        <a:srgbClr val="FEBF33"/>
      </a:accent4>
      <a:accent5>
        <a:srgbClr val="009639"/>
      </a:accent5>
      <a:accent6>
        <a:srgbClr val="5C338E"/>
      </a:accent6>
      <a:hlink>
        <a:srgbClr val="005EB8"/>
      </a:hlink>
      <a:folHlink>
        <a:srgbClr val="E048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FE_12423_Lincolnshire ICB_PowerPoint" id="{D0DB193B-53DA-4EE6-943F-05F1FEA6535C}" vid="{A5FD555E-CD71-4F2C-B8DB-695E8A63BB6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650</Words>
  <Application>Microsoft Office PowerPoint</Application>
  <PresentationFormat>Widescreen</PresentationFormat>
  <Paragraphs>119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1_Office Theme</vt:lpstr>
      <vt:lpstr>3_Office Theme</vt:lpstr>
      <vt:lpstr>4_Office Theme</vt:lpstr>
      <vt:lpstr>Cancer Health Inequalities VCFSE Grant Collaboration Day</vt:lpstr>
      <vt:lpstr>Outline</vt:lpstr>
      <vt:lpstr>Target Cohorts </vt:lpstr>
      <vt:lpstr>Cancer and Health Inequalities </vt:lpstr>
      <vt:lpstr>PowerPoint Presentation</vt:lpstr>
      <vt:lpstr>PowerPoint Presentation</vt:lpstr>
      <vt:lpstr>NHS Cancer Targets</vt:lpstr>
      <vt:lpstr>PCN and Cancer diagnoses</vt:lpstr>
      <vt:lpstr>Deprivation in Lincolnshire</vt:lpstr>
      <vt:lpstr>Learning Disabilities </vt:lpstr>
      <vt:lpstr>Access to Diagnostics</vt:lpstr>
      <vt:lpstr>Access to Cancer Treatment </vt:lpstr>
      <vt:lpstr>Survivorship </vt:lpstr>
      <vt:lpstr>  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Davies (MLCSU)</dc:creator>
  <cp:lastModifiedBy>Fellows Stephanie (LICB)</cp:lastModifiedBy>
  <cp:revision>12</cp:revision>
  <dcterms:created xsi:type="dcterms:W3CDTF">2022-06-27T12:34:58Z</dcterms:created>
  <dcterms:modified xsi:type="dcterms:W3CDTF">2025-08-14T09:59:20Z</dcterms:modified>
</cp:coreProperties>
</file>