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74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187886-895E-AA18-2DE0-27ECED6DEF30}" name="Craig Buchanan" initials="CB" userId="S::craigbuchanan@everyoneactive.com::8ad2f073-4f43-4bc5-b4b9-cd3382301a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C7DDA-70EC-C608-0E76-F8A1B2345926}" v="219" dt="2024-02-20T15:45:04.996"/>
    <p1510:client id="{B69DFF72-D966-1A2D-9797-208CFE945328}" v="4" dt="2024-02-21T11:36:58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9"/>
    <p:restoredTop sz="94643"/>
  </p:normalViewPr>
  <p:slideViewPr>
    <p:cSldViewPr snapToGrid="0" snapToObjects="1">
      <p:cViewPr varScale="1">
        <p:scale>
          <a:sx n="60" d="100"/>
          <a:sy n="60" d="100"/>
        </p:scale>
        <p:origin x="8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8ED0D-94AE-42BC-AAB8-1F8535E27F0A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CA9D-E2F0-463D-B3DF-32189D714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6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52F3-C1D0-AA41-9F22-E930443AC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052CB-5665-7749-9C78-B66D7B889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57B73-CD37-D04D-9EC2-1AA606F6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51E9A-DEC6-4B4B-A161-E93FA168B2C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357E-7AF0-A145-A673-AC216F7E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2EF7-8FCA-6140-9654-71CA95FA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ED791-CF6D-DA4B-AB8E-3999106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Health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EE762-C60A-7041-B3EC-E9101ED64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Healthy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6EB16-7405-EB41-9E57-FDB2A2B60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661" y="392887"/>
            <a:ext cx="66167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7BBD6-25AE-304D-BABD-E5A91C46D2BA}"/>
              </a:ext>
            </a:extLst>
          </p:cNvPr>
          <p:cNvSpPr txBox="1"/>
          <p:nvPr userDrawn="1"/>
        </p:nvSpPr>
        <p:spPr>
          <a:xfrm>
            <a:off x="2213661" y="863193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Healthy Communities</a:t>
            </a:r>
            <a:endParaRPr lang="en-GB" sz="1800" kern="1200" baseline="0" dirty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B64DE78-F292-C54B-A65F-9B97DA66D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Health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6FC1815-1D70-1248-9434-FA506BC4D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Healthy Workpl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6EB16-7405-EB41-9E57-FDB2A2B60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661" y="392887"/>
            <a:ext cx="66167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7BBD6-25AE-304D-BABD-E5A91C46D2BA}"/>
              </a:ext>
            </a:extLst>
          </p:cNvPr>
          <p:cNvSpPr txBox="1"/>
          <p:nvPr userDrawn="1"/>
        </p:nvSpPr>
        <p:spPr>
          <a:xfrm>
            <a:off x="2213661" y="863193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Healthy Workplaces</a:t>
            </a:r>
            <a:endParaRPr lang="en-GB" sz="1800" kern="1200" baseline="0" dirty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0DCBD92-6CCE-6945-8C69-D5789EDDC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9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Health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03A6AB3-0816-164D-84CC-D1EF324C8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Healthy Age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6EB16-7405-EB41-9E57-FDB2A2B60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661" y="392887"/>
            <a:ext cx="66167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7BBD6-25AE-304D-BABD-E5A91C46D2BA}"/>
              </a:ext>
            </a:extLst>
          </p:cNvPr>
          <p:cNvSpPr txBox="1"/>
          <p:nvPr userDrawn="1"/>
        </p:nvSpPr>
        <p:spPr>
          <a:xfrm>
            <a:off x="2213661" y="863193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Healthy Ageing</a:t>
            </a:r>
            <a:endParaRPr lang="en-GB" sz="1800" kern="1200" baseline="0" dirty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FE90648-C80D-164E-9CCA-DCA9671B5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9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Healthy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99DD479-11D3-714C-81EB-A252507D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Active Environ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6EB16-7405-EB41-9E57-FDB2A2B60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661" y="392887"/>
            <a:ext cx="66167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7BBD6-25AE-304D-BABD-E5A91C46D2BA}"/>
              </a:ext>
            </a:extLst>
          </p:cNvPr>
          <p:cNvSpPr txBox="1"/>
          <p:nvPr userDrawn="1"/>
        </p:nvSpPr>
        <p:spPr>
          <a:xfrm>
            <a:off x="2213661" y="863193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Active Environments</a:t>
            </a:r>
            <a:endParaRPr lang="en-GB" sz="1800" kern="1200" baseline="0" dirty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85564C2C-B880-074F-B019-8FE7C5B9E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9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Active Environ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F49ABAF-E626-4341-9FF4-FC88DC59B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C7AC494-CCB4-E14B-A151-865FDB296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15" y="-7432"/>
            <a:ext cx="12201753" cy="68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8C519113-3536-7547-B3AD-974054A5E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613" cy="68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ured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, rectangle&#10;&#10;Description automatically generated">
            <a:extLst>
              <a:ext uri="{FF2B5EF4-FFF2-40B4-BE49-F238E27FC236}">
                <a16:creationId xmlns:a16="http://schemas.microsoft.com/office/drawing/2014/main" id="{C4C1BB50-ECC6-7A48-82AB-99C1A7985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ty scene +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279A29-2CC2-AC4D-9CC6-27518ED4B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052" y="504749"/>
            <a:ext cx="4320000" cy="248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45CA64-D190-A744-8A74-D6BA02649D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32783"/>
            <a:ext cx="12192000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7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ity scen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045CA64-D190-A744-8A74-D6BA0264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2783"/>
            <a:ext cx="12192000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Healthy Children &amp; 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6EB16-7405-EB41-9E57-FDB2A2B60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661" y="392887"/>
            <a:ext cx="66167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7BBD6-25AE-304D-BABD-E5A91C46D2BA}"/>
              </a:ext>
            </a:extLst>
          </p:cNvPr>
          <p:cNvSpPr txBox="1"/>
          <p:nvPr userDrawn="1"/>
        </p:nvSpPr>
        <p:spPr>
          <a:xfrm>
            <a:off x="2213661" y="863193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Healthy Children &amp; Young People</a:t>
            </a:r>
            <a:endParaRPr lang="en-GB" sz="1800" kern="1200" baseline="0" dirty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EA7A19EF-C1BA-AA4D-9C56-21B9169FC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1603174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Health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11BC879-11B9-4844-92F3-F6B0BEB66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18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Healthy L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6EB16-7405-EB41-9E57-FDB2A2B60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661" y="392887"/>
            <a:ext cx="66167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7BBD6-25AE-304D-BABD-E5A91C46D2BA}"/>
              </a:ext>
            </a:extLst>
          </p:cNvPr>
          <p:cNvSpPr txBox="1"/>
          <p:nvPr userDrawn="1"/>
        </p:nvSpPr>
        <p:spPr>
          <a:xfrm>
            <a:off x="2213661" y="863193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Healthy Lives</a:t>
            </a:r>
            <a:endParaRPr lang="en-GB" sz="1800" kern="1200" baseline="0" dirty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Shape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2E492CD-54E4-2440-ABF1-FD3CA9737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6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51175-15BD-CC4F-BF33-771F4025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4BA2B-4EF5-764E-934E-1D4FDE6C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79CF8-725F-A046-A81D-3698890B6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1E9A-DEC6-4B4B-A161-E93FA168B2C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21D71-DF81-B148-9DD6-6900068FD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098AD-AFEC-3C4A-A161-1C2CF2506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D791-CF6D-DA4B-AB8E-3999106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72" r:id="rId4"/>
    <p:sldLayoutId id="2147483655" r:id="rId5"/>
    <p:sldLayoutId id="2147483673" r:id="rId6"/>
    <p:sldLayoutId id="2147483665" r:id="rId7"/>
    <p:sldLayoutId id="2147483666" r:id="rId8"/>
    <p:sldLayoutId id="2147483660" r:id="rId9"/>
    <p:sldLayoutId id="2147483667" r:id="rId10"/>
    <p:sldLayoutId id="2147483661" r:id="rId11"/>
    <p:sldLayoutId id="2147483668" r:id="rId12"/>
    <p:sldLayoutId id="2147483662" r:id="rId13"/>
    <p:sldLayoutId id="2147483669" r:id="rId14"/>
    <p:sldLayoutId id="2147483663" r:id="rId15"/>
    <p:sldLayoutId id="2147483670" r:id="rId16"/>
    <p:sldLayoutId id="2147483664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owEETuAQS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02D-1332-CC44-B205-368FAE03081E}"/>
              </a:ext>
            </a:extLst>
          </p:cNvPr>
          <p:cNvSpPr>
            <a:spLocks noGrp="1"/>
          </p:cNvSpPr>
          <p:nvPr/>
        </p:nvSpPr>
        <p:spPr>
          <a:xfrm>
            <a:off x="1377951" y="312786"/>
            <a:ext cx="9411903" cy="880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ezen Solid _Bold" charset="0"/>
                <a:ea typeface="Dezen Solid _Bold" charset="0"/>
                <a:cs typeface="Dezen Solid _Bold" charset="0"/>
              </a:defRPr>
            </a:lvl1pPr>
          </a:lstStyle>
          <a:p>
            <a:pPr algn="ctr"/>
            <a:r>
              <a:rPr lang="en-GB" sz="4000" dirty="0">
                <a:latin typeface="Dezen Solid _Bold"/>
              </a:rPr>
              <a:t>'Fit For Surgery'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C9BC03-D0E5-3E90-5350-03FC286C99C2}"/>
              </a:ext>
            </a:extLst>
          </p:cNvPr>
          <p:cNvSpPr txBox="1"/>
          <p:nvPr/>
        </p:nvSpPr>
        <p:spPr>
          <a:xfrm>
            <a:off x="502860" y="2361100"/>
            <a:ext cx="1101447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EA Run referral scheme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For those on NHS waitlist for hip and knee surgery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12-week course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Additional classes such as Escape Pain, Chair Based exercises and Good Boost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Target participant numbers agreed between EA, client and Health</a:t>
            </a:r>
            <a:endParaRPr lang="en-GB" b="1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GP referral membership as an exit route following surgery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6EEA5-08BD-3CBC-556B-3FA1E5640D1C}"/>
              </a:ext>
            </a:extLst>
          </p:cNvPr>
          <p:cNvSpPr txBox="1"/>
          <p:nvPr/>
        </p:nvSpPr>
        <p:spPr>
          <a:xfrm>
            <a:off x="386912" y="1307080"/>
            <a:ext cx="55720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/>
              <a:t>Health – EA Partnership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88CEC-189E-9BF6-2178-0E108BF0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625" y="1597273"/>
            <a:ext cx="1452096" cy="1130429"/>
          </a:xfrm>
          <a:prstGeom prst="rect">
            <a:avLst/>
          </a:prstGeom>
        </p:spPr>
      </p:pic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418EA731-C731-575E-1414-4DFAC649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578" y="1599595"/>
            <a:ext cx="2171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1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02D-1332-CC44-B205-368FAE03081E}"/>
              </a:ext>
            </a:extLst>
          </p:cNvPr>
          <p:cNvSpPr>
            <a:spLocks noGrp="1"/>
          </p:cNvSpPr>
          <p:nvPr/>
        </p:nvSpPr>
        <p:spPr>
          <a:xfrm>
            <a:off x="1438427" y="588688"/>
            <a:ext cx="9411903" cy="880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ezen Solid _Bold" charset="0"/>
                <a:ea typeface="Dezen Solid _Bold" charset="0"/>
                <a:cs typeface="Dezen Solid _Bold" charset="0"/>
              </a:defRPr>
            </a:lvl1pPr>
          </a:lstStyle>
          <a:p>
            <a:pPr algn="ctr"/>
            <a:r>
              <a:rPr lang="en-GB" sz="3600" dirty="0">
                <a:latin typeface="Dezen Solid _Bold"/>
              </a:rPr>
              <a:t>Fit For Surgery – Plan, Deliver, and Evaluate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E9C1B9-1485-7580-6C0B-360A5B54DE36}"/>
              </a:ext>
            </a:extLst>
          </p:cNvPr>
          <p:cNvSpPr txBox="1"/>
          <p:nvPr/>
        </p:nvSpPr>
        <p:spPr>
          <a:xfrm>
            <a:off x="6475682" y="2428060"/>
            <a:ext cx="507904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pPr marL="285750" indent="-285750">
              <a:buFont typeface="Wingdings"/>
              <a:buChar char="ü"/>
            </a:pPr>
            <a:r>
              <a:rPr lang="en-GB" dirty="0">
                <a:cs typeface="Calibri"/>
              </a:rPr>
              <a:t>Quarterly check-ins and progress reports between PCN, Client and EA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Participants evidence improvement in condition and feedback on the pathway</a:t>
            </a:r>
            <a:endParaRPr lang="en-GB" dirty="0">
              <a:cs typeface="Calibri" panose="020F0502020204030204"/>
            </a:endParaRP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Potential use of, IPAQ, MSK Questionnaire, HOOS &amp; KOOS, and Warwick and Edinburgh survey and EQ5D-5L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BF32B-F097-6E71-028F-630CCC739B5D}"/>
              </a:ext>
            </a:extLst>
          </p:cNvPr>
          <p:cNvSpPr txBox="1"/>
          <p:nvPr/>
        </p:nvSpPr>
        <p:spPr>
          <a:xfrm>
            <a:off x="939658" y="1871679"/>
            <a:ext cx="507904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cs typeface="Calibri"/>
              </a:rPr>
              <a:t>Helping to reduce pressure on NHS Waiting Lists and support pre-surgical physical therapy.</a:t>
            </a:r>
            <a:endParaRPr lang="en-GB" b="1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Referral by health care professional or self-referral to 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Pathways and funding agreed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EA referral pathway + paid self-referral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Staffing, facility hire, marketing and tea/coffee included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62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02D-1332-CC44-B205-368FAE03081E}"/>
              </a:ext>
            </a:extLst>
          </p:cNvPr>
          <p:cNvSpPr>
            <a:spLocks noGrp="1"/>
          </p:cNvSpPr>
          <p:nvPr/>
        </p:nvSpPr>
        <p:spPr>
          <a:xfrm>
            <a:off x="1390046" y="448690"/>
            <a:ext cx="9411903" cy="880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ezen Solid _Bold" charset="0"/>
                <a:ea typeface="Dezen Solid _Bold" charset="0"/>
                <a:cs typeface="Dezen Solid _Bold" charset="0"/>
              </a:defRPr>
            </a:lvl1pPr>
          </a:lstStyle>
          <a:p>
            <a:pPr algn="ctr"/>
            <a:r>
              <a:rPr lang="en-GB" sz="4000" dirty="0">
                <a:latin typeface="Dezen Solid _Bold"/>
              </a:rPr>
              <a:t>Our Services</a:t>
            </a:r>
            <a:endParaRPr lang="en-GB" sz="40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D34AF7-4825-6E13-BB35-25B5E42FE5E8}"/>
              </a:ext>
            </a:extLst>
          </p:cNvPr>
          <p:cNvSpPr txBox="1"/>
          <p:nvPr/>
        </p:nvSpPr>
        <p:spPr>
          <a:xfrm>
            <a:off x="493304" y="1114626"/>
            <a:ext cx="113021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Our services</a:t>
            </a:r>
          </a:p>
          <a:p>
            <a:endParaRPr lang="en-GB" b="1" dirty="0"/>
          </a:p>
          <a:p>
            <a:r>
              <a:rPr lang="en-GB" dirty="0">
                <a:cs typeface="Calibri"/>
              </a:rPr>
              <a:t>To facilitate a wider MSK programme from the leisure facilities we can offer a wide variety of activities to help sustain physical activity levels during and beyond the 12-week intervention. </a:t>
            </a:r>
          </a:p>
        </p:txBody>
      </p:sp>
      <p:pic>
        <p:nvPicPr>
          <p:cNvPr id="3" name="Picture 2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974A1AE0-84A1-BB22-EF28-52D15318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46" y="2618771"/>
            <a:ext cx="2533650" cy="3507316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8A5B74C-1A3B-A96D-5687-C71F3480E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13" y="2555043"/>
            <a:ext cx="2522916" cy="3562199"/>
          </a:xfrm>
          <a:prstGeom prst="rect">
            <a:avLst/>
          </a:prstGeom>
        </p:spPr>
      </p:pic>
      <p:pic>
        <p:nvPicPr>
          <p:cNvPr id="5" name="Picture 4" descr="A poster for a fitness class&#10;&#10;Description automatically generated">
            <a:extLst>
              <a:ext uri="{FF2B5EF4-FFF2-40B4-BE49-F238E27FC236}">
                <a16:creationId xmlns:a16="http://schemas.microsoft.com/office/drawing/2014/main" id="{23DBC6F6-EC44-F4F4-AAE5-1855109E6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276" y="2538487"/>
            <a:ext cx="2525637" cy="3583215"/>
          </a:xfrm>
          <a:prstGeom prst="rect">
            <a:avLst/>
          </a:prstGeom>
        </p:spPr>
      </p:pic>
      <p:pic>
        <p:nvPicPr>
          <p:cNvPr id="6" name="Picture 5" descr="A person swimming in a pool&#10;&#10;Description automatically generated">
            <a:extLst>
              <a:ext uri="{FF2B5EF4-FFF2-40B4-BE49-F238E27FC236}">
                <a16:creationId xmlns:a16="http://schemas.microsoft.com/office/drawing/2014/main" id="{3031C2F4-FF55-E0AC-D64D-704ECA5D5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06" y="2636761"/>
            <a:ext cx="2521101" cy="34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02D-1332-CC44-B205-368FAE03081E}"/>
              </a:ext>
            </a:extLst>
          </p:cNvPr>
          <p:cNvSpPr>
            <a:spLocks noGrp="1"/>
          </p:cNvSpPr>
          <p:nvPr/>
        </p:nvSpPr>
        <p:spPr>
          <a:xfrm>
            <a:off x="1390046" y="448690"/>
            <a:ext cx="9411903" cy="880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ezen Solid _Bold" charset="0"/>
                <a:ea typeface="Dezen Solid _Bold" charset="0"/>
                <a:cs typeface="Dezen Solid _Bold" charset="0"/>
              </a:defRPr>
            </a:lvl1pPr>
          </a:lstStyle>
          <a:p>
            <a:pPr algn="ctr"/>
            <a:r>
              <a:rPr lang="en-GB" sz="4000" dirty="0"/>
              <a:t>Impact</a:t>
            </a:r>
          </a:p>
        </p:txBody>
      </p:sp>
      <p:pic>
        <p:nvPicPr>
          <p:cNvPr id="3" name="Online Media 2" title="We Are Undefeatable: Meena's story">
            <a:hlinkClick r:id="" action="ppaction://media"/>
            <a:extLst>
              <a:ext uri="{FF2B5EF4-FFF2-40B4-BE49-F238E27FC236}">
                <a16:creationId xmlns:a16="http://schemas.microsoft.com/office/drawing/2014/main" id="{73630580-E398-FC51-59A3-1D7950D903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2853" y="1508276"/>
            <a:ext cx="7049786" cy="39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12549</TotalTime>
  <Words>188</Words>
  <Application>Microsoft Office PowerPoint</Application>
  <PresentationFormat>Widescreen</PresentationFormat>
  <Paragraphs>34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Dezen Solid _Bold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Baxter</dc:creator>
  <cp:lastModifiedBy>Craig Buchanan</cp:lastModifiedBy>
  <cp:revision>165</cp:revision>
  <dcterms:created xsi:type="dcterms:W3CDTF">2022-02-15T10:37:51Z</dcterms:created>
  <dcterms:modified xsi:type="dcterms:W3CDTF">2025-08-11T13:47:31Z</dcterms:modified>
</cp:coreProperties>
</file>